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56.png" ContentType="image/png"/>
  <Override PartName="/ppt/media/image55.png" ContentType="image/png"/>
  <Override PartName="/ppt/media/image53.png" ContentType="image/png"/>
  <Override PartName="/ppt/media/image51.png" ContentType="image/png"/>
  <Override PartName="/ppt/media/image50.png" ContentType="image/png"/>
  <Override PartName="/ppt/media/image48.png" ContentType="image/png"/>
  <Override PartName="/ppt/media/image47.png" ContentType="image/png"/>
  <Override PartName="/ppt/media/image46.png" ContentType="image/png"/>
  <Override PartName="/ppt/media/image45.png" ContentType="image/png"/>
  <Override PartName="/ppt/media/image43.png" ContentType="image/png"/>
  <Override PartName="/ppt/media/image41.png" ContentType="image/png"/>
  <Override PartName="/ppt/media/image40.png" ContentType="image/png"/>
  <Override PartName="/ppt/media/image54.png" ContentType="image/png"/>
  <Override PartName="/ppt/media/image32.jpeg" ContentType="image/jpeg"/>
  <Override PartName="/ppt/media/image35.png" ContentType="image/png"/>
  <Override PartName="/ppt/media/image44.png" ContentType="image/png"/>
  <Override PartName="/ppt/media/image31.jpeg" ContentType="image/jpeg"/>
  <Override PartName="/ppt/media/image25.png" ContentType="image/png"/>
  <Override PartName="/ppt/media/image90.png" ContentType="image/png"/>
  <Override PartName="/ppt/media/image30.png" ContentType="image/png"/>
  <Override PartName="/ppt/media/image42.png" ContentType="image/png"/>
  <Override PartName="/ppt/media/image10.jpeg" ContentType="image/jpeg"/>
  <Override PartName="/ppt/media/image63.png" ContentType="image/png"/>
  <Override PartName="/ppt/media/image9.png" ContentType="image/png"/>
  <Override PartName="/ppt/media/image18.png" ContentType="image/png"/>
  <Override PartName="/ppt/media/image83.png" ContentType="image/png"/>
  <Override PartName="/ppt/media/image57.png" ContentType="image/png"/>
  <Override PartName="/ppt/media/image59.jpeg" ContentType="image/jpeg"/>
  <Override PartName="/ppt/media/image20.png" ContentType="image/png"/>
  <Override PartName="/ppt/media/image13.png" ContentType="image/png"/>
  <Override PartName="/ppt/media/image4.png" ContentType="image/png"/>
  <Override PartName="/ppt/media/image36.png" ContentType="image/png"/>
  <Override PartName="/ppt/media/image52.png" ContentType="image/png"/>
  <Override PartName="/ppt/media/image11.jpeg" ContentType="image/jpeg"/>
  <Override PartName="/ppt/media/image73.png" ContentType="image/png"/>
  <Override PartName="/ppt/media/image28.png" ContentType="image/png"/>
  <Override PartName="/ppt/media/image93.png" ContentType="image/png"/>
  <Override PartName="/ppt/media/image60.jpeg" ContentType="image/jpeg"/>
  <Override PartName="/ppt/media/image96.png" ContentType="image/png"/>
  <Override PartName="/ppt/media/image61.png" ContentType="image/png"/>
  <Override PartName="/ppt/media/image62.png" ContentType="image/png"/>
  <Override PartName="/ppt/media/image92.png" ContentType="image/png"/>
  <Override PartName="/ppt/media/image27.png" ContentType="image/png"/>
  <Override PartName="/ppt/media/image64.png" ContentType="image/png"/>
  <Override PartName="/ppt/media/image65.png" ContentType="image/png"/>
  <Override PartName="/ppt/media/image94.png" ContentType="image/png"/>
  <Override PartName="/ppt/media/image29.png" ContentType="image/png"/>
  <Override PartName="/ppt/media/image71.png" ContentType="image/png"/>
  <Override PartName="/ppt/media/image66.png" ContentType="image/png"/>
  <Override PartName="/ppt/media/image67.png" ContentType="image/png"/>
  <Override PartName="/ppt/media/image68.png" ContentType="image/png"/>
  <Override PartName="/ppt/media/image70.png" ContentType="image/png"/>
  <Override PartName="/ppt/media/image69.png" ContentType="image/png"/>
  <Override PartName="/ppt/media/image95.png" ContentType="image/png"/>
  <Override PartName="/ppt/media/image89.png" ContentType="image/png"/>
  <Override PartName="/ppt/media/image77.png" ContentType="image/png"/>
  <Override PartName="/ppt/media/image88.png" ContentType="image/png"/>
  <Override PartName="/ppt/media/image76.png" ContentType="image/png"/>
  <Override PartName="/ppt/media/image87.png" ContentType="image/png"/>
  <Override PartName="/ppt/media/image75.png" ContentType="image/png"/>
  <Override PartName="/ppt/media/image86.png" ContentType="image/png"/>
  <Override PartName="/ppt/media/image74.png" ContentType="image/png"/>
  <Override PartName="/ppt/media/image85.png" ContentType="image/png"/>
  <Override PartName="/ppt/media/image79.png" ContentType="image/png"/>
  <Override PartName="/ppt/media/image78.png" ContentType="image/png"/>
  <Override PartName="/ppt/media/image72.png" ContentType="image/png"/>
  <Override PartName="/ppt/media/image49.png" ContentType="image/png"/>
  <Override PartName="/ppt/media/image91.png" ContentType="image/png"/>
  <Override PartName="/ppt/media/image26.png" ContentType="image/png"/>
  <Override PartName="/ppt/media/image24.png" ContentType="image/png"/>
  <Override PartName="/ppt/media/image23.png" ContentType="image/png"/>
  <Override PartName="/ppt/media/image22.png" ContentType="image/png"/>
  <Override PartName="/ppt/media/image21.png" ContentType="image/png"/>
  <Override PartName="/ppt/media/image58.png" ContentType="image/png"/>
  <Override PartName="/ppt/media/image19.png" ContentType="image/png"/>
  <Override PartName="/ppt/media/image84.png" ContentType="image/png"/>
  <Override PartName="/ppt/media/image1.png" ContentType="image/png"/>
  <Override PartName="/ppt/media/image33.png" ContentType="image/png"/>
  <Override PartName="/ppt/media/image2.png" ContentType="image/png"/>
  <Override PartName="/ppt/media/image34.png" ContentType="image/png"/>
  <Override PartName="/ppt/media/image14.png" ContentType="image/png"/>
  <Override PartName="/ppt/media/image5.png" ContentType="image/png"/>
  <Override PartName="/ppt/media/image37.png" ContentType="image/png"/>
  <Override PartName="/ppt/media/image15.png" ContentType="image/png"/>
  <Override PartName="/ppt/media/image80.png" ContentType="image/png"/>
  <Override PartName="/ppt/media/image6.png" ContentType="image/png"/>
  <Override PartName="/ppt/media/image38.png" ContentType="image/png"/>
  <Override PartName="/ppt/media/image16.png" ContentType="image/png"/>
  <Override PartName="/ppt/media/image81.png" ContentType="image/png"/>
  <Override PartName="/ppt/media/image7.png" ContentType="image/png"/>
  <Override PartName="/ppt/media/image39.png" ContentType="image/png"/>
  <Override PartName="/ppt/media/image17.png" ContentType="image/png"/>
  <Override PartName="/ppt/media/image82.png" ContentType="image/png"/>
  <Override PartName="/ppt/media/image8.png" ContentType="image/png"/>
  <Override PartName="/ppt/media/image12.png" ContentType="image/png"/>
  <Override PartName="/ppt/media/image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52.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_rels/notesSlide51.xml.rels" ContentType="application/vnd.openxmlformats-package.relationships+xml"/>
  <Override PartName="/ppt/notesSlides/_rels/notesSlide33.xml.rels" ContentType="application/vnd.openxmlformats-package.relationships+xml"/>
  <Override PartName="/ppt/notesSlides/_rels/notesSlide21.xml.rels" ContentType="application/vnd.openxmlformats-package.relationships+xml"/>
  <Override PartName="/ppt/notesSlides/notesSlide21.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AU" sz="4400" spc="-1" strike="noStrike">
                <a:solidFill>
                  <a:srgbClr val="000000"/>
                </a:solidFill>
                <a:latin typeface="Arial"/>
              </a:rPr>
              <a:t>Clic </a:t>
            </a:r>
            <a:r>
              <a:rPr b="0" lang="en-AU" sz="4400" spc="-1" strike="noStrike">
                <a:solidFill>
                  <a:srgbClr val="000000"/>
                </a:solidFill>
                <a:latin typeface="Arial"/>
              </a:rPr>
              <a:t>pent</a:t>
            </a:r>
            <a:r>
              <a:rPr b="0" lang="en-AU" sz="4400" spc="-1" strike="noStrike">
                <a:solidFill>
                  <a:srgbClr val="000000"/>
                </a:solidFill>
                <a:latin typeface="Arial"/>
              </a:rPr>
              <a:t>ru a </a:t>
            </a:r>
            <a:r>
              <a:rPr b="0" lang="en-AU" sz="4400" spc="-1" strike="noStrike">
                <a:solidFill>
                  <a:srgbClr val="000000"/>
                </a:solidFill>
                <a:latin typeface="Arial"/>
              </a:rPr>
              <a:t>depl</a:t>
            </a:r>
            <a:r>
              <a:rPr b="0" lang="en-AU" sz="4400" spc="-1" strike="noStrike">
                <a:solidFill>
                  <a:srgbClr val="000000"/>
                </a:solidFill>
                <a:latin typeface="Arial"/>
              </a:rPr>
              <a:t>asa </a:t>
            </a:r>
            <a:r>
              <a:rPr b="0" lang="en-AU" sz="4400" spc="-1" strike="noStrike">
                <a:solidFill>
                  <a:srgbClr val="000000"/>
                </a:solidFill>
                <a:latin typeface="Arial"/>
              </a:rPr>
              <a:t>diap</a:t>
            </a:r>
            <a:r>
              <a:rPr b="0" lang="en-AU" sz="4400" spc="-1" strike="noStrike">
                <a:solidFill>
                  <a:srgbClr val="000000"/>
                </a:solidFill>
                <a:latin typeface="Arial"/>
              </a:rPr>
              <a:t>oziti</a:t>
            </a:r>
            <a:r>
              <a:rPr b="0" lang="en-AU" sz="4400" spc="-1" strike="noStrike">
                <a:solidFill>
                  <a:srgbClr val="000000"/>
                </a:solidFill>
                <a:latin typeface="Arial"/>
              </a:rPr>
              <a:t>vul</a:t>
            </a:r>
            <a:endParaRPr b="0" lang="en-AU" sz="4400" spc="-1" strike="noStrike">
              <a:solidFill>
                <a:srgbClr val="000000"/>
              </a:solidFill>
              <a:latin typeface="Arial"/>
            </a:endParaRPr>
          </a:p>
        </p:txBody>
      </p:sp>
      <p:sp>
        <p:nvSpPr>
          <p:cNvPr id="5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AU" sz="2000" spc="-1" strike="noStrike">
                <a:solidFill>
                  <a:srgbClr val="000000"/>
                </a:solidFill>
                <a:latin typeface="Arial"/>
              </a:rPr>
              <a:t>Apasă pentru </a:t>
            </a:r>
            <a:r>
              <a:rPr b="0" lang="en-AU" sz="2000" spc="-1" strike="noStrike">
                <a:solidFill>
                  <a:srgbClr val="000000"/>
                </a:solidFill>
                <a:latin typeface="Arial"/>
              </a:rPr>
              <a:t>editare </a:t>
            </a:r>
            <a:r>
              <a:rPr b="0" lang="en-AU" sz="2000" spc="-1" strike="noStrike">
                <a:solidFill>
                  <a:srgbClr val="000000"/>
                </a:solidFill>
                <a:latin typeface="Arial"/>
              </a:rPr>
              <a:t>format note</a:t>
            </a:r>
            <a:endParaRPr b="0" lang="en-AU" sz="2000" spc="-1" strike="noStrike">
              <a:solidFill>
                <a:srgbClr val="000000"/>
              </a:solidFill>
              <a:latin typeface="Arial"/>
            </a:endParaRPr>
          </a:p>
        </p:txBody>
      </p:sp>
      <p:sp>
        <p:nvSpPr>
          <p:cNvPr id="5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AU" sz="1400" spc="-1" strike="noStrike">
                <a:solidFill>
                  <a:srgbClr val="000000"/>
                </a:solidFill>
                <a:latin typeface="Times New Roman"/>
              </a:rPr>
              <a:t>&lt;antet&gt;</a:t>
            </a:r>
            <a:endParaRPr b="0" lang="en-AU" sz="1400" spc="-1" strike="noStrike">
              <a:solidFill>
                <a:srgbClr val="000000"/>
              </a:solidFill>
              <a:latin typeface="Times New Roman"/>
            </a:endParaRPr>
          </a:p>
        </p:txBody>
      </p:sp>
      <p:sp>
        <p:nvSpPr>
          <p:cNvPr id="57"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AU" sz="1400" spc="-1" strike="noStrike">
                <a:solidFill>
                  <a:srgbClr val="000000"/>
                </a:solidFill>
                <a:latin typeface="Times New Roman"/>
              </a:defRPr>
            </a:lvl1pPr>
          </a:lstStyle>
          <a:p>
            <a:pPr indent="0" algn="r">
              <a:buNone/>
            </a:pPr>
            <a:r>
              <a:rPr b="0" lang="en-AU" sz="1400" spc="-1" strike="noStrike">
                <a:solidFill>
                  <a:srgbClr val="000000"/>
                </a:solidFill>
                <a:latin typeface="Times New Roman"/>
              </a:rPr>
              <a:t>&lt;data/ora&gt;</a:t>
            </a:r>
            <a:endParaRPr b="0" lang="en-AU" sz="1400" spc="-1" strike="noStrike">
              <a:solidFill>
                <a:srgbClr val="000000"/>
              </a:solidFill>
              <a:latin typeface="Times New Roman"/>
            </a:endParaRPr>
          </a:p>
        </p:txBody>
      </p:sp>
      <p:sp>
        <p:nvSpPr>
          <p:cNvPr id="58"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AU" sz="1400" spc="-1" strike="noStrike">
                <a:solidFill>
                  <a:srgbClr val="000000"/>
                </a:solidFill>
                <a:latin typeface="Times New Roman"/>
              </a:defRPr>
            </a:lvl1pPr>
          </a:lstStyle>
          <a:p>
            <a:pPr indent="0">
              <a:buNone/>
            </a:pPr>
            <a:r>
              <a:rPr b="0" lang="en-AU" sz="1400" spc="-1" strike="noStrike">
                <a:solidFill>
                  <a:srgbClr val="000000"/>
                </a:solidFill>
                <a:latin typeface="Times New Roman"/>
              </a:rPr>
              <a:t>&lt;subsol&gt;</a:t>
            </a:r>
            <a:endParaRPr b="0" lang="en-AU" sz="1400" spc="-1" strike="noStrike">
              <a:solidFill>
                <a:srgbClr val="000000"/>
              </a:solidFill>
              <a:latin typeface="Times New Roman"/>
            </a:endParaRPr>
          </a:p>
        </p:txBody>
      </p:sp>
      <p:sp>
        <p:nvSpPr>
          <p:cNvPr id="59"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AU" sz="1400" spc="-1" strike="noStrike">
                <a:solidFill>
                  <a:srgbClr val="000000"/>
                </a:solidFill>
                <a:latin typeface="Times New Roman"/>
              </a:defRPr>
            </a:lvl1pPr>
          </a:lstStyle>
          <a:p>
            <a:pPr indent="0" algn="r">
              <a:buNone/>
            </a:pPr>
            <a:fld id="{7AF27AA4-DEE7-466A-BF68-68BD2BDD7A1E}" type="slidenum">
              <a:rPr b="0" lang="en-AU" sz="1400" spc="-1" strike="noStrike">
                <a:solidFill>
                  <a:srgbClr val="000000"/>
                </a:solidFill>
                <a:latin typeface="Times New Roman"/>
              </a:rPr>
              <a:t>&lt;număr&gt;</a:t>
            </a:fld>
            <a:endParaRPr b="0" lang="en-AU"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PlaceHolder 1"/>
          <p:cNvSpPr>
            <a:spLocks noGrp="1"/>
          </p:cNvSpPr>
          <p:nvPr>
            <p:ph type="sldImg"/>
          </p:nvPr>
        </p:nvSpPr>
        <p:spPr>
          <a:xfrm>
            <a:off x="237960" y="950040"/>
            <a:ext cx="7856640" cy="4687200"/>
          </a:xfrm>
          <a:prstGeom prst="rect">
            <a:avLst/>
          </a:prstGeom>
          <a:ln w="0">
            <a:noFill/>
          </a:ln>
        </p:spPr>
      </p:sp>
      <p:sp>
        <p:nvSpPr>
          <p:cNvPr id="1267" name="PlaceHolder 2"/>
          <p:cNvSpPr>
            <a:spLocks noGrp="1"/>
          </p:cNvSpPr>
          <p:nvPr>
            <p:ph type="body"/>
          </p:nvPr>
        </p:nvSpPr>
        <p:spPr>
          <a:xfrm>
            <a:off x="755640" y="5078520"/>
            <a:ext cx="6046560" cy="4809600"/>
          </a:xfrm>
          <a:prstGeom prst="rect">
            <a:avLst/>
          </a:prstGeom>
          <a:noFill/>
          <a:ln w="0">
            <a:noFill/>
          </a:ln>
        </p:spPr>
        <p:txBody>
          <a:bodyPr lIns="0" rIns="0" tIns="0" bIns="0" anchor="t">
            <a:noAutofit/>
          </a:bodyPr>
          <a:p>
            <a:pPr marL="216000" indent="-216000">
              <a:buNone/>
            </a:pPr>
            <a:endParaRPr b="0" lang="en-AU" sz="1800" spc="-1" strike="noStrike">
              <a:solidFill>
                <a:srgbClr val="000000"/>
              </a:solidFill>
              <a:latin typeface="Arial"/>
            </a:endParaRPr>
          </a:p>
        </p:txBody>
      </p:sp>
      <p:sp>
        <p:nvSpPr>
          <p:cNvPr id="1268" name="CustomShape 3_ 9"/>
          <p:cNvSpPr/>
          <p:nvPr/>
        </p:nvSpPr>
        <p:spPr>
          <a:xfrm>
            <a:off x="4282200" y="10155600"/>
            <a:ext cx="3274560" cy="53316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947734E-73FF-4C14-B3D7-6FD7283D2440}" type="slidenum">
              <a:rPr b="0" lang="en-AU" sz="1200" spc="-1" strike="noStrike">
                <a:solidFill>
                  <a:srgbClr val="000000"/>
                </a:solidFill>
                <a:latin typeface="Times New Roman"/>
              </a:rPr>
              <a:t>5</a:t>
            </a:fld>
            <a:endParaRPr b="0" lang="en-AU" sz="1200" spc="-1" strike="noStrike">
              <a:solidFill>
                <a:srgbClr val="000000"/>
              </a:solid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PlaceHolder 1"/>
          <p:cNvSpPr>
            <a:spLocks noGrp="1"/>
          </p:cNvSpPr>
          <p:nvPr>
            <p:ph type="sldImg"/>
          </p:nvPr>
        </p:nvSpPr>
        <p:spPr>
          <a:xfrm>
            <a:off x="237960" y="950040"/>
            <a:ext cx="7856640" cy="4687200"/>
          </a:xfrm>
          <a:prstGeom prst="rect">
            <a:avLst/>
          </a:prstGeom>
          <a:ln w="0">
            <a:noFill/>
          </a:ln>
        </p:spPr>
      </p:sp>
      <p:sp>
        <p:nvSpPr>
          <p:cNvPr id="1270" name="PlaceHolder 2"/>
          <p:cNvSpPr>
            <a:spLocks noGrp="1"/>
          </p:cNvSpPr>
          <p:nvPr>
            <p:ph type="body"/>
          </p:nvPr>
        </p:nvSpPr>
        <p:spPr>
          <a:xfrm>
            <a:off x="685800" y="4343400"/>
            <a:ext cx="5485320" cy="4113720"/>
          </a:xfrm>
          <a:prstGeom prst="rect">
            <a:avLst/>
          </a:prstGeom>
          <a:noFill/>
          <a:ln w="0">
            <a:noFill/>
          </a:ln>
        </p:spPr>
        <p:txBody>
          <a:bodyPr numCol="1" spcCol="0" lIns="0" rIns="0" tIns="0" bIns="0" anchor="t">
            <a:noAutofit/>
          </a:bodyPr>
          <a:p>
            <a:pPr marL="216000" indent="-216000">
              <a:lnSpc>
                <a:spcPct val="100000"/>
              </a:lnSpc>
              <a:spcBef>
                <a:spcPts val="360"/>
              </a:spcBef>
              <a:buNone/>
              <a:tabLst>
                <a:tab algn="l" pos="0"/>
              </a:tabLst>
            </a:pPr>
            <a:endParaRPr b="0" lang="en-AU" sz="2810" spc="-1" strike="noStrike">
              <a:solidFill>
                <a:srgbClr val="000000"/>
              </a:solidFill>
              <a:latin typeface="Arial"/>
            </a:endParaRPr>
          </a:p>
          <a:p>
            <a:pPr marL="216000" indent="-216000">
              <a:lnSpc>
                <a:spcPct val="100000"/>
              </a:lnSpc>
              <a:spcBef>
                <a:spcPts val="360"/>
              </a:spcBef>
              <a:buNone/>
              <a:tabLst>
                <a:tab algn="l" pos="0"/>
              </a:tabLst>
            </a:pPr>
            <a:endParaRPr b="0" lang="en-AU" sz="2810" spc="-1" strike="noStrike">
              <a:solidFill>
                <a:srgbClr val="000000"/>
              </a:solidFill>
              <a:latin typeface="Arial"/>
            </a:endParaRPr>
          </a:p>
          <a:p>
            <a:pPr marL="216000" indent="-216000">
              <a:lnSpc>
                <a:spcPct val="100000"/>
              </a:lnSpc>
              <a:buNone/>
              <a:tabLst>
                <a:tab algn="l" pos="0"/>
              </a:tabLst>
            </a:pPr>
            <a:endParaRPr b="0" lang="en-AU" sz="2810" spc="-1" strike="noStrike">
              <a:solidFill>
                <a:srgbClr val="000000"/>
              </a:solidFill>
              <a:latin typeface="Arial"/>
            </a:endParaRPr>
          </a:p>
        </p:txBody>
      </p:sp>
      <p:sp>
        <p:nvSpPr>
          <p:cNvPr id="1271" name="PlaceHolder 3"/>
          <p:cNvSpPr>
            <a:spLocks noGrp="1"/>
          </p:cNvSpPr>
          <p:nvPr>
            <p:ph type="sldNum" idx="4"/>
          </p:nvPr>
        </p:nvSpPr>
        <p:spPr>
          <a:xfrm>
            <a:off x="3884760" y="8685360"/>
            <a:ext cx="2970720" cy="456120"/>
          </a:xfrm>
          <a:prstGeom prst="rect">
            <a:avLst/>
          </a:prstGeom>
          <a:noFill/>
          <a:ln w="0">
            <a:noFill/>
          </a:ln>
        </p:spPr>
        <p:txBody>
          <a:bodyPr numCol="1" spcCol="0" lIns="0" rIns="0" tIns="0" bIns="0" anchor="b">
            <a:noAutofit/>
          </a:bodyPr>
          <a:lstStyle>
            <a:lvl1pPr indent="0" algn="r">
              <a:lnSpc>
                <a:spcPct val="100000"/>
              </a:lnSpc>
              <a:buNone/>
              <a:tabLst>
                <a:tab algn="l" pos="0"/>
              </a:tabLst>
              <a:defRPr b="0" lang="en-AU" sz="1200" spc="-1" strike="noStrike">
                <a:solidFill>
                  <a:srgbClr val="000000"/>
                </a:solidFill>
                <a:latin typeface="Times New Roman"/>
              </a:defRPr>
            </a:lvl1pPr>
          </a:lstStyle>
          <a:p>
            <a:pPr indent="0" algn="r">
              <a:lnSpc>
                <a:spcPct val="100000"/>
              </a:lnSpc>
              <a:buNone/>
              <a:tabLst>
                <a:tab algn="l" pos="0"/>
              </a:tabLst>
            </a:pPr>
            <a:fld id="{426E690C-B03E-4AF2-BDBE-464897B56B22}" type="slidenum">
              <a:rPr b="0" lang="en-AU" sz="1200" spc="-1" strike="noStrike">
                <a:solidFill>
                  <a:srgbClr val="000000"/>
                </a:solidFill>
                <a:latin typeface="Times New Roman"/>
              </a:rPr>
              <a:t>5</a:t>
            </a:fld>
            <a:endParaRPr b="0" lang="en-AU" sz="1200" spc="-1" strike="noStrike">
              <a:solidFill>
                <a:srgbClr val="000000"/>
              </a:solidFill>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PlaceHolder 1"/>
          <p:cNvSpPr>
            <a:spLocks noGrp="1"/>
          </p:cNvSpPr>
          <p:nvPr>
            <p:ph type="sldImg"/>
          </p:nvPr>
        </p:nvSpPr>
        <p:spPr>
          <a:xfrm>
            <a:off x="237960" y="950040"/>
            <a:ext cx="7856640" cy="4687200"/>
          </a:xfrm>
          <a:prstGeom prst="rect">
            <a:avLst/>
          </a:prstGeom>
          <a:ln w="0">
            <a:noFill/>
          </a:ln>
        </p:spPr>
      </p:sp>
      <p:sp>
        <p:nvSpPr>
          <p:cNvPr id="1273" name="PlaceHolder 2"/>
          <p:cNvSpPr>
            <a:spLocks noGrp="1"/>
          </p:cNvSpPr>
          <p:nvPr>
            <p:ph type="body"/>
          </p:nvPr>
        </p:nvSpPr>
        <p:spPr>
          <a:xfrm>
            <a:off x="756000" y="5078520"/>
            <a:ext cx="6047280" cy="4810680"/>
          </a:xfrm>
          <a:prstGeom prst="rect">
            <a:avLst/>
          </a:prstGeom>
          <a:noFill/>
          <a:ln w="0">
            <a:noFill/>
          </a:ln>
        </p:spPr>
        <p:txBody>
          <a:bodyPr lIns="91440" rIns="91440" tIns="91440" bIns="91440" anchor="t">
            <a:noAutofit/>
          </a:bodyPr>
          <a:p>
            <a:pPr marL="216000" indent="0">
              <a:lnSpc>
                <a:spcPct val="100000"/>
              </a:lnSpc>
              <a:buNone/>
              <a:tabLst>
                <a:tab algn="l" pos="0"/>
              </a:tabLst>
            </a:pPr>
            <a:r>
              <a:rPr b="0" lang="en-AU" sz="1100" spc="-1" strike="noStrike">
                <a:solidFill>
                  <a:srgbClr val="000000"/>
                </a:solidFill>
                <a:latin typeface="Arial"/>
              </a:rPr>
              <a:t>At a high-level, our pipeline has four components;</a:t>
            </a:r>
            <a:br>
              <a:rPr sz="1100"/>
            </a:br>
            <a:r>
              <a:rPr b="0" lang="en-AU" sz="1100" spc="-1" strike="noStrike">
                <a:solidFill>
                  <a:srgbClr val="000000"/>
                </a:solidFill>
                <a:latin typeface="Arial"/>
              </a:rPr>
              <a:t>We start from a dataset, which we conceptualise as a set of users;</a:t>
            </a:r>
            <a:br>
              <a:rPr sz="1100"/>
            </a:br>
            <a:r>
              <a:rPr b="0" lang="en-AU" sz="1100" spc="-1" strike="noStrike">
                <a:solidFill>
                  <a:srgbClr val="000000"/>
                </a:solidFill>
                <a:latin typeface="Arial"/>
              </a:rPr>
              <a:t>We employ an ideological proxy label some seed users;</a:t>
            </a:r>
            <a:endParaRPr b="0" lang="en-AU" sz="1100" spc="-1" strike="noStrike">
              <a:solidFill>
                <a:srgbClr val="000000"/>
              </a:solidFill>
              <a:latin typeface="Arial"/>
            </a:endParaRPr>
          </a:p>
          <a:p>
            <a:pPr marL="216000" indent="0">
              <a:lnSpc>
                <a:spcPct val="100000"/>
              </a:lnSpc>
              <a:buNone/>
              <a:tabLst>
                <a:tab algn="l" pos="0"/>
              </a:tabLst>
            </a:pPr>
            <a:r>
              <a:rPr b="0" lang="en-AU" sz="1100" spc="-1" strike="noStrike">
                <a:solidFill>
                  <a:srgbClr val="000000"/>
                </a:solidFill>
                <a:latin typeface="Arial"/>
              </a:rPr>
              <a:t>We construct a lens to view the similarity between users and form ties;</a:t>
            </a:r>
            <a:br>
              <a:rPr sz="1100"/>
            </a:br>
            <a:r>
              <a:rPr b="0" lang="en-AU" sz="1100" spc="-1" strike="noStrike">
                <a:solidFill>
                  <a:srgbClr val="000000"/>
                </a:solidFill>
                <a:latin typeface="Arial"/>
              </a:rPr>
              <a:t>And finally, we propogage the seed labels through the ties, using a SOTA Tree-based classifier, LGBM.</a:t>
            </a:r>
            <a:endParaRPr b="0" lang="en-AU" sz="11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lgn="ctr">
              <a:buNone/>
            </a:pPr>
            <a:endParaRPr b="0" lang="en-AU" sz="4400" spc="-1" strike="noStrike">
              <a:solidFill>
                <a:srgbClr val="ffffff"/>
              </a:solidFill>
              <a:latin typeface="Arial"/>
            </a:endParaRPr>
          </a:p>
        </p:txBody>
      </p:sp>
      <p:sp>
        <p:nvSpPr>
          <p:cNvPr id="7"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Implici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13"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Implicit 1">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20"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Slide_">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lgn="ctr">
              <a:buNone/>
            </a:pPr>
            <a:endParaRPr b="0" lang="en-AU" sz="4400" spc="-1" strike="noStrike">
              <a:solidFill>
                <a:srgbClr val="ffffff"/>
              </a:solidFill>
              <a:latin typeface="Arial"/>
            </a:endParaRPr>
          </a:p>
        </p:txBody>
      </p:sp>
      <p:sp>
        <p:nvSpPr>
          <p:cNvPr id="28"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ffffff"/>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3"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Content_">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38"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Content__">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43"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___">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48"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____">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lgn="ctr">
              <a:buNone/>
            </a:pPr>
            <a:endParaRPr b="0" lang="en-AU" sz="4400" spc="-1" strike="noStrike">
              <a:solidFill>
                <a:srgbClr val="000000"/>
              </a:solidFill>
              <a:latin typeface="Arial"/>
            </a:endParaRPr>
          </a:p>
        </p:txBody>
      </p:sp>
      <p:sp>
        <p:nvSpPr>
          <p:cNvPr id="53"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indent="0">
              <a:spcBef>
                <a:spcPts val="1417"/>
              </a:spcBef>
              <a:buNone/>
            </a:pPr>
            <a:endParaRPr b="0" lang="en-AU"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Picture 7" descr=""/>
          <p:cNvPicPr/>
          <p:nvPr/>
        </p:nvPicPr>
        <p:blipFill>
          <a:blip r:embed="rId2"/>
          <a:srcRect l="0" t="5120" r="9952" b="2144"/>
          <a:stretch/>
        </p:blipFill>
        <p:spPr>
          <a:xfrm>
            <a:off x="4181760" y="0"/>
            <a:ext cx="8008560" cy="6856560"/>
          </a:xfrm>
          <a:prstGeom prst="rect">
            <a:avLst/>
          </a:prstGeom>
          <a:ln w="0">
            <a:noFill/>
          </a:ln>
        </p:spPr>
      </p:pic>
      <p:pic>
        <p:nvPicPr>
          <p:cNvPr id="1" name="Picture 9" descr=""/>
          <p:cNvPicPr/>
          <p:nvPr/>
        </p:nvPicPr>
        <p:blipFill>
          <a:blip r:embed="rId3"/>
          <a:stretch/>
        </p:blipFill>
        <p:spPr>
          <a:xfrm>
            <a:off x="717840" y="719640"/>
            <a:ext cx="1011600" cy="429480"/>
          </a:xfrm>
          <a:prstGeom prst="rect">
            <a:avLst/>
          </a:prstGeom>
          <a:ln w="0">
            <a:noFill/>
          </a:ln>
        </p:spPr>
      </p:pic>
      <p:sp>
        <p:nvSpPr>
          <p:cNvPr id="2" name="CustomShape 1"/>
          <p:cNvSpPr/>
          <p:nvPr/>
        </p:nvSpPr>
        <p:spPr>
          <a:xfrm>
            <a:off x="10018080" y="6420960"/>
            <a:ext cx="1747080" cy="2422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1000" spc="-1" strike="noStrike">
                <a:solidFill>
                  <a:srgbClr val="ffffff"/>
                </a:solidFill>
                <a:latin typeface="Arial"/>
                <a:ea typeface="DejaVu Sans"/>
              </a:rPr>
              <a:t>UTS CRICOS 00099F</a:t>
            </a:r>
            <a:endParaRPr b="0" lang="en-AU" sz="1000" spc="-1" strike="noStrike">
              <a:solidFill>
                <a:srgbClr val="ffffff"/>
              </a:solidFill>
              <a:latin typeface="Arial"/>
            </a:endParaRPr>
          </a:p>
        </p:txBody>
      </p:sp>
      <p:pic>
        <p:nvPicPr>
          <p:cNvPr id="3" name="Picture 6" descr=""/>
          <p:cNvPicPr/>
          <p:nvPr/>
        </p:nvPicPr>
        <p:blipFill>
          <a:blip r:embed="rId4"/>
          <a:stretch/>
        </p:blipFill>
        <p:spPr>
          <a:xfrm>
            <a:off x="7152480" y="2234880"/>
            <a:ext cx="3227400" cy="1996920"/>
          </a:xfrm>
          <a:prstGeom prst="rect">
            <a:avLst/>
          </a:prstGeom>
          <a:ln w="0">
            <a:noFill/>
          </a:ln>
        </p:spPr>
      </p:pic>
      <p:sp>
        <p:nvSpPr>
          <p:cNvPr id="4"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buNone/>
            </a:pPr>
            <a:r>
              <a:rPr b="0" lang="en-AU" sz="1800" spc="-1" strike="noStrike">
                <a:solidFill>
                  <a:srgbClr val="ffffff"/>
                </a:solidFill>
                <a:latin typeface="Arial"/>
              </a:rPr>
              <a:t>Apasă pentru </a:t>
            </a:r>
            <a:r>
              <a:rPr b="0" lang="en-AU" sz="1800" spc="-1" strike="noStrike">
                <a:solidFill>
                  <a:srgbClr val="ffffff"/>
                </a:solidFill>
                <a:latin typeface="Arial"/>
              </a:rPr>
              <a:t>editare format </a:t>
            </a:r>
            <a:r>
              <a:rPr b="0" lang="en-AU" sz="1800" spc="-1" strike="noStrike">
                <a:solidFill>
                  <a:srgbClr val="ffffff"/>
                </a:solidFill>
                <a:latin typeface="Arial"/>
              </a:rPr>
              <a:t>text titlu</a:t>
            </a:r>
            <a:endParaRPr b="0" lang="en-AU" sz="1800" spc="-1" strike="noStrike">
              <a:solidFill>
                <a:srgbClr val="ffffff"/>
              </a:solidFill>
              <a:latin typeface="Arial"/>
            </a:endParaRPr>
          </a:p>
        </p:txBody>
      </p:sp>
      <p:sp>
        <p:nvSpPr>
          <p:cNvPr id="5"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AU" sz="1800" spc="-1" strike="noStrike">
                <a:solidFill>
                  <a:srgbClr val="ffffff"/>
                </a:solidFill>
                <a:latin typeface="Arial"/>
              </a:rPr>
              <a:t>Clic pentru a edita formatul de text al schiței</a:t>
            </a:r>
            <a:endParaRPr b="0" lang="en-AU"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AU" sz="1800" spc="-1" strike="noStrike">
                <a:solidFill>
                  <a:srgbClr val="ffffff"/>
                </a:solidFill>
                <a:latin typeface="Arial"/>
              </a:rPr>
              <a:t>Al doilea nivel de schiță</a:t>
            </a:r>
            <a:endParaRPr b="0" lang="en-AU"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AU" sz="1800" spc="-1" strike="noStrike">
                <a:solidFill>
                  <a:srgbClr val="ffffff"/>
                </a:solidFill>
                <a:latin typeface="Arial"/>
              </a:rPr>
              <a:t>Al treilea nivel de schiță</a:t>
            </a:r>
            <a:endParaRPr b="0" lang="en-AU"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AU" sz="1800" spc="-1" strike="noStrike">
                <a:solidFill>
                  <a:srgbClr val="ffffff"/>
                </a:solidFill>
                <a:latin typeface="Arial"/>
              </a:rPr>
              <a:t>Al patrulea nivel de schiță</a:t>
            </a:r>
            <a:endParaRPr b="0" lang="en-AU"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AU" sz="1800" spc="-1" strike="noStrike">
                <a:solidFill>
                  <a:srgbClr val="ffffff"/>
                </a:solidFill>
                <a:latin typeface="Arial"/>
              </a:rPr>
              <a:t>Al cincilea nivel de schiță</a:t>
            </a:r>
            <a:endParaRPr b="0" lang="en-AU"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AU" sz="1800" spc="-1" strike="noStrike">
                <a:solidFill>
                  <a:srgbClr val="ffffff"/>
                </a:solidFill>
                <a:latin typeface="Arial"/>
              </a:rPr>
              <a:t>Al șaselea nivel de schiță</a:t>
            </a:r>
            <a:endParaRPr b="0" lang="en-AU"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AU" sz="1800" spc="-1" strike="noStrike">
                <a:solidFill>
                  <a:srgbClr val="ffffff"/>
                </a:solidFill>
                <a:latin typeface="Arial"/>
              </a:rPr>
              <a:t>Al șaptelea nivel de schiță</a:t>
            </a:r>
            <a:endParaRPr b="0" lang="en-AU"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 name="Picture 8" descr=""/>
          <p:cNvPicPr/>
          <p:nvPr/>
        </p:nvPicPr>
        <p:blipFill>
          <a:blip r:embed="rId2"/>
          <a:srcRect l="30422" t="17132" r="-1164" b="5936"/>
          <a:stretch/>
        </p:blipFill>
        <p:spPr>
          <a:xfrm>
            <a:off x="551880" y="6372360"/>
            <a:ext cx="529200" cy="243720"/>
          </a:xfrm>
          <a:prstGeom prst="rect">
            <a:avLst/>
          </a:prstGeom>
          <a:ln w="0">
            <a:noFill/>
          </a:ln>
        </p:spPr>
      </p:pic>
      <p:sp>
        <p:nvSpPr>
          <p:cNvPr id="9" name="CustomShape 1"/>
          <p:cNvSpPr/>
          <p:nvPr/>
        </p:nvSpPr>
        <p:spPr>
          <a:xfrm>
            <a:off x="0" y="0"/>
            <a:ext cx="12190680" cy="6856560"/>
          </a:xfrm>
          <a:prstGeom prst="rect">
            <a:avLst/>
          </a:prstGeom>
          <a:solidFill>
            <a:srgbClr val="000000"/>
          </a:solidFill>
          <a:ln w="25560">
            <a:solidFill>
              <a:srgbClr val="00000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0"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Apasă pentru editare </a:t>
            </a:r>
            <a:r>
              <a:rPr b="0" lang="en-AU" sz="1800" spc="-1" strike="noStrike">
                <a:solidFill>
                  <a:srgbClr val="000000"/>
                </a:solidFill>
                <a:latin typeface="Arial"/>
              </a:rPr>
              <a:t>format text titlu</a:t>
            </a:r>
            <a:endParaRPr b="0" lang="en-AU" sz="1800" spc="-1" strike="noStrike">
              <a:solidFill>
                <a:srgbClr val="000000"/>
              </a:solidFill>
              <a:latin typeface="Arial"/>
            </a:endParaRPr>
          </a:p>
        </p:txBody>
      </p:sp>
      <p:sp>
        <p:nvSpPr>
          <p:cNvPr id="11"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 pentru a edita formatul de text al schiței</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Al doilea nivel de schiță</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Al treilea nivel de schiță</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Al patrulea nivel de schiță</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Al cincilea nivel de schiță</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Al șaselea nivel de schiță</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Al șaptelea nivel de schiță</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 name="CustomShape 1"/>
          <p:cNvSpPr/>
          <p:nvPr/>
        </p:nvSpPr>
        <p:spPr>
          <a:xfrm>
            <a:off x="0" y="6190560"/>
            <a:ext cx="12190680" cy="666000"/>
          </a:xfrm>
          <a:prstGeom prst="rect">
            <a:avLst/>
          </a:prstGeom>
          <a:solidFill>
            <a:srgbClr val="0d0d0d">
              <a:alpha val="28000"/>
            </a:srgbClr>
          </a:solidFill>
          <a:ln w="2556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pic>
        <p:nvPicPr>
          <p:cNvPr id="15" name="Picture 8" descr=""/>
          <p:cNvPicPr/>
          <p:nvPr/>
        </p:nvPicPr>
        <p:blipFill>
          <a:blip r:embed="rId2"/>
          <a:srcRect l="30422" t="17132" r="-1164" b="5936"/>
          <a:stretch/>
        </p:blipFill>
        <p:spPr>
          <a:xfrm>
            <a:off x="551880" y="6372360"/>
            <a:ext cx="529200" cy="243720"/>
          </a:xfrm>
          <a:prstGeom prst="rect">
            <a:avLst/>
          </a:prstGeom>
          <a:ln w="0">
            <a:noFill/>
          </a:ln>
        </p:spPr>
      </p:pic>
      <p:pic>
        <p:nvPicPr>
          <p:cNvPr id="16" name="Picture 13" descr=""/>
          <p:cNvPicPr/>
          <p:nvPr/>
        </p:nvPicPr>
        <p:blipFill>
          <a:blip r:embed="rId3">
            <a:alphaModFix amt="30000"/>
          </a:blip>
          <a:srcRect l="0" t="0" r="75149" b="0"/>
          <a:stretch/>
        </p:blipFill>
        <p:spPr>
          <a:xfrm>
            <a:off x="11505960" y="363240"/>
            <a:ext cx="409680" cy="703080"/>
          </a:xfrm>
          <a:prstGeom prst="rect">
            <a:avLst/>
          </a:prstGeom>
          <a:ln w="0">
            <a:noFill/>
          </a:ln>
        </p:spPr>
      </p:pic>
      <p:sp>
        <p:nvSpPr>
          <p:cNvPr id="17"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Apasă pentru editare </a:t>
            </a:r>
            <a:r>
              <a:rPr b="0" lang="en-AU" sz="1800" spc="-1" strike="noStrike">
                <a:solidFill>
                  <a:srgbClr val="000000"/>
                </a:solidFill>
                <a:latin typeface="Arial"/>
              </a:rPr>
              <a:t>format text titlu</a:t>
            </a:r>
            <a:endParaRPr b="0" lang="en-AU" sz="1800" spc="-1" strike="noStrike">
              <a:solidFill>
                <a:srgbClr val="000000"/>
              </a:solidFill>
              <a:latin typeface="Arial"/>
            </a:endParaRPr>
          </a:p>
        </p:txBody>
      </p:sp>
      <p:sp>
        <p:nvSpPr>
          <p:cNvPr id="18"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 pentru a edita formatul de text al schiței</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Al doilea nivel de schiță</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Al treilea nivel de schiță</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Al patrulea nivel de schiță</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Al cincilea nivel de schiță</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Al șaselea nivel de schiță</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Al șaptelea nivel de schiță</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1" name="Picture 7" descr=""/>
          <p:cNvPicPr/>
          <p:nvPr/>
        </p:nvPicPr>
        <p:blipFill>
          <a:blip r:embed="rId2"/>
          <a:srcRect l="0" t="5120" r="9952" b="2144"/>
          <a:stretch/>
        </p:blipFill>
        <p:spPr>
          <a:xfrm>
            <a:off x="4181760" y="0"/>
            <a:ext cx="8007840" cy="6855840"/>
          </a:xfrm>
          <a:prstGeom prst="rect">
            <a:avLst/>
          </a:prstGeom>
          <a:ln w="0">
            <a:noFill/>
          </a:ln>
        </p:spPr>
      </p:pic>
      <p:pic>
        <p:nvPicPr>
          <p:cNvPr id="22" name="Picture 9" descr=""/>
          <p:cNvPicPr/>
          <p:nvPr/>
        </p:nvPicPr>
        <p:blipFill>
          <a:blip r:embed="rId3"/>
          <a:stretch/>
        </p:blipFill>
        <p:spPr>
          <a:xfrm>
            <a:off x="717840" y="719640"/>
            <a:ext cx="1010880" cy="428760"/>
          </a:xfrm>
          <a:prstGeom prst="rect">
            <a:avLst/>
          </a:prstGeom>
          <a:ln w="0">
            <a:noFill/>
          </a:ln>
        </p:spPr>
      </p:pic>
      <p:sp>
        <p:nvSpPr>
          <p:cNvPr id="23" name="CustomShape 1"/>
          <p:cNvSpPr/>
          <p:nvPr/>
        </p:nvSpPr>
        <p:spPr>
          <a:xfrm>
            <a:off x="10018080" y="6420960"/>
            <a:ext cx="1746360" cy="2422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en-US" sz="1000" spc="-1" strike="noStrike">
                <a:solidFill>
                  <a:srgbClr val="ffffff"/>
                </a:solidFill>
                <a:latin typeface="Arial"/>
                <a:ea typeface="DejaVu Sans"/>
              </a:rPr>
              <a:t>UTS CRICOS 00099F</a:t>
            </a:r>
            <a:endParaRPr b="0" lang="en-AU" sz="1000" spc="-1" strike="noStrike">
              <a:solidFill>
                <a:srgbClr val="ffffff"/>
              </a:solidFill>
              <a:latin typeface="Arial"/>
            </a:endParaRPr>
          </a:p>
        </p:txBody>
      </p:sp>
      <p:pic>
        <p:nvPicPr>
          <p:cNvPr id="24" name="Picture 6" descr=""/>
          <p:cNvPicPr/>
          <p:nvPr/>
        </p:nvPicPr>
        <p:blipFill>
          <a:blip r:embed="rId4"/>
          <a:stretch/>
        </p:blipFill>
        <p:spPr>
          <a:xfrm>
            <a:off x="7152480" y="2234880"/>
            <a:ext cx="3226680" cy="1996200"/>
          </a:xfrm>
          <a:prstGeom prst="rect">
            <a:avLst/>
          </a:prstGeom>
          <a:ln w="0">
            <a:noFill/>
          </a:ln>
        </p:spPr>
      </p:pic>
      <p:sp>
        <p:nvSpPr>
          <p:cNvPr id="25"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buNone/>
            </a:pPr>
            <a:r>
              <a:rPr b="0" lang="en-AU" sz="1800" spc="-1" strike="noStrike">
                <a:solidFill>
                  <a:srgbClr val="ffffff"/>
                </a:solidFill>
                <a:latin typeface="Arial"/>
              </a:rPr>
              <a:t>Apasă pentru editare </a:t>
            </a:r>
            <a:r>
              <a:rPr b="0" lang="en-AU" sz="1800" spc="-1" strike="noStrike">
                <a:solidFill>
                  <a:srgbClr val="ffffff"/>
                </a:solidFill>
                <a:latin typeface="Arial"/>
              </a:rPr>
              <a:t>format text titlu</a:t>
            </a:r>
            <a:endParaRPr b="0" lang="en-AU" sz="1800" spc="-1" strike="noStrike">
              <a:solidFill>
                <a:srgbClr val="ffffff"/>
              </a:solidFill>
              <a:latin typeface="Arial"/>
            </a:endParaRPr>
          </a:p>
        </p:txBody>
      </p:sp>
      <p:sp>
        <p:nvSpPr>
          <p:cNvPr id="26"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AU" sz="1800" spc="-1" strike="noStrike">
                <a:solidFill>
                  <a:srgbClr val="ffffff"/>
                </a:solidFill>
                <a:latin typeface="Arial"/>
              </a:rPr>
              <a:t>Clic pentru a edita formatul de text al schiței</a:t>
            </a:r>
            <a:endParaRPr b="0" lang="en-AU" sz="18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AU" sz="1800" spc="-1" strike="noStrike">
                <a:solidFill>
                  <a:srgbClr val="ffffff"/>
                </a:solidFill>
                <a:latin typeface="Arial"/>
              </a:rPr>
              <a:t>Al doilea nivel de schiță</a:t>
            </a:r>
            <a:endParaRPr b="0" lang="en-AU" sz="1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AU" sz="1800" spc="-1" strike="noStrike">
                <a:solidFill>
                  <a:srgbClr val="ffffff"/>
                </a:solidFill>
                <a:latin typeface="Arial"/>
              </a:rPr>
              <a:t>Al treilea nivel de schiță</a:t>
            </a:r>
            <a:endParaRPr b="0" lang="en-AU" sz="18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AU" sz="1800" spc="-1" strike="noStrike">
                <a:solidFill>
                  <a:srgbClr val="ffffff"/>
                </a:solidFill>
                <a:latin typeface="Arial"/>
              </a:rPr>
              <a:t>Al patrulea nivel de schiță</a:t>
            </a:r>
            <a:endParaRPr b="0" lang="en-AU" sz="18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AU" sz="1800" spc="-1" strike="noStrike">
                <a:solidFill>
                  <a:srgbClr val="ffffff"/>
                </a:solidFill>
                <a:latin typeface="Arial"/>
              </a:rPr>
              <a:t>Al cincilea nivel de schiță</a:t>
            </a:r>
            <a:endParaRPr b="0" lang="en-AU" sz="18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AU" sz="1800" spc="-1" strike="noStrike">
                <a:solidFill>
                  <a:srgbClr val="ffffff"/>
                </a:solidFill>
                <a:latin typeface="Arial"/>
              </a:rPr>
              <a:t>Al șaselea nivel de schiță</a:t>
            </a:r>
            <a:endParaRPr b="0" lang="en-AU" sz="18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AU" sz="1800" spc="-1" strike="noStrike">
                <a:solidFill>
                  <a:srgbClr val="ffffff"/>
                </a:solidFill>
                <a:latin typeface="Arial"/>
              </a:rPr>
              <a:t>Al șaptelea nivel de schiță</a:t>
            </a:r>
            <a:endParaRPr b="0" lang="en-AU" sz="18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 name="CustomShape 3"/>
          <p:cNvSpPr/>
          <p:nvPr/>
        </p:nvSpPr>
        <p:spPr>
          <a:xfrm>
            <a:off x="11315880" y="6552720"/>
            <a:ext cx="779040" cy="2145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09517A6D-5998-45F2-AFB6-330E7A2B9523}" type="slidenum">
              <a:rPr b="0" lang="en-AU" sz="1400" spc="-1" strike="noStrike">
                <a:solidFill>
                  <a:srgbClr val="000000"/>
                </a:solidFill>
                <a:latin typeface="Arial"/>
                <a:ea typeface="Arial"/>
              </a:rPr>
              <a:t>&lt;număr&gt;</a:t>
            </a:fld>
            <a:endParaRPr b="0" lang="en-AU" sz="1400" spc="-1" strike="noStrike">
              <a:solidFill>
                <a:srgbClr val="000000"/>
              </a:solidFill>
              <a:latin typeface="Arial"/>
            </a:endParaRPr>
          </a:p>
        </p:txBody>
      </p:sp>
      <p:sp>
        <p:nvSpPr>
          <p:cNvPr id="30"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Apasă pentru editare </a:t>
            </a:r>
            <a:r>
              <a:rPr b="0" lang="en-AU" sz="1800" spc="-1" strike="noStrike">
                <a:solidFill>
                  <a:srgbClr val="000000"/>
                </a:solidFill>
                <a:latin typeface="Arial"/>
              </a:rPr>
              <a:t>format text titlu</a:t>
            </a:r>
            <a:endParaRPr b="0" lang="en-AU" sz="1800" spc="-1" strike="noStrike">
              <a:solidFill>
                <a:srgbClr val="000000"/>
              </a:solidFill>
              <a:latin typeface="Arial"/>
            </a:endParaRPr>
          </a:p>
        </p:txBody>
      </p:sp>
      <p:sp>
        <p:nvSpPr>
          <p:cNvPr id="31"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 pentru a edita formatul de text al schiței</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Al doilea nivel de schiță</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Al treilea nivel de schiță</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Al patrulea nivel de schiță</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Al cincilea nivel de schiță</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Al șaselea nivel de schiță</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Al șaptelea nivel de schiță</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 name="CustomShape 3"/>
          <p:cNvSpPr/>
          <p:nvPr/>
        </p:nvSpPr>
        <p:spPr>
          <a:xfrm>
            <a:off x="11315880" y="6552720"/>
            <a:ext cx="779040" cy="2145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DB8AC593-F5CB-4DFB-87B5-A280C799639E}" type="slidenum">
              <a:rPr b="0" lang="en-AU" sz="1400" spc="-1" strike="noStrike">
                <a:solidFill>
                  <a:srgbClr val="000000"/>
                </a:solidFill>
                <a:latin typeface="Arial"/>
                <a:ea typeface="Arial"/>
              </a:rPr>
              <a:t>&lt;număr&gt;</a:t>
            </a:fld>
            <a:endParaRPr b="0" lang="en-AU" sz="1400" spc="-1" strike="noStrike">
              <a:solidFill>
                <a:srgbClr val="000000"/>
              </a:solidFill>
              <a:latin typeface="Arial"/>
            </a:endParaRPr>
          </a:p>
        </p:txBody>
      </p:sp>
      <p:sp>
        <p:nvSpPr>
          <p:cNvPr id="35"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Apasă pentru </a:t>
            </a:r>
            <a:r>
              <a:rPr b="0" lang="en-AU" sz="1800" spc="-1" strike="noStrike">
                <a:solidFill>
                  <a:srgbClr val="000000"/>
                </a:solidFill>
                <a:latin typeface="Arial"/>
              </a:rPr>
              <a:t>editare format </a:t>
            </a:r>
            <a:r>
              <a:rPr b="0" lang="en-AU" sz="1800" spc="-1" strike="noStrike">
                <a:solidFill>
                  <a:srgbClr val="000000"/>
                </a:solidFill>
                <a:latin typeface="Arial"/>
              </a:rPr>
              <a:t>text titlu</a:t>
            </a:r>
            <a:endParaRPr b="0" lang="en-AU" sz="1800" spc="-1" strike="noStrike">
              <a:solidFill>
                <a:srgbClr val="000000"/>
              </a:solidFill>
              <a:latin typeface="Arial"/>
            </a:endParaRPr>
          </a:p>
        </p:txBody>
      </p:sp>
      <p:sp>
        <p:nvSpPr>
          <p:cNvPr id="36"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 pentru a edita formatul de text al schiței</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Al doilea nivel de schiță</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Al treilea nivel de schiță</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Al patrulea nivel de schiță</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Al cincilea nivel de schiță</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Al șaselea nivel de schiță</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Al șaptelea nivel de schiță</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3"/>
          <p:cNvSpPr/>
          <p:nvPr/>
        </p:nvSpPr>
        <p:spPr>
          <a:xfrm>
            <a:off x="11315880" y="6552720"/>
            <a:ext cx="779040" cy="2145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B465E444-0A5F-4089-8FBF-FD8584373D95}" type="slidenum">
              <a:rPr b="0" lang="en-AU" sz="1400" spc="-1" strike="noStrike">
                <a:solidFill>
                  <a:srgbClr val="000000"/>
                </a:solidFill>
                <a:latin typeface="Arial"/>
                <a:ea typeface="Arial"/>
              </a:rPr>
              <a:t>&lt;număr&gt;</a:t>
            </a:fld>
            <a:endParaRPr b="0" lang="en-AU" sz="1400" spc="-1" strike="noStrike">
              <a:solidFill>
                <a:srgbClr val="000000"/>
              </a:solidFill>
              <a:latin typeface="Arial"/>
            </a:endParaRPr>
          </a:p>
        </p:txBody>
      </p:sp>
      <p:sp>
        <p:nvSpPr>
          <p:cNvPr id="40"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Apasă pentru </a:t>
            </a:r>
            <a:r>
              <a:rPr b="0" lang="en-AU" sz="1800" spc="-1" strike="noStrike">
                <a:solidFill>
                  <a:srgbClr val="000000"/>
                </a:solidFill>
                <a:latin typeface="Arial"/>
              </a:rPr>
              <a:t>editare format </a:t>
            </a:r>
            <a:r>
              <a:rPr b="0" lang="en-AU" sz="1800" spc="-1" strike="noStrike">
                <a:solidFill>
                  <a:srgbClr val="000000"/>
                </a:solidFill>
                <a:latin typeface="Arial"/>
              </a:rPr>
              <a:t>text titlu</a:t>
            </a:r>
            <a:endParaRPr b="0" lang="en-AU" sz="1800" spc="-1" strike="noStrike">
              <a:solidFill>
                <a:srgbClr val="000000"/>
              </a:solidFill>
              <a:latin typeface="Arial"/>
            </a:endParaRPr>
          </a:p>
        </p:txBody>
      </p:sp>
      <p:sp>
        <p:nvSpPr>
          <p:cNvPr id="41"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 pentru a edita formatul de text al schiței</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Al doilea nivel de schiță</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Al treilea nivel de schiță</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Al patrulea nivel de schiță</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Al cincilea nivel de schiță</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Al șaselea nivel de schiță</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Al șaptelea nivel de schiță</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3"/>
          <p:cNvSpPr/>
          <p:nvPr/>
        </p:nvSpPr>
        <p:spPr>
          <a:xfrm>
            <a:off x="11315160" y="6552720"/>
            <a:ext cx="778680" cy="2145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798C10BC-742E-4A6C-A0C2-E8281F04BDF6}" type="slidenum">
              <a:rPr b="0" lang="en-AU" sz="1400" spc="-1" strike="noStrike">
                <a:solidFill>
                  <a:srgbClr val="000000"/>
                </a:solidFill>
                <a:latin typeface="Arial"/>
                <a:ea typeface="Arial"/>
              </a:rPr>
              <a:t>&lt;număr&gt;</a:t>
            </a:fld>
            <a:endParaRPr b="0" lang="en-AU" sz="1400" spc="-1" strike="noStrike">
              <a:solidFill>
                <a:srgbClr val="000000"/>
              </a:solidFill>
              <a:latin typeface="Arial"/>
            </a:endParaRPr>
          </a:p>
        </p:txBody>
      </p:sp>
      <p:sp>
        <p:nvSpPr>
          <p:cNvPr id="45"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Apasă pentru editare format </a:t>
            </a:r>
            <a:r>
              <a:rPr b="0" lang="en-AU" sz="1800" spc="-1" strike="noStrike">
                <a:solidFill>
                  <a:srgbClr val="000000"/>
                </a:solidFill>
                <a:latin typeface="Arial"/>
              </a:rPr>
              <a:t>text titlu</a:t>
            </a:r>
            <a:endParaRPr b="0" lang="en-AU" sz="1800" spc="-1" strike="noStrike">
              <a:solidFill>
                <a:srgbClr val="000000"/>
              </a:solidFill>
              <a:latin typeface="Arial"/>
            </a:endParaRPr>
          </a:p>
        </p:txBody>
      </p:sp>
      <p:sp>
        <p:nvSpPr>
          <p:cNvPr id="46"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 pentru a edita formatul de text al schiței</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Al doilea nivel de schiță</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Al treilea nivel de schiță</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Al patrulea nivel de schiță</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Al cincilea nivel de schiță</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Al șaselea nivel de schiță</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Al șaptelea nivel de schiță</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CustomShape 3"/>
          <p:cNvSpPr/>
          <p:nvPr/>
        </p:nvSpPr>
        <p:spPr>
          <a:xfrm>
            <a:off x="11315160" y="6552720"/>
            <a:ext cx="778680" cy="214560"/>
          </a:xfrm>
          <a:prstGeom prst="rect">
            <a:avLst/>
          </a:prstGeom>
          <a:noFill/>
          <a:ln w="0">
            <a:noFill/>
          </a:ln>
        </p:spPr>
        <p:style>
          <a:lnRef idx="0"/>
          <a:fillRef idx="0"/>
          <a:effectRef idx="0"/>
          <a:fontRef idx="minor"/>
        </p:style>
        <p:txBody>
          <a:bodyPr lIns="90000" rIns="90000" tIns="45000" bIns="45000" anchor="t">
            <a:noAutofit/>
          </a:bodyPr>
          <a:p>
            <a:pPr algn="r">
              <a:lnSpc>
                <a:spcPct val="100000"/>
              </a:lnSpc>
            </a:pPr>
            <a:fld id="{BCFC3839-8A47-4EA3-AF8B-538717B4D0F4}" type="slidenum">
              <a:rPr b="0" lang="en-AU" sz="1400" spc="-1" strike="noStrike">
                <a:solidFill>
                  <a:srgbClr val="000000"/>
                </a:solidFill>
                <a:latin typeface="Arial"/>
                <a:ea typeface="Arial"/>
              </a:rPr>
              <a:t>&lt;număr&gt;</a:t>
            </a:fld>
            <a:endParaRPr b="0" lang="en-AU" sz="1400" spc="-1" strike="noStrike">
              <a:solidFill>
                <a:srgbClr val="000000"/>
              </a:solidFill>
              <a:latin typeface="Arial"/>
            </a:endParaRPr>
          </a:p>
        </p:txBody>
      </p:sp>
      <p:sp>
        <p:nvSpPr>
          <p:cNvPr id="50" name="PlaceHolder 1"/>
          <p:cNvSpPr>
            <a:spLocks noGrp="1"/>
          </p:cNvSpPr>
          <p:nvPr>
            <p:ph type="title"/>
          </p:nvPr>
        </p:nvSpPr>
        <p:spPr>
          <a:xfrm>
            <a:off x="609480" y="273240"/>
            <a:ext cx="10971000" cy="1143720"/>
          </a:xfrm>
          <a:prstGeom prst="rect">
            <a:avLst/>
          </a:prstGeom>
          <a:noFill/>
          <a:ln w="0">
            <a:noFill/>
          </a:ln>
        </p:spPr>
        <p:txBody>
          <a:bodyPr lIns="0" rIns="0" tIns="0" bIns="0" anchor="ctr">
            <a:noAutofit/>
          </a:bodyPr>
          <a:p>
            <a:pPr indent="0">
              <a:buNone/>
            </a:pPr>
            <a:r>
              <a:rPr b="0" lang="en-AU" sz="1800" spc="-1" strike="noStrike">
                <a:solidFill>
                  <a:srgbClr val="000000"/>
                </a:solidFill>
                <a:latin typeface="Arial"/>
              </a:rPr>
              <a:t>Apasă pentru </a:t>
            </a:r>
            <a:r>
              <a:rPr b="0" lang="en-AU" sz="1800" spc="-1" strike="noStrike">
                <a:solidFill>
                  <a:srgbClr val="000000"/>
                </a:solidFill>
                <a:latin typeface="Arial"/>
              </a:rPr>
              <a:t>editare </a:t>
            </a:r>
            <a:r>
              <a:rPr b="0" lang="en-AU" sz="1800" spc="-1" strike="noStrike">
                <a:solidFill>
                  <a:srgbClr val="000000"/>
                </a:solidFill>
                <a:latin typeface="Arial"/>
              </a:rPr>
              <a:t>format text </a:t>
            </a:r>
            <a:r>
              <a:rPr b="0" lang="en-AU" sz="1800" spc="-1" strike="noStrike">
                <a:solidFill>
                  <a:srgbClr val="000000"/>
                </a:solidFill>
                <a:latin typeface="Arial"/>
              </a:rPr>
              <a:t>titlu</a:t>
            </a:r>
            <a:endParaRPr b="0" lang="en-AU" sz="1800" spc="-1" strike="noStrike">
              <a:solidFill>
                <a:srgbClr val="000000"/>
              </a:solidFill>
              <a:latin typeface="Arial"/>
            </a:endParaRPr>
          </a:p>
        </p:txBody>
      </p:sp>
      <p:sp>
        <p:nvSpPr>
          <p:cNvPr id="51" name="PlaceHolder 2"/>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AU" sz="1800" spc="-1" strike="noStrike">
                <a:solidFill>
                  <a:srgbClr val="000000"/>
                </a:solidFill>
                <a:latin typeface="Arial"/>
              </a:rPr>
              <a:t>Clic pentru a edita formatul de text al schiței</a:t>
            </a:r>
            <a:endParaRPr b="0" lang="en-AU"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AU" sz="1800" spc="-1" strike="noStrike">
                <a:solidFill>
                  <a:srgbClr val="000000"/>
                </a:solidFill>
                <a:latin typeface="Arial"/>
              </a:rPr>
              <a:t>Al doilea nivel de schiță</a:t>
            </a:r>
            <a:endParaRPr b="0" lang="en-AU"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AU" sz="1800" spc="-1" strike="noStrike">
                <a:solidFill>
                  <a:srgbClr val="000000"/>
                </a:solidFill>
                <a:latin typeface="Arial"/>
              </a:rPr>
              <a:t>Al treilea nivel de schiță</a:t>
            </a:r>
            <a:endParaRPr b="0" lang="en-AU"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AU" sz="1800" spc="-1" strike="noStrike">
                <a:solidFill>
                  <a:srgbClr val="000000"/>
                </a:solidFill>
                <a:latin typeface="Arial"/>
              </a:rPr>
              <a:t>Al patrulea nivel de schiță</a:t>
            </a:r>
            <a:endParaRPr b="0" lang="en-AU"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AU" sz="1800" spc="-1" strike="noStrike">
                <a:solidFill>
                  <a:srgbClr val="000000"/>
                </a:solidFill>
                <a:latin typeface="Arial"/>
              </a:rPr>
              <a:t>Al cincilea nivel de schiță</a:t>
            </a:r>
            <a:endParaRPr b="0" lang="en-AU"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AU" sz="1800" spc="-1" strike="noStrike">
                <a:solidFill>
                  <a:srgbClr val="000000"/>
                </a:solidFill>
                <a:latin typeface="Arial"/>
              </a:rPr>
              <a:t>Al șaselea nivel de schiță</a:t>
            </a:r>
            <a:endParaRPr b="0" lang="en-AU"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AU" sz="1800" spc="-1" strike="noStrike">
                <a:solidFill>
                  <a:srgbClr val="000000"/>
                </a:solidFill>
                <a:latin typeface="Arial"/>
              </a:rPr>
              <a:t>Al șaptelea nivel de schiță</a:t>
            </a:r>
            <a:endParaRPr b="0" lang="en-AU"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hyperlink" Target="https://www.behavioral-ds.science/" TargetMode="Externa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0.xml"/>
</Relationships>
</file>

<file path=ppt/slides/_rels/slide1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0.xml"/>
</Relationships>
</file>

<file path=ppt/slides/_rels/slide1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0.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jpeg"/><Relationship Id="rId3" Type="http://schemas.openxmlformats.org/officeDocument/2006/relationships/image" Target="../media/image32.jpeg"/><Relationship Id="rId4" Type="http://schemas.openxmlformats.org/officeDocument/2006/relationships/image" Target="../media/image33.png"/><Relationship Id="rId5" Type="http://schemas.openxmlformats.org/officeDocument/2006/relationships/slideLayout" Target="../slideLayouts/slideLayout0.xml"/>
</Relationships>
</file>

<file path=ppt/slides/_rels/slide1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6.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0.xml"/>
</Relationships>
</file>

<file path=ppt/slides/_rels/slide1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38.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slideLayout" Target="../slideLayouts/slideLayout8.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0.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0.xml"/>
</Relationships>
</file>

<file path=ppt/slides/_rels/slide18.xml.rels><?xml version="1.0" encoding="UTF-8"?>
<Relationships xmlns="http://schemas.openxmlformats.org/package/2006/relationships"><Relationship Id="rId1" Type="http://schemas.openxmlformats.org/officeDocument/2006/relationships/hyperlink" Target="https://dashboard.staging.behavioral-ds.cloud.edu.au/" TargetMode="Externa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0.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0.xml"/>
</Relationships>
</file>

<file path=ppt/slides/_rels/slide2.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6.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49.png"/><Relationship Id="rId3" Type="http://schemas.openxmlformats.org/officeDocument/2006/relationships/image" Target="../media/image21.png"/><Relationship Id="rId4" Type="http://schemas.openxmlformats.org/officeDocument/2006/relationships/hyperlink" Target="https://doi.org/10.1145/3543507.3583481" TargetMode="External"/><Relationship Id="rId5" Type="http://schemas.openxmlformats.org/officeDocument/2006/relationships/slideLayout" Target="../slideLayouts/slideLayout0.xml"/>
</Relationships>
</file>

<file path=ppt/slides/_rels/slide2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0.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0.xml"/>
</Relationships>
</file>

<file path=ppt/slides/_rels/slide2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52.png"/><Relationship Id="rId3" Type="http://schemas.openxmlformats.org/officeDocument/2006/relationships/slideLayout" Target="../slideLayouts/slideLayout0.xml"/>
</Relationships>
</file>

<file path=ppt/slides/_rels/slide2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0.xml"/>
</Relationships>
</file>

<file path=ppt/slides/_rels/slide2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0.xml"/>
</Relationships>
</file>

<file path=ppt/slides/_rels/slide2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0.xml"/>
</Relationships>
</file>

<file path=ppt/slides/_rels/slide2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0.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6.xml"/>
</Relationships>
</file>

<file path=ppt/slides/_rels/slide3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www.rizoiu.eu/presentations/Solomon_Islands_Themes_Map.pdf" TargetMode="External"/><Relationship Id="rId3" Type="http://schemas.openxmlformats.org/officeDocument/2006/relationships/slideLayout" Target="../slideLayouts/slideLayout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3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slideLayout" Target="../slideLayouts/slideLayout0.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jpeg"/><Relationship Id="rId3" Type="http://schemas.openxmlformats.org/officeDocument/2006/relationships/image" Target="../media/image61.png"/><Relationship Id="rId4" Type="http://schemas.openxmlformats.org/officeDocument/2006/relationships/slideLayout" Target="../slideLayouts/slideLayout0.xml"/>
</Relationships>
</file>

<file path=ppt/slides/_rels/slide3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0.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0.xml"/>
</Relationships>
</file>

<file path=ppt/slides/_rels/slide3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45.png"/><Relationship Id="rId3" Type="http://schemas.openxmlformats.org/officeDocument/2006/relationships/slideLayout" Target="../slideLayouts/slideLayout0.xml"/>
</Relationships>
</file>

<file path=ppt/slides/_rels/slide3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0.xml"/>
</Relationships>
</file>

<file path=ppt/slides/_rels/slide3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63.png"/><Relationship Id="rId3" Type="http://schemas.openxmlformats.org/officeDocument/2006/relationships/slideLayout" Target="../slideLayouts/slideLayout0.xml"/>
</Relationships>
</file>

<file path=ppt/slides/_rels/slide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6.xml"/>
</Relationships>
</file>

<file path=ppt/slides/_rels/slide4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0.xml"/>
</Relationships>
</file>

<file path=ppt/slides/_rels/slide4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7.xml"/>
</Relationships>
</file>

<file path=ppt/slides/_rels/slide4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7.xml"/>
</Relationships>
</file>

<file path=ppt/slides/_rels/slide4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7.xml"/>
</Relationships>
</file>

<file path=ppt/slides/_rels/slide4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0.xml"/>
</Relationships>
</file>

<file path=ppt/slides/_rels/slide4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0.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4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7.xml"/>
</Relationships>
</file>

<file path=ppt/slides/_rels/slide4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7.xml"/>
</Relationships>
</file>

<file path=ppt/slides/_rels/slide4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slideLayout" Target="../slideLayouts/slideLayout0.xml"/>
</Relationships>
</file>

<file path=ppt/slides/_rels/slide5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3.png"/><Relationship Id="rId3" Type="http://schemas.openxmlformats.org/officeDocument/2006/relationships/image" Target="../media/image83.png"/><Relationship Id="rId4" Type="http://schemas.openxmlformats.org/officeDocument/2006/relationships/image" Target="../media/image83.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4.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84.png"/><Relationship Id="rId11" Type="http://schemas.openxmlformats.org/officeDocument/2006/relationships/image" Target="../media/image84.png"/><Relationship Id="rId12" Type="http://schemas.openxmlformats.org/officeDocument/2006/relationships/image" Target="../media/image84.png"/><Relationship Id="rId13" Type="http://schemas.openxmlformats.org/officeDocument/2006/relationships/image" Target="../media/image84.png"/><Relationship Id="rId14" Type="http://schemas.openxmlformats.org/officeDocument/2006/relationships/image" Target="../media/image84.png"/><Relationship Id="rId15" Type="http://schemas.openxmlformats.org/officeDocument/2006/relationships/image" Target="../media/image84.png"/><Relationship Id="rId16" Type="http://schemas.openxmlformats.org/officeDocument/2006/relationships/image" Target="../media/image84.png"/><Relationship Id="rId17" Type="http://schemas.openxmlformats.org/officeDocument/2006/relationships/image" Target="../media/image84.png"/><Relationship Id="rId18" Type="http://schemas.openxmlformats.org/officeDocument/2006/relationships/image" Target="../media/image84.png"/><Relationship Id="rId19" Type="http://schemas.openxmlformats.org/officeDocument/2006/relationships/image" Target="../media/image84.png"/><Relationship Id="rId20" Type="http://schemas.openxmlformats.org/officeDocument/2006/relationships/image" Target="../media/image84.png"/><Relationship Id="rId21" Type="http://schemas.openxmlformats.org/officeDocument/2006/relationships/image" Target="../media/image84.png"/><Relationship Id="rId22" Type="http://schemas.openxmlformats.org/officeDocument/2006/relationships/image" Target="../media/image84.png"/><Relationship Id="rId23" Type="http://schemas.openxmlformats.org/officeDocument/2006/relationships/image" Target="../media/image84.png"/><Relationship Id="rId24" Type="http://schemas.openxmlformats.org/officeDocument/2006/relationships/image" Target="../media/image84.png"/><Relationship Id="rId25" Type="http://schemas.openxmlformats.org/officeDocument/2006/relationships/image" Target="../media/image84.png"/><Relationship Id="rId26" Type="http://schemas.openxmlformats.org/officeDocument/2006/relationships/image" Target="../media/image84.png"/><Relationship Id="rId27" Type="http://schemas.openxmlformats.org/officeDocument/2006/relationships/image" Target="../media/image84.png"/><Relationship Id="rId28" Type="http://schemas.openxmlformats.org/officeDocument/2006/relationships/image" Target="../media/image84.png"/><Relationship Id="rId29" Type="http://schemas.openxmlformats.org/officeDocument/2006/relationships/image" Target="../media/image84.png"/><Relationship Id="rId30" Type="http://schemas.openxmlformats.org/officeDocument/2006/relationships/image" Target="../media/image84.png"/><Relationship Id="rId31" Type="http://schemas.openxmlformats.org/officeDocument/2006/relationships/image" Target="../media/image84.png"/><Relationship Id="rId32" Type="http://schemas.openxmlformats.org/officeDocument/2006/relationships/image" Target="../media/image84.png"/><Relationship Id="rId33" Type="http://schemas.openxmlformats.org/officeDocument/2006/relationships/image" Target="../media/image84.png"/><Relationship Id="rId34" Type="http://schemas.openxmlformats.org/officeDocument/2006/relationships/image" Target="../media/image84.png"/><Relationship Id="rId35" Type="http://schemas.openxmlformats.org/officeDocument/2006/relationships/image" Target="../media/image84.png"/><Relationship Id="rId36" Type="http://schemas.openxmlformats.org/officeDocument/2006/relationships/image" Target="../media/image84.png"/><Relationship Id="rId37" Type="http://schemas.openxmlformats.org/officeDocument/2006/relationships/image" Target="../media/image84.png"/><Relationship Id="rId38" Type="http://schemas.openxmlformats.org/officeDocument/2006/relationships/image" Target="../media/image84.png"/><Relationship Id="rId39" Type="http://schemas.openxmlformats.org/officeDocument/2006/relationships/image" Target="../media/image84.png"/><Relationship Id="rId40" Type="http://schemas.openxmlformats.org/officeDocument/2006/relationships/image" Target="../media/image21.png"/><Relationship Id="rId41" Type="http://schemas.openxmlformats.org/officeDocument/2006/relationships/hyperlink" Target="http://arxiv.org/abs/2208.04097" TargetMode="External"/><Relationship Id="rId42" Type="http://schemas.openxmlformats.org/officeDocument/2006/relationships/slideLayout" Target="../slideLayouts/slideLayout6.xml"/><Relationship Id="rId4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hyperlink" Target="https://www.behavioral-ds.science/theme1_content/evently/" TargetMode="External"/><Relationship Id="rId6" Type="http://schemas.openxmlformats.org/officeDocument/2006/relationships/hyperlink" Target="https://doi.org/10.1145/3340531.3411861" TargetMode="External"/><Relationship Id="rId7" Type="http://schemas.openxmlformats.org/officeDocument/2006/relationships/slideLayout" Target="../slideLayouts/slideLayout0.xml"/>
</Relationships>
</file>

<file path=ppt/slides/_rels/slide53.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21.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hyperlink" Target="https://www.behavioral-ds.science/theme2_content/birdspotter/" TargetMode="External"/><Relationship Id="rId6" Type="http://schemas.openxmlformats.org/officeDocument/2006/relationships/slideLayout" Target="../slideLayouts/slideLayout0.xml"/>
</Relationships>
</file>

<file path=ppt/slides/_rels/slide5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hyperlink" Target="http://arxiv.org/abs/2208.10598" TargetMode="External"/><Relationship Id="rId5" Type="http://schemas.openxmlformats.org/officeDocument/2006/relationships/slideLayout" Target="../slideLayouts/slideLayout0.xml"/>
</Relationships>
</file>

<file path=ppt/slides/_rels/slide5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21.png"/><Relationship Id="rId3" Type="http://schemas.openxmlformats.org/officeDocument/2006/relationships/slideLayout" Target="../slideLayouts/slideLayout0.xml"/>
</Relationships>
</file>

<file path=ppt/slides/_rels/slide56.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44.png"/><Relationship Id="rId3" Type="http://schemas.openxmlformats.org/officeDocument/2006/relationships/image" Target="../media/image96.png"/><Relationship Id="rId4"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slideLayout" Target="../slideLayouts/slideLayout0.xml"/>
</Relationships>
</file>

<file path=ppt/slides/_rels/slide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0.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CustomShape 2_ 1"/>
          <p:cNvSpPr/>
          <p:nvPr/>
        </p:nvSpPr>
        <p:spPr>
          <a:xfrm>
            <a:off x="11296800" y="9814680"/>
            <a:ext cx="2260800" cy="208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61" name="CustomShape 3_ 1"/>
          <p:cNvSpPr/>
          <p:nvPr/>
        </p:nvSpPr>
        <p:spPr>
          <a:xfrm>
            <a:off x="1728000" y="5805360"/>
            <a:ext cx="599220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ffffff"/>
                </a:solidFill>
                <a:latin typeface="Constantia"/>
                <a:ea typeface="DejaVu Sans"/>
              </a:rPr>
              <a:t>Dr Marian-Andrei Rizoiu | Behavioral Data Science Lead</a:t>
            </a:r>
            <a:endParaRPr b="0" lang="en-AU" sz="1800" spc="-1" strike="noStrike">
              <a:solidFill>
                <a:srgbClr val="ffffff"/>
              </a:solidFill>
              <a:latin typeface="Arial"/>
            </a:endParaRPr>
          </a:p>
          <a:p>
            <a:pPr>
              <a:lnSpc>
                <a:spcPct val="100000"/>
              </a:lnSpc>
            </a:pPr>
            <a:r>
              <a:rPr b="0" lang="en-US" sz="1800" spc="-1" strike="noStrike">
                <a:solidFill>
                  <a:srgbClr val="ffffff"/>
                </a:solidFill>
                <a:latin typeface="Constantia"/>
                <a:ea typeface="DejaVu Sans"/>
              </a:rPr>
              <a:t>Marian-Andrei.Rizoiu@uts.edu.au</a:t>
            </a:r>
            <a:br>
              <a:rPr sz="1800"/>
            </a:br>
            <a:r>
              <a:rPr b="0" lang="en-US" sz="1800" spc="-1" strike="noStrike" u="sng">
                <a:solidFill>
                  <a:srgbClr val="000000"/>
                </a:solidFill>
                <a:uFillTx/>
                <a:latin typeface="Constantia"/>
                <a:ea typeface="DejaVu Sans"/>
                <a:hlinkClick r:id="rId1"/>
              </a:rPr>
              <a:t>https://www.behavioral-ds.science</a:t>
            </a:r>
            <a:r>
              <a:rPr b="0" lang="en-US" sz="1800" spc="-1" strike="noStrike">
                <a:solidFill>
                  <a:srgbClr val="ffffff"/>
                </a:solidFill>
                <a:latin typeface="Constantia"/>
                <a:ea typeface="DejaVu Sans"/>
              </a:rPr>
              <a:t> </a:t>
            </a:r>
            <a:endParaRPr b="0" lang="en-AU" sz="1800" spc="-1" strike="noStrike">
              <a:solidFill>
                <a:srgbClr val="ffffff"/>
              </a:solidFill>
              <a:latin typeface="Arial"/>
            </a:endParaRPr>
          </a:p>
        </p:txBody>
      </p:sp>
      <p:sp>
        <p:nvSpPr>
          <p:cNvPr id="62" name=""/>
          <p:cNvSpPr/>
          <p:nvPr/>
        </p:nvSpPr>
        <p:spPr>
          <a:xfrm>
            <a:off x="540000" y="2880000"/>
            <a:ext cx="4463640" cy="2224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ffffff"/>
                </a:solidFill>
                <a:latin typeface="Constantia"/>
                <a:ea typeface="DejaVu Sans"/>
              </a:rPr>
              <a:t>From individual actions to collective</a:t>
            </a:r>
            <a:r>
              <a:rPr b="1" lang="en-US" sz="2400" spc="-1" strike="noStrike">
                <a:solidFill>
                  <a:srgbClr val="ffffff"/>
                </a:solidFill>
                <a:latin typeface="Constantia"/>
                <a:ea typeface="DejaVu Sans"/>
              </a:rPr>
              <a:t> phenomena</a:t>
            </a:r>
            <a:endParaRPr b="0" lang="en-AU" sz="2400" spc="-1" strike="noStrike">
              <a:solidFill>
                <a:srgbClr val="ffffff"/>
              </a:solidFill>
              <a:latin typeface="Arial"/>
            </a:endParaRPr>
          </a:p>
        </p:txBody>
      </p:sp>
      <p:sp>
        <p:nvSpPr>
          <p:cNvPr id="63" name=""/>
          <p:cNvSpPr/>
          <p:nvPr/>
        </p:nvSpPr>
        <p:spPr>
          <a:xfrm>
            <a:off x="504000" y="5616000"/>
            <a:ext cx="1151640" cy="1151640"/>
          </a:xfrm>
          <a:custGeom>
            <a:avLst/>
            <a:gdLst>
              <a:gd name="textAreaLeft" fmla="*/ 0 w 1151640"/>
              <a:gd name="textAreaRight" fmla="*/ 1152000 w 1151640"/>
              <a:gd name="textAreaTop" fmla="*/ 0 h 1151640"/>
              <a:gd name="textAreaBottom" fmla="*/ 1152000 h 1151640"/>
            </a:gdLst>
            <a:ahLst/>
            <a:rect l="textAreaLeft" t="textAreaTop" r="textAreaRight" b="textAreaBottom"/>
            <a:pathLst>
              <a:path w="3200" h="3200">
                <a:moveTo>
                  <a:pt x="3200" y="1710"/>
                </a:moveTo>
                <a:cubicBezTo>
                  <a:pt x="3183" y="1953"/>
                  <a:pt x="3111" y="2189"/>
                  <a:pt x="2989" y="2401"/>
                </a:cubicBezTo>
                <a:cubicBezTo>
                  <a:pt x="2849" y="2644"/>
                  <a:pt x="2646" y="2846"/>
                  <a:pt x="2403" y="2987"/>
                </a:cubicBezTo>
                <a:cubicBezTo>
                  <a:pt x="2177" y="3117"/>
                  <a:pt x="1924" y="3190"/>
                  <a:pt x="1665" y="3200"/>
                </a:cubicBezTo>
                <a:lnTo>
                  <a:pt x="1539" y="3200"/>
                </a:lnTo>
                <a:cubicBezTo>
                  <a:pt x="1280" y="3190"/>
                  <a:pt x="1026" y="3117"/>
                  <a:pt x="801" y="2987"/>
                </a:cubicBezTo>
                <a:cubicBezTo>
                  <a:pt x="557" y="2846"/>
                  <a:pt x="355" y="2644"/>
                  <a:pt x="215" y="2401"/>
                </a:cubicBezTo>
                <a:cubicBezTo>
                  <a:pt x="74" y="2158"/>
                  <a:pt x="0" y="1882"/>
                  <a:pt x="0" y="1601"/>
                </a:cubicBezTo>
                <a:cubicBezTo>
                  <a:pt x="0" y="1320"/>
                  <a:pt x="74" y="1044"/>
                  <a:pt x="215" y="800"/>
                </a:cubicBezTo>
                <a:cubicBezTo>
                  <a:pt x="355" y="557"/>
                  <a:pt x="557" y="355"/>
                  <a:pt x="801" y="214"/>
                </a:cubicBezTo>
                <a:cubicBezTo>
                  <a:pt x="1044" y="74"/>
                  <a:pt x="1321" y="0"/>
                  <a:pt x="1602" y="0"/>
                </a:cubicBezTo>
                <a:cubicBezTo>
                  <a:pt x="1883" y="0"/>
                  <a:pt x="2159" y="74"/>
                  <a:pt x="2403" y="214"/>
                </a:cubicBezTo>
                <a:cubicBezTo>
                  <a:pt x="2646" y="355"/>
                  <a:pt x="2849" y="557"/>
                  <a:pt x="2989" y="800"/>
                </a:cubicBezTo>
                <a:cubicBezTo>
                  <a:pt x="3111" y="1012"/>
                  <a:pt x="3183" y="1249"/>
                  <a:pt x="3200" y="1492"/>
                </a:cubicBezTo>
                <a:lnTo>
                  <a:pt x="3200" y="1710"/>
                </a:lnTo>
                <a:close/>
              </a:path>
            </a:pathLst>
          </a:custGeom>
          <a:blipFill rotWithShape="0">
            <a:blip r:embed="rId2"/>
            <a:srcRect/>
            <a:stretch/>
          </a:blip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ndParaRPr>
          </a:p>
        </p:txBody>
      </p:sp>
      <p:pic>
        <p:nvPicPr>
          <p:cNvPr id="64" name="" descr=""/>
          <p:cNvPicPr/>
          <p:nvPr/>
        </p:nvPicPr>
        <p:blipFill>
          <a:blip r:embed="rId3"/>
          <a:stretch/>
        </p:blipFill>
        <p:spPr>
          <a:xfrm>
            <a:off x="2338560" y="648000"/>
            <a:ext cx="2844720" cy="679680"/>
          </a:xfrm>
          <a:prstGeom prst="rect">
            <a:avLst/>
          </a:prstGeom>
          <a:ln w="0">
            <a:noFill/>
          </a:ln>
        </p:spPr>
      </p:pic>
      <p:pic>
        <p:nvPicPr>
          <p:cNvPr id="65" name="" descr=""/>
          <p:cNvPicPr/>
          <p:nvPr/>
        </p:nvPicPr>
        <p:blipFill>
          <a:blip r:embed="rId4"/>
          <a:stretch/>
        </p:blipFill>
        <p:spPr>
          <a:xfrm>
            <a:off x="10694520" y="5346000"/>
            <a:ext cx="1439640" cy="1439640"/>
          </a:xfrm>
          <a:prstGeom prst="rect">
            <a:avLst/>
          </a:prstGeom>
          <a:ln w="0">
            <a:noFill/>
          </a:ln>
        </p:spPr>
      </p:pic>
      <p:pic>
        <p:nvPicPr>
          <p:cNvPr id="66" name="" descr=""/>
          <p:cNvPicPr/>
          <p:nvPr/>
        </p:nvPicPr>
        <p:blipFill>
          <a:blip r:embed="rId5"/>
          <a:stretch/>
        </p:blipFill>
        <p:spPr>
          <a:xfrm>
            <a:off x="9216000" y="5328000"/>
            <a:ext cx="1439640" cy="14396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
          <p:cNvSpPr/>
          <p:nvPr/>
        </p:nvSpPr>
        <p:spPr>
          <a:xfrm>
            <a:off x="3890160" y="3668400"/>
            <a:ext cx="8061480" cy="106128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292" name=""/>
          <p:cNvSpPr/>
          <p:nvPr/>
        </p:nvSpPr>
        <p:spPr>
          <a:xfrm>
            <a:off x="3888000" y="3668760"/>
            <a:ext cx="2876400" cy="1061640"/>
          </a:xfrm>
          <a:prstGeom prst="chevron">
            <a:avLst>
              <a:gd name="adj" fmla="val 50000"/>
            </a:avLst>
          </a:prstGeom>
          <a:solidFill>
            <a:srgbClr val="40404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Detect adversarial information campaigns</a:t>
            </a:r>
            <a:endParaRPr b="0" lang="en-AU" sz="1600" spc="-1" strike="noStrike">
              <a:solidFill>
                <a:srgbClr val="000000"/>
              </a:solidFill>
              <a:latin typeface="Arial"/>
            </a:endParaRPr>
          </a:p>
        </p:txBody>
      </p:sp>
      <p:sp>
        <p:nvSpPr>
          <p:cNvPr id="293" name=""/>
          <p:cNvSpPr/>
          <p:nvPr/>
        </p:nvSpPr>
        <p:spPr>
          <a:xfrm>
            <a:off x="6482160" y="3668760"/>
            <a:ext cx="2876760" cy="1061640"/>
          </a:xfrm>
          <a:prstGeom prst="chevron">
            <a:avLst>
              <a:gd name="adj" fmla="val 50000"/>
            </a:avLst>
          </a:prstGeom>
          <a:solidFill>
            <a:srgbClr val="80808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Estimate the  effectiveness of influence operations</a:t>
            </a:r>
            <a:endParaRPr b="0" lang="en-AU" sz="1600" spc="-1" strike="noStrike">
              <a:solidFill>
                <a:srgbClr val="000000"/>
              </a:solidFill>
              <a:latin typeface="Arial"/>
            </a:endParaRPr>
          </a:p>
        </p:txBody>
      </p:sp>
      <p:sp>
        <p:nvSpPr>
          <p:cNvPr id="294" name=""/>
          <p:cNvSpPr/>
          <p:nvPr/>
        </p:nvSpPr>
        <p:spPr>
          <a:xfrm>
            <a:off x="9072720" y="3668760"/>
            <a:ext cx="2876760" cy="1061280"/>
          </a:xfrm>
          <a:prstGeom prst="chevron">
            <a:avLst>
              <a:gd name="adj" fmla="val 50000"/>
            </a:avLst>
          </a:prstGeom>
          <a:solidFill>
            <a:srgbClr val="b2b2b2"/>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Design and apply countermeasures </a:t>
            </a:r>
            <a:endParaRPr b="0" lang="en-AU" sz="1600" spc="-1" strike="noStrike">
              <a:solidFill>
                <a:srgbClr val="000000"/>
              </a:solidFill>
              <a:latin typeface="Arial"/>
            </a:endParaRPr>
          </a:p>
        </p:txBody>
      </p:sp>
      <p:sp>
        <p:nvSpPr>
          <p:cNvPr id="295" name=""/>
          <p:cNvSpPr/>
          <p:nvPr/>
        </p:nvSpPr>
        <p:spPr>
          <a:xfrm>
            <a:off x="1273320" y="3669120"/>
            <a:ext cx="2876400" cy="1061280"/>
          </a:xfrm>
          <a:prstGeom prst="chevron">
            <a:avLst>
              <a:gd name="adj" fmla="val 50000"/>
            </a:avLst>
          </a:prstGeom>
          <a:solidFill>
            <a:srgbClr val="00000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Monitor discussions on social and traditional media</a:t>
            </a:r>
            <a:endParaRPr b="0" lang="en-AU" sz="1600" spc="-1" strike="noStrike">
              <a:solidFill>
                <a:srgbClr val="ffffff"/>
              </a:solidFill>
              <a:latin typeface="Arial"/>
            </a:endParaRPr>
          </a:p>
        </p:txBody>
      </p:sp>
      <p:grpSp>
        <p:nvGrpSpPr>
          <p:cNvPr id="296" name="Group 43"/>
          <p:cNvGrpSpPr/>
          <p:nvPr/>
        </p:nvGrpSpPr>
        <p:grpSpPr>
          <a:xfrm>
            <a:off x="12960" y="4790160"/>
            <a:ext cx="1197720" cy="945000"/>
            <a:chOff x="12960" y="4790160"/>
            <a:chExt cx="1197720" cy="945000"/>
          </a:xfrm>
        </p:grpSpPr>
        <p:sp>
          <p:nvSpPr>
            <p:cNvPr id="297" name="TextBox 5"/>
            <p:cNvSpPr/>
            <p:nvPr/>
          </p:nvSpPr>
          <p:spPr>
            <a:xfrm>
              <a:off x="12960" y="5416920"/>
              <a:ext cx="1197720" cy="318240"/>
            </a:xfrm>
            <a:prstGeom prst="rect">
              <a:avLst/>
            </a:prstGeom>
            <a:noFill/>
            <a:ln w="0">
              <a:noFill/>
            </a:ln>
          </p:spPr>
          <p:style>
            <a:lnRef idx="0"/>
            <a:fillRef idx="0"/>
            <a:effectRef idx="0"/>
            <a:fontRef idx="minor"/>
          </p:style>
          <p:txBody>
            <a:bodyPr numCol="1" spcCol="1440" lIns="90000" rIns="90000" tIns="45000" bIns="45000" anchor="t">
              <a:spAutoFit/>
            </a:bodyPr>
            <a:p>
              <a:pPr algn="ctr">
                <a:lnSpc>
                  <a:spcPct val="100000"/>
                </a:lnSpc>
              </a:pPr>
              <a:r>
                <a:rPr b="1" lang="en-AU" sz="1500" spc="-1" strike="noStrike">
                  <a:solidFill>
                    <a:srgbClr val="000000"/>
                  </a:solidFill>
                  <a:latin typeface="Arial"/>
                  <a:ea typeface="DejaVu Sans"/>
                </a:rPr>
                <a:t>Approach</a:t>
              </a:r>
              <a:endParaRPr b="0" lang="en-AU" sz="1500" spc="-1" strike="noStrike">
                <a:solidFill>
                  <a:srgbClr val="000000"/>
                </a:solidFill>
                <a:latin typeface="Arial"/>
              </a:endParaRPr>
            </a:p>
          </p:txBody>
        </p:sp>
        <p:pic>
          <p:nvPicPr>
            <p:cNvPr id="298" name="Picture 3" descr=""/>
            <p:cNvPicPr/>
            <p:nvPr/>
          </p:nvPicPr>
          <p:blipFill>
            <a:blip r:embed="rId1"/>
            <a:stretch/>
          </p:blipFill>
          <p:spPr>
            <a:xfrm>
              <a:off x="243360" y="4790160"/>
              <a:ext cx="736920" cy="736200"/>
            </a:xfrm>
            <a:prstGeom prst="rect">
              <a:avLst/>
            </a:prstGeom>
            <a:ln w="0">
              <a:noFill/>
            </a:ln>
          </p:spPr>
        </p:pic>
      </p:grpSp>
      <p:sp>
        <p:nvSpPr>
          <p:cNvPr id="299" name="TextBox 8"/>
          <p:cNvSpPr/>
          <p:nvPr/>
        </p:nvSpPr>
        <p:spPr>
          <a:xfrm>
            <a:off x="3888000" y="5815080"/>
            <a:ext cx="273384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Deploy natural language processing techniques to automate the detection of problematic online messages based on the structure and content of the message</a:t>
            </a:r>
            <a:endParaRPr b="0" lang="en-AU" sz="1100" spc="-1" strike="noStrike">
              <a:solidFill>
                <a:srgbClr val="000000"/>
              </a:solidFill>
              <a:latin typeface="Arial"/>
            </a:endParaRPr>
          </a:p>
        </p:txBody>
      </p:sp>
      <p:sp>
        <p:nvSpPr>
          <p:cNvPr id="300" name="TextBox 9"/>
          <p:cNvSpPr/>
          <p:nvPr/>
        </p:nvSpPr>
        <p:spPr>
          <a:xfrm>
            <a:off x="3888000" y="4877280"/>
            <a:ext cx="244368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Utilise information diffusion techniques to identify problematic content based on the way it moves through and across online channels</a:t>
            </a:r>
            <a:endParaRPr b="0" lang="en-AU" sz="1100" spc="-1" strike="noStrike">
              <a:solidFill>
                <a:srgbClr val="000000"/>
              </a:solidFill>
              <a:latin typeface="Arial"/>
            </a:endParaRPr>
          </a:p>
        </p:txBody>
      </p:sp>
      <p:sp>
        <p:nvSpPr>
          <p:cNvPr id="301" name="TextBox 18"/>
          <p:cNvSpPr/>
          <p:nvPr/>
        </p:nvSpPr>
        <p:spPr>
          <a:xfrm>
            <a:off x="6698160" y="4877280"/>
            <a:ext cx="229968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Model the impact of networks and influencers on the virality and reach of problematic messages</a:t>
            </a:r>
            <a:endParaRPr b="0" lang="en-AU" sz="1100" spc="-1" strike="noStrike">
              <a:solidFill>
                <a:srgbClr val="000000"/>
              </a:solidFill>
              <a:latin typeface="Arial"/>
            </a:endParaRPr>
          </a:p>
        </p:txBody>
      </p:sp>
      <p:sp>
        <p:nvSpPr>
          <p:cNvPr id="302" name="TextBox 19"/>
          <p:cNvSpPr/>
          <p:nvPr/>
        </p:nvSpPr>
        <p:spPr>
          <a:xfrm>
            <a:off x="9322920" y="4877280"/>
            <a:ext cx="248472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Use natural language processing to automatically generate counter-messaging that is tuned for the platform and target group of interest</a:t>
            </a:r>
            <a:endParaRPr b="0" lang="en-AU" sz="1100" spc="-1" strike="noStrike">
              <a:solidFill>
                <a:srgbClr val="000000"/>
              </a:solidFill>
              <a:latin typeface="Arial"/>
            </a:endParaRPr>
          </a:p>
        </p:txBody>
      </p:sp>
      <p:sp>
        <p:nvSpPr>
          <p:cNvPr id="303" name="TextBox 20"/>
          <p:cNvSpPr/>
          <p:nvPr/>
        </p:nvSpPr>
        <p:spPr>
          <a:xfrm>
            <a:off x="9322920" y="5815080"/>
            <a:ext cx="266004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Identify key message inoculation points in social networks based on how information flows and gains velocity</a:t>
            </a:r>
            <a:endParaRPr b="0" lang="en-AU" sz="1100" spc="-1" strike="noStrike">
              <a:solidFill>
                <a:srgbClr val="000000"/>
              </a:solidFill>
              <a:latin typeface="Arial"/>
            </a:endParaRPr>
          </a:p>
        </p:txBody>
      </p:sp>
      <p:sp>
        <p:nvSpPr>
          <p:cNvPr id="304" name="TextBox 21"/>
          <p:cNvSpPr/>
          <p:nvPr/>
        </p:nvSpPr>
        <p:spPr>
          <a:xfrm>
            <a:off x="6698160" y="5815080"/>
            <a:ext cx="255492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Track the spread of problematic messages across and between online platforms and into the real-world</a:t>
            </a:r>
            <a:endParaRPr b="0" lang="en-AU" sz="1100" spc="-1" strike="noStrike">
              <a:solidFill>
                <a:srgbClr val="000000"/>
              </a:solidFill>
              <a:latin typeface="Arial"/>
            </a:endParaRPr>
          </a:p>
        </p:txBody>
      </p:sp>
      <p:sp>
        <p:nvSpPr>
          <p:cNvPr id="305" name="TextBox 22"/>
          <p:cNvSpPr/>
          <p:nvPr/>
        </p:nvSpPr>
        <p:spPr>
          <a:xfrm>
            <a:off x="388800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do we most effectively identify and triage information campaigns based on the characteristics of the message, how it spreads, who is communicating it, and where it is being communicated?</a:t>
            </a:r>
            <a:endParaRPr b="0" lang="en-AU" sz="1100" spc="-1" strike="noStrike">
              <a:solidFill>
                <a:srgbClr val="000000"/>
              </a:solidFill>
              <a:latin typeface="Arial"/>
            </a:endParaRPr>
          </a:p>
        </p:txBody>
      </p:sp>
      <p:sp>
        <p:nvSpPr>
          <p:cNvPr id="306" name="TextBox 23"/>
          <p:cNvSpPr/>
          <p:nvPr/>
        </p:nvSpPr>
        <p:spPr>
          <a:xfrm>
            <a:off x="6698160" y="2351880"/>
            <a:ext cx="229968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factors accelerate and intensify the communication and reach of weaponized messages within and across online environments, and which factors lead to the most significant real-world harms?</a:t>
            </a:r>
            <a:endParaRPr b="0" lang="en-AU" sz="1100" spc="-1" strike="noStrike">
              <a:solidFill>
                <a:srgbClr val="000000"/>
              </a:solidFill>
              <a:latin typeface="Arial"/>
            </a:endParaRPr>
          </a:p>
        </p:txBody>
      </p:sp>
      <p:sp>
        <p:nvSpPr>
          <p:cNvPr id="307" name="TextBox 24"/>
          <p:cNvSpPr/>
          <p:nvPr/>
        </p:nvSpPr>
        <p:spPr>
          <a:xfrm>
            <a:off x="9285120" y="2351880"/>
            <a:ext cx="245052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are practical approaches that allow us to both pro-actively and re-actively limit the harms of problematic messaging, including identifying where, when and how counter-messaging should be deployed?</a:t>
            </a:r>
            <a:endParaRPr b="0" lang="en-AU" sz="1100" spc="-1" strike="noStrike">
              <a:solidFill>
                <a:srgbClr val="000000"/>
              </a:solidFill>
              <a:latin typeface="Arial"/>
            </a:endParaRPr>
          </a:p>
        </p:txBody>
      </p:sp>
      <p:grpSp>
        <p:nvGrpSpPr>
          <p:cNvPr id="308" name="Group 2"/>
          <p:cNvGrpSpPr/>
          <p:nvPr/>
        </p:nvGrpSpPr>
        <p:grpSpPr>
          <a:xfrm>
            <a:off x="12960" y="2628000"/>
            <a:ext cx="1197720" cy="967320"/>
            <a:chOff x="12960" y="2628000"/>
            <a:chExt cx="1197720" cy="967320"/>
          </a:xfrm>
        </p:grpSpPr>
        <p:sp>
          <p:nvSpPr>
            <p:cNvPr id="309" name="TextBox 25"/>
            <p:cNvSpPr/>
            <p:nvPr/>
          </p:nvSpPr>
          <p:spPr>
            <a:xfrm>
              <a:off x="12960" y="3277080"/>
              <a:ext cx="1197720" cy="318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AU" sz="1500" spc="-1" strike="noStrike">
                  <a:solidFill>
                    <a:srgbClr val="000000"/>
                  </a:solidFill>
                  <a:latin typeface="Arial"/>
                  <a:ea typeface="DejaVu Sans"/>
                </a:rPr>
                <a:t>Objective</a:t>
              </a:r>
              <a:endParaRPr b="0" lang="en-AU" sz="1500" spc="-1" strike="noStrike">
                <a:solidFill>
                  <a:srgbClr val="000000"/>
                </a:solidFill>
                <a:latin typeface="Arial"/>
              </a:endParaRPr>
            </a:p>
          </p:txBody>
        </p:sp>
        <p:pic>
          <p:nvPicPr>
            <p:cNvPr id="310" name="Picture 4" descr=""/>
            <p:cNvPicPr/>
            <p:nvPr/>
          </p:nvPicPr>
          <p:blipFill>
            <a:blip r:embed="rId2"/>
            <a:stretch/>
          </p:blipFill>
          <p:spPr>
            <a:xfrm>
              <a:off x="243360" y="2628000"/>
              <a:ext cx="736920" cy="736560"/>
            </a:xfrm>
            <a:prstGeom prst="rect">
              <a:avLst/>
            </a:prstGeom>
            <a:ln w="0">
              <a:noFill/>
            </a:ln>
          </p:spPr>
        </p:pic>
      </p:grpSp>
      <p:sp>
        <p:nvSpPr>
          <p:cNvPr id="311" name="TextBox 26"/>
          <p:cNvSpPr/>
          <p:nvPr/>
        </p:nvSpPr>
        <p:spPr>
          <a:xfrm>
            <a:off x="1273320" y="5815080"/>
            <a:ext cx="266004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Develop and deploy a "mission control" dashboard to retrieve content from a</a:t>
            </a:r>
            <a:endParaRPr b="0" lang="en-AU" sz="1100" spc="-1" strike="noStrike">
              <a:solidFill>
                <a:srgbClr val="000000"/>
              </a:solidFill>
              <a:latin typeface="Arial"/>
            </a:endParaRPr>
          </a:p>
          <a:p>
            <a:pPr>
              <a:lnSpc>
                <a:spcPct val="100000"/>
              </a:lnSpc>
            </a:pPr>
            <a:r>
              <a:rPr b="0" lang="en-AU" sz="1100" spc="-1" strike="noStrike">
                <a:solidFill>
                  <a:srgbClr val="000000"/>
                </a:solidFill>
                <a:latin typeface="Arial"/>
                <a:ea typeface="DejaVu Sans"/>
              </a:rPr>
              <a:t>constantly updating list of traditional media and Internet sources.</a:t>
            </a:r>
            <a:endParaRPr b="0" lang="en-AU" sz="1100" spc="-1" strike="noStrike">
              <a:solidFill>
                <a:srgbClr val="000000"/>
              </a:solidFill>
              <a:latin typeface="Arial"/>
            </a:endParaRPr>
          </a:p>
        </p:txBody>
      </p:sp>
      <p:sp>
        <p:nvSpPr>
          <p:cNvPr id="312" name="TextBox 27"/>
          <p:cNvSpPr/>
          <p:nvPr/>
        </p:nvSpPr>
        <p:spPr>
          <a:xfrm>
            <a:off x="1273320" y="4877280"/>
            <a:ext cx="244368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Characterising the dynamic interaction between traditional and social media ecosystems in the flow and spread of disinformation and problematic content.</a:t>
            </a:r>
            <a:endParaRPr b="0" lang="en-AU" sz="1100" spc="-1" strike="noStrike">
              <a:solidFill>
                <a:srgbClr val="000000"/>
              </a:solidFill>
              <a:latin typeface="Arial"/>
            </a:endParaRPr>
          </a:p>
        </p:txBody>
      </p:sp>
      <p:sp>
        <p:nvSpPr>
          <p:cNvPr id="313" name="TextBox 28"/>
          <p:cNvSpPr/>
          <p:nvPr/>
        </p:nvSpPr>
        <p:spPr>
          <a:xfrm>
            <a:off x="127332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can we develop and deploy dashboards to monitor discussion on both the social media and traditional media outlets, in which the adversaries are most likely to deploy the influence operations?</a:t>
            </a:r>
            <a:endParaRPr b="0" lang="en-AU" sz="1100" spc="-1" strike="noStrike">
              <a:solidFill>
                <a:srgbClr val="000000"/>
              </a:solidFill>
              <a:latin typeface="Arial"/>
            </a:endParaRPr>
          </a:p>
        </p:txBody>
      </p:sp>
      <p:sp>
        <p:nvSpPr>
          <p:cNvPr id="314" name=""/>
          <p:cNvSpPr/>
          <p:nvPr/>
        </p:nvSpPr>
        <p:spPr>
          <a:xfrm>
            <a:off x="1530360" y="1489320"/>
            <a:ext cx="192960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Monitor</a:t>
            </a:r>
            <a:endParaRPr b="0" lang="en-AU" sz="2800" spc="-1" strike="noStrike">
              <a:solidFill>
                <a:srgbClr val="000000"/>
              </a:solidFill>
              <a:latin typeface="Arial"/>
            </a:endParaRPr>
          </a:p>
        </p:txBody>
      </p:sp>
      <p:sp>
        <p:nvSpPr>
          <p:cNvPr id="315" name=""/>
          <p:cNvSpPr/>
          <p:nvPr/>
        </p:nvSpPr>
        <p:spPr>
          <a:xfrm>
            <a:off x="4145040" y="1489320"/>
            <a:ext cx="192924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Detect</a:t>
            </a:r>
            <a:endParaRPr b="0" lang="en-AU" sz="2800" spc="-1" strike="noStrike">
              <a:solidFill>
                <a:srgbClr val="000000"/>
              </a:solidFill>
              <a:latin typeface="Arial"/>
            </a:endParaRPr>
          </a:p>
        </p:txBody>
      </p:sp>
      <p:sp>
        <p:nvSpPr>
          <p:cNvPr id="316" name=""/>
          <p:cNvSpPr/>
          <p:nvPr/>
        </p:nvSpPr>
        <p:spPr>
          <a:xfrm>
            <a:off x="269640" y="12216600"/>
            <a:ext cx="1437840" cy="28821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317" name=""/>
          <p:cNvGrpSpPr/>
          <p:nvPr/>
        </p:nvGrpSpPr>
        <p:grpSpPr>
          <a:xfrm>
            <a:off x="-72000" y="1404000"/>
            <a:ext cx="1367640" cy="923400"/>
            <a:chOff x="-72000" y="1404000"/>
            <a:chExt cx="1367640" cy="923400"/>
          </a:xfrm>
        </p:grpSpPr>
        <p:pic>
          <p:nvPicPr>
            <p:cNvPr id="318" name="" descr=""/>
            <p:cNvPicPr/>
            <p:nvPr/>
          </p:nvPicPr>
          <p:blipFill>
            <a:blip r:embed="rId3"/>
            <a:stretch/>
          </p:blipFill>
          <p:spPr>
            <a:xfrm>
              <a:off x="352440" y="1404000"/>
              <a:ext cx="519120" cy="519480"/>
            </a:xfrm>
            <a:prstGeom prst="rect">
              <a:avLst/>
            </a:prstGeom>
            <a:ln w="0">
              <a:noFill/>
            </a:ln>
          </p:spPr>
        </p:pic>
        <p:sp>
          <p:nvSpPr>
            <p:cNvPr id="319" name=""/>
            <p:cNvSpPr/>
            <p:nvPr/>
          </p:nvSpPr>
          <p:spPr>
            <a:xfrm>
              <a:off x="-72000" y="1963440"/>
              <a:ext cx="1367640" cy="36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500" spc="-1" strike="noStrike">
                  <a:solidFill>
                    <a:srgbClr val="000000"/>
                  </a:solidFill>
                  <a:latin typeface="Arial"/>
                  <a:ea typeface="DejaVu Sans"/>
                </a:rPr>
                <a:t>Response </a:t>
              </a:r>
              <a:br>
                <a:rPr sz="1500"/>
              </a:br>
              <a:r>
                <a:rPr b="1" lang="en-AU" sz="1500" spc="-1" strike="noStrike">
                  <a:solidFill>
                    <a:srgbClr val="000000"/>
                  </a:solidFill>
                  <a:latin typeface="Arial"/>
                  <a:ea typeface="DejaVu Sans"/>
                </a:rPr>
                <a:t>level</a:t>
              </a:r>
              <a:endParaRPr b="0" lang="en-AU" sz="1500" spc="-1" strike="noStrike">
                <a:solidFill>
                  <a:srgbClr val="000000"/>
                </a:solidFill>
                <a:latin typeface="Arial"/>
              </a:endParaRPr>
            </a:p>
          </p:txBody>
        </p:sp>
      </p:grpSp>
      <p:sp>
        <p:nvSpPr>
          <p:cNvPr id="320" name="CustomShape 3_ 8"/>
          <p:cNvSpPr/>
          <p:nvPr/>
        </p:nvSpPr>
        <p:spPr>
          <a:xfrm>
            <a:off x="72000" y="360"/>
            <a:ext cx="9468000" cy="71964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US" sz="3600" spc="-1" strike="noStrike">
                <a:solidFill>
                  <a:srgbClr val="000000"/>
                </a:solidFill>
                <a:latin typeface="Arial"/>
                <a:ea typeface="Arial"/>
              </a:rPr>
              <a:t>Research plan in Information and Influence</a:t>
            </a:r>
            <a:endParaRPr b="0" lang="en-AU" sz="3600" spc="-1" strike="noStrike">
              <a:solidFill>
                <a:srgbClr val="000000"/>
              </a:solidFill>
              <a:latin typeface="Arial"/>
            </a:endParaRPr>
          </a:p>
        </p:txBody>
      </p:sp>
      <p:sp>
        <p:nvSpPr>
          <p:cNvPr id="321" name=""/>
          <p:cNvSpPr/>
          <p:nvPr/>
        </p:nvSpPr>
        <p:spPr>
          <a:xfrm>
            <a:off x="7077240" y="1528920"/>
            <a:ext cx="154116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Predict</a:t>
            </a:r>
            <a:endParaRPr b="0" lang="en-AU" sz="2800" spc="-1" strike="noStrike">
              <a:solidFill>
                <a:srgbClr val="000000"/>
              </a:solidFill>
              <a:latin typeface="Arial"/>
            </a:endParaRPr>
          </a:p>
        </p:txBody>
      </p:sp>
      <p:sp>
        <p:nvSpPr>
          <p:cNvPr id="322" name=""/>
          <p:cNvSpPr/>
          <p:nvPr/>
        </p:nvSpPr>
        <p:spPr>
          <a:xfrm>
            <a:off x="9538200" y="1529280"/>
            <a:ext cx="17931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Mitigate</a:t>
            </a:r>
            <a:endParaRPr b="0" lang="en-AU" sz="2800" spc="-1" strike="noStrike">
              <a:solidFill>
                <a:srgbClr val="000000"/>
              </a:solidFill>
              <a:latin typeface="Arial"/>
            </a:endParaRPr>
          </a:p>
        </p:txBody>
      </p:sp>
      <p:sp>
        <p:nvSpPr>
          <p:cNvPr id="323" name=""/>
          <p:cNvSpPr txBox="1"/>
          <p:nvPr/>
        </p:nvSpPr>
        <p:spPr>
          <a:xfrm>
            <a:off x="9540000" y="360"/>
            <a:ext cx="2880000" cy="720000"/>
          </a:xfrm>
          <a:prstGeom prst="rect">
            <a:avLst/>
          </a:prstGeom>
          <a:noFill/>
          <a:ln w="0">
            <a:noFill/>
          </a:ln>
        </p:spPr>
        <p:txBody>
          <a:bodyPr lIns="90000" rIns="90000" tIns="45000" bIns="45000" anchor="t">
            <a:noAutofit/>
          </a:bodyPr>
          <a:p>
            <a:r>
              <a:rPr b="0" lang="en-AU" sz="4000" spc="-1" strike="noStrike">
                <a:solidFill>
                  <a:srgbClr val="c9211e"/>
                </a:solidFill>
                <a:latin typeface="Arial"/>
              </a:rPr>
              <a:t>Thank you!</a:t>
            </a:r>
            <a:endParaRPr b="0" lang="en-AU" sz="4000" spc="-1" strike="noStrike">
              <a:solidFill>
                <a:srgbClr val="c9211e"/>
              </a:solidFill>
              <a:latin typeface="Arial"/>
            </a:endParaRPr>
          </a:p>
        </p:txBody>
      </p:sp>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childTnLst>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Picture 5_ 2" descr=""/>
          <p:cNvPicPr/>
          <p:nvPr/>
        </p:nvPicPr>
        <p:blipFill>
          <a:blip r:embed="rId1"/>
          <a:stretch/>
        </p:blipFill>
        <p:spPr>
          <a:xfrm>
            <a:off x="2266920" y="524880"/>
            <a:ext cx="4875480" cy="4875480"/>
          </a:xfrm>
          <a:prstGeom prst="rect">
            <a:avLst/>
          </a:prstGeom>
          <a:ln w="0">
            <a:noFill/>
          </a:ln>
        </p:spPr>
      </p:pic>
      <p:sp>
        <p:nvSpPr>
          <p:cNvPr id="325" name="CustomShape 2_ 2"/>
          <p:cNvSpPr/>
          <p:nvPr/>
        </p:nvSpPr>
        <p:spPr>
          <a:xfrm>
            <a:off x="3819600" y="3168000"/>
            <a:ext cx="3224520" cy="2009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800" spc="-1" strike="noStrike">
                <a:solidFill>
                  <a:srgbClr val="ffffff"/>
                </a:solidFill>
                <a:latin typeface="Courier New"/>
                <a:ea typeface="DejaVu Sans"/>
              </a:rPr>
              <a:t>01101010010</a:t>
            </a:r>
            <a:endParaRPr b="0" lang="en-AU" sz="1800" spc="-1" strike="noStrike">
              <a:solidFill>
                <a:srgbClr val="000000"/>
              </a:solidFill>
              <a:latin typeface="Arial"/>
            </a:endParaRPr>
          </a:p>
          <a:p>
            <a:pPr>
              <a:lnSpc>
                <a:spcPct val="100000"/>
              </a:lnSpc>
            </a:pPr>
            <a:r>
              <a:rPr b="0" lang="en-AU" sz="1800" spc="-1" strike="noStrike">
                <a:solidFill>
                  <a:srgbClr val="ffffff"/>
                </a:solidFill>
                <a:latin typeface="Courier New"/>
                <a:ea typeface="DejaVu Sans"/>
              </a:rPr>
              <a:t>01101011010</a:t>
            </a:r>
            <a:endParaRPr b="0" lang="en-AU" sz="1800" spc="-1" strike="noStrike">
              <a:solidFill>
                <a:srgbClr val="000000"/>
              </a:solidFill>
              <a:latin typeface="Arial"/>
            </a:endParaRPr>
          </a:p>
          <a:p>
            <a:pPr>
              <a:lnSpc>
                <a:spcPct val="100000"/>
              </a:lnSpc>
            </a:pPr>
            <a:r>
              <a:rPr b="0" lang="en-AU" sz="1800" spc="-1" strike="noStrike">
                <a:solidFill>
                  <a:srgbClr val="ffffff"/>
                </a:solidFill>
                <a:latin typeface="Courier New"/>
                <a:ea typeface="DejaVu Sans"/>
              </a:rPr>
              <a:t>01101001000</a:t>
            </a:r>
            <a:endParaRPr b="0" lang="en-AU" sz="1800" spc="-1" strike="noStrike">
              <a:solidFill>
                <a:srgbClr val="000000"/>
              </a:solidFill>
              <a:latin typeface="Arial"/>
            </a:endParaRPr>
          </a:p>
          <a:p>
            <a:pPr>
              <a:lnSpc>
                <a:spcPct val="100000"/>
              </a:lnSpc>
            </a:pPr>
            <a:r>
              <a:rPr b="0" lang="en-AU" sz="1800" spc="-1" strike="noStrike">
                <a:solidFill>
                  <a:srgbClr val="ffffff"/>
                </a:solidFill>
                <a:latin typeface="Courier New"/>
                <a:ea typeface="DejaVu Sans"/>
              </a:rPr>
              <a:t>01101011010</a:t>
            </a:r>
            <a:endParaRPr b="0" lang="en-AU" sz="1800" spc="-1" strike="noStrike">
              <a:solidFill>
                <a:srgbClr val="000000"/>
              </a:solidFill>
              <a:latin typeface="Arial"/>
            </a:endParaRPr>
          </a:p>
          <a:p>
            <a:pPr>
              <a:lnSpc>
                <a:spcPct val="100000"/>
              </a:lnSpc>
            </a:pPr>
            <a:r>
              <a:rPr b="0" lang="en-AU" sz="1800" spc="-1" strike="noStrike">
                <a:solidFill>
                  <a:srgbClr val="ffffff"/>
                </a:solidFill>
                <a:latin typeface="Courier New"/>
                <a:ea typeface="DejaVu Sans"/>
              </a:rPr>
              <a:t>  </a:t>
            </a:r>
            <a:r>
              <a:rPr b="0" lang="en-AU" sz="1800" spc="-1" strike="noStrike">
                <a:solidFill>
                  <a:srgbClr val="ffffff"/>
                </a:solidFill>
                <a:latin typeface="Courier New"/>
                <a:ea typeface="DejaVu Sans"/>
              </a:rPr>
              <a:t>1010110</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p:txBody>
      </p:sp>
      <p:pic>
        <p:nvPicPr>
          <p:cNvPr id="326" name="Picture 1_ 2" descr=""/>
          <p:cNvPicPr/>
          <p:nvPr/>
        </p:nvPicPr>
        <p:blipFill>
          <a:blip r:embed="rId2"/>
          <a:stretch/>
        </p:blipFill>
        <p:spPr>
          <a:xfrm>
            <a:off x="4233960" y="942840"/>
            <a:ext cx="4555800" cy="4555800"/>
          </a:xfrm>
          <a:prstGeom prst="rect">
            <a:avLst/>
          </a:prstGeom>
          <a:ln w="0">
            <a:noFill/>
          </a:ln>
        </p:spPr>
      </p:pic>
      <p:sp>
        <p:nvSpPr>
          <p:cNvPr id="327" name="CustomShape 3_ 13"/>
          <p:cNvSpPr/>
          <p:nvPr/>
        </p:nvSpPr>
        <p:spPr>
          <a:xfrm>
            <a:off x="335520" y="4919040"/>
            <a:ext cx="11464200" cy="699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AU" sz="4000" spc="-1" strike="noStrike">
                <a:solidFill>
                  <a:srgbClr val="ffffff"/>
                </a:solidFill>
                <a:latin typeface="Arial"/>
                <a:ea typeface="DejaVu Sans"/>
              </a:rPr>
              <a:t>Other capabilities &amp; expertise</a:t>
            </a:r>
            <a:endParaRPr b="0" lang="en-AU"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28" name="Group 1_1"/>
          <p:cNvGrpSpPr/>
          <p:nvPr/>
        </p:nvGrpSpPr>
        <p:grpSpPr>
          <a:xfrm>
            <a:off x="1692720" y="1320480"/>
            <a:ext cx="1763280" cy="1586520"/>
            <a:chOff x="1692720" y="1320480"/>
            <a:chExt cx="1763280" cy="1586520"/>
          </a:xfrm>
        </p:grpSpPr>
        <p:sp>
          <p:nvSpPr>
            <p:cNvPr id="329" name="Freeform 2_ 3"/>
            <p:cNvSpPr/>
            <p:nvPr/>
          </p:nvSpPr>
          <p:spPr>
            <a:xfrm>
              <a:off x="1692720" y="1320480"/>
              <a:ext cx="1763280" cy="1586520"/>
            </a:xfrm>
            <a:custGeom>
              <a:avLst/>
              <a:gdLst>
                <a:gd name="textAreaLeft" fmla="*/ 0 w 1763280"/>
                <a:gd name="textAreaRight" fmla="*/ 1764000 w 1763280"/>
                <a:gd name="textAreaTop" fmla="*/ 0 h 1586520"/>
                <a:gd name="textAreaBottom" fmla="*/ 1587240 h 1586520"/>
              </a:gdLst>
              <a:ahLst/>
              <a:rect l="textAreaLeft" t="textAreaTop" r="textAreaRight" b="textAreaBottom"/>
              <a:pathLst>
                <a:path w="5211" h="6251">
                  <a:moveTo>
                    <a:pt x="5210" y="3125"/>
                  </a:moveTo>
                  <a:cubicBezTo>
                    <a:pt x="5210" y="4853"/>
                    <a:pt x="4046" y="6250"/>
                    <a:pt x="2609" y="6250"/>
                  </a:cubicBezTo>
                  <a:cubicBezTo>
                    <a:pt x="1170" y="6250"/>
                    <a:pt x="0" y="4853"/>
                    <a:pt x="0" y="3125"/>
                  </a:cubicBezTo>
                  <a:cubicBezTo>
                    <a:pt x="0" y="1399"/>
                    <a:pt x="1170" y="0"/>
                    <a:pt x="2609" y="0"/>
                  </a:cubicBezTo>
                  <a:cubicBezTo>
                    <a:pt x="4046" y="0"/>
                    <a:pt x="5210" y="1399"/>
                    <a:pt x="5210" y="3125"/>
                  </a:cubicBezTo>
                </a:path>
              </a:pathLst>
            </a:custGeom>
            <a:solidFill>
              <a:srgbClr val="e4c8bc">
                <a:alpha val="76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30" name="Freeform 3_ 3"/>
            <p:cNvSpPr/>
            <p:nvPr/>
          </p:nvSpPr>
          <p:spPr>
            <a:xfrm>
              <a:off x="1733040" y="1750680"/>
              <a:ext cx="396360" cy="591840"/>
            </a:xfrm>
            <a:custGeom>
              <a:avLst/>
              <a:gdLst>
                <a:gd name="textAreaLeft" fmla="*/ 0 w 396360"/>
                <a:gd name="textAreaRight" fmla="*/ 397080 w 396360"/>
                <a:gd name="textAreaTop" fmla="*/ 0 h 591840"/>
                <a:gd name="textAreaBottom" fmla="*/ 592560 h 591840"/>
              </a:gdLst>
              <a:ahLst/>
              <a:rect l="textAreaLeft" t="textAreaTop" r="textAreaRight" b="textAreaBottom"/>
              <a:pathLst>
                <a:path w="1175" h="2336">
                  <a:moveTo>
                    <a:pt x="855" y="2320"/>
                  </a:moveTo>
                  <a:cubicBezTo>
                    <a:pt x="845" y="2311"/>
                    <a:pt x="819" y="2261"/>
                    <a:pt x="795" y="2200"/>
                  </a:cubicBezTo>
                  <a:cubicBezTo>
                    <a:pt x="775" y="2141"/>
                    <a:pt x="751" y="2076"/>
                    <a:pt x="745" y="2056"/>
                  </a:cubicBezTo>
                  <a:cubicBezTo>
                    <a:pt x="737" y="2037"/>
                    <a:pt x="713" y="1957"/>
                    <a:pt x="691" y="1881"/>
                  </a:cubicBezTo>
                  <a:cubicBezTo>
                    <a:pt x="669" y="1804"/>
                    <a:pt x="642" y="1725"/>
                    <a:pt x="634" y="1706"/>
                  </a:cubicBezTo>
                  <a:cubicBezTo>
                    <a:pt x="624" y="1685"/>
                    <a:pt x="602" y="1637"/>
                    <a:pt x="586" y="1597"/>
                  </a:cubicBezTo>
                  <a:cubicBezTo>
                    <a:pt x="540" y="1489"/>
                    <a:pt x="506" y="1417"/>
                    <a:pt x="498" y="1417"/>
                  </a:cubicBezTo>
                  <a:cubicBezTo>
                    <a:pt x="490" y="1417"/>
                    <a:pt x="490" y="1415"/>
                    <a:pt x="335" y="1807"/>
                  </a:cubicBezTo>
                  <a:cubicBezTo>
                    <a:pt x="319" y="1850"/>
                    <a:pt x="301" y="1894"/>
                    <a:pt x="293" y="1912"/>
                  </a:cubicBezTo>
                  <a:cubicBezTo>
                    <a:pt x="277" y="1951"/>
                    <a:pt x="201" y="2141"/>
                    <a:pt x="177" y="2204"/>
                  </a:cubicBezTo>
                  <a:cubicBezTo>
                    <a:pt x="153" y="2270"/>
                    <a:pt x="151" y="2276"/>
                    <a:pt x="113" y="2276"/>
                  </a:cubicBezTo>
                  <a:cubicBezTo>
                    <a:pt x="70" y="2276"/>
                    <a:pt x="66" y="2267"/>
                    <a:pt x="87" y="2219"/>
                  </a:cubicBezTo>
                  <a:cubicBezTo>
                    <a:pt x="97" y="2200"/>
                    <a:pt x="115" y="2154"/>
                    <a:pt x="129" y="2119"/>
                  </a:cubicBezTo>
                  <a:cubicBezTo>
                    <a:pt x="143" y="2085"/>
                    <a:pt x="175" y="2015"/>
                    <a:pt x="199" y="1962"/>
                  </a:cubicBezTo>
                  <a:cubicBezTo>
                    <a:pt x="223" y="1910"/>
                    <a:pt x="253" y="1838"/>
                    <a:pt x="265" y="1802"/>
                  </a:cubicBezTo>
                  <a:cubicBezTo>
                    <a:pt x="279" y="1763"/>
                    <a:pt x="301" y="1706"/>
                    <a:pt x="311" y="1674"/>
                  </a:cubicBezTo>
                  <a:cubicBezTo>
                    <a:pt x="349" y="1581"/>
                    <a:pt x="355" y="1574"/>
                    <a:pt x="400" y="1450"/>
                  </a:cubicBezTo>
                  <a:cubicBezTo>
                    <a:pt x="426" y="1387"/>
                    <a:pt x="446" y="1330"/>
                    <a:pt x="452" y="1324"/>
                  </a:cubicBezTo>
                  <a:cubicBezTo>
                    <a:pt x="458" y="1318"/>
                    <a:pt x="462" y="1287"/>
                    <a:pt x="466" y="1255"/>
                  </a:cubicBezTo>
                  <a:cubicBezTo>
                    <a:pt x="474" y="1189"/>
                    <a:pt x="490" y="1108"/>
                    <a:pt x="518" y="992"/>
                  </a:cubicBezTo>
                  <a:cubicBezTo>
                    <a:pt x="530" y="946"/>
                    <a:pt x="538" y="907"/>
                    <a:pt x="534" y="901"/>
                  </a:cubicBezTo>
                  <a:cubicBezTo>
                    <a:pt x="534" y="891"/>
                    <a:pt x="398" y="1005"/>
                    <a:pt x="357" y="1051"/>
                  </a:cubicBezTo>
                  <a:cubicBezTo>
                    <a:pt x="349" y="1058"/>
                    <a:pt x="317" y="1090"/>
                    <a:pt x="287" y="1120"/>
                  </a:cubicBezTo>
                  <a:cubicBezTo>
                    <a:pt x="233" y="1168"/>
                    <a:pt x="229" y="1179"/>
                    <a:pt x="207" y="1248"/>
                  </a:cubicBezTo>
                  <a:cubicBezTo>
                    <a:pt x="161" y="1392"/>
                    <a:pt x="95" y="1534"/>
                    <a:pt x="62" y="1564"/>
                  </a:cubicBezTo>
                  <a:cubicBezTo>
                    <a:pt x="42" y="1580"/>
                    <a:pt x="14" y="1580"/>
                    <a:pt x="6" y="1564"/>
                  </a:cubicBezTo>
                  <a:cubicBezTo>
                    <a:pt x="0" y="1558"/>
                    <a:pt x="16" y="1515"/>
                    <a:pt x="38" y="1469"/>
                  </a:cubicBezTo>
                  <a:cubicBezTo>
                    <a:pt x="58" y="1422"/>
                    <a:pt x="91" y="1348"/>
                    <a:pt x="107" y="1301"/>
                  </a:cubicBezTo>
                  <a:cubicBezTo>
                    <a:pt x="151" y="1179"/>
                    <a:pt x="161" y="1151"/>
                    <a:pt x="181" y="1132"/>
                  </a:cubicBezTo>
                  <a:cubicBezTo>
                    <a:pt x="199" y="1111"/>
                    <a:pt x="311" y="1001"/>
                    <a:pt x="364" y="954"/>
                  </a:cubicBezTo>
                  <a:cubicBezTo>
                    <a:pt x="396" y="923"/>
                    <a:pt x="500" y="822"/>
                    <a:pt x="550" y="772"/>
                  </a:cubicBezTo>
                  <a:cubicBezTo>
                    <a:pt x="586" y="735"/>
                    <a:pt x="594" y="717"/>
                    <a:pt x="576" y="717"/>
                  </a:cubicBezTo>
                  <a:cubicBezTo>
                    <a:pt x="548" y="717"/>
                    <a:pt x="460" y="679"/>
                    <a:pt x="408" y="645"/>
                  </a:cubicBezTo>
                  <a:cubicBezTo>
                    <a:pt x="339" y="598"/>
                    <a:pt x="309" y="564"/>
                    <a:pt x="279" y="495"/>
                  </a:cubicBezTo>
                  <a:cubicBezTo>
                    <a:pt x="263" y="450"/>
                    <a:pt x="261" y="431"/>
                    <a:pt x="263" y="375"/>
                  </a:cubicBezTo>
                  <a:cubicBezTo>
                    <a:pt x="277" y="209"/>
                    <a:pt x="359" y="94"/>
                    <a:pt x="516" y="38"/>
                  </a:cubicBezTo>
                  <a:cubicBezTo>
                    <a:pt x="602" y="8"/>
                    <a:pt x="661" y="0"/>
                    <a:pt x="787" y="8"/>
                  </a:cubicBezTo>
                  <a:cubicBezTo>
                    <a:pt x="988" y="18"/>
                    <a:pt x="1086" y="65"/>
                    <a:pt x="1138" y="177"/>
                  </a:cubicBezTo>
                  <a:cubicBezTo>
                    <a:pt x="1166" y="241"/>
                    <a:pt x="1174" y="343"/>
                    <a:pt x="1154" y="431"/>
                  </a:cubicBezTo>
                  <a:cubicBezTo>
                    <a:pt x="1134" y="519"/>
                    <a:pt x="1070" y="616"/>
                    <a:pt x="998" y="667"/>
                  </a:cubicBezTo>
                  <a:cubicBezTo>
                    <a:pt x="917" y="722"/>
                    <a:pt x="873" y="738"/>
                    <a:pt x="763" y="744"/>
                  </a:cubicBezTo>
                  <a:lnTo>
                    <a:pt x="667" y="750"/>
                  </a:lnTo>
                  <a:lnTo>
                    <a:pt x="665" y="772"/>
                  </a:lnTo>
                  <a:cubicBezTo>
                    <a:pt x="661" y="783"/>
                    <a:pt x="667" y="813"/>
                    <a:pt x="675" y="833"/>
                  </a:cubicBezTo>
                  <a:cubicBezTo>
                    <a:pt x="683" y="858"/>
                    <a:pt x="693" y="896"/>
                    <a:pt x="699" y="924"/>
                  </a:cubicBezTo>
                  <a:cubicBezTo>
                    <a:pt x="705" y="949"/>
                    <a:pt x="715" y="988"/>
                    <a:pt x="721" y="1005"/>
                  </a:cubicBezTo>
                  <a:cubicBezTo>
                    <a:pt x="775" y="1189"/>
                    <a:pt x="777" y="1189"/>
                    <a:pt x="847" y="1295"/>
                  </a:cubicBezTo>
                  <a:cubicBezTo>
                    <a:pt x="887" y="1352"/>
                    <a:pt x="937" y="1428"/>
                    <a:pt x="962" y="1464"/>
                  </a:cubicBezTo>
                  <a:cubicBezTo>
                    <a:pt x="988" y="1502"/>
                    <a:pt x="1020" y="1549"/>
                    <a:pt x="1036" y="1569"/>
                  </a:cubicBezTo>
                  <a:cubicBezTo>
                    <a:pt x="1078" y="1630"/>
                    <a:pt x="1070" y="1660"/>
                    <a:pt x="1008" y="1649"/>
                  </a:cubicBezTo>
                  <a:cubicBezTo>
                    <a:pt x="984" y="1644"/>
                    <a:pt x="946" y="1599"/>
                    <a:pt x="905" y="1527"/>
                  </a:cubicBezTo>
                  <a:cubicBezTo>
                    <a:pt x="893" y="1503"/>
                    <a:pt x="837" y="1417"/>
                    <a:pt x="783" y="1336"/>
                  </a:cubicBezTo>
                  <a:cubicBezTo>
                    <a:pt x="723" y="1254"/>
                    <a:pt x="677" y="1177"/>
                    <a:pt x="673" y="1155"/>
                  </a:cubicBezTo>
                  <a:cubicBezTo>
                    <a:pt x="667" y="1135"/>
                    <a:pt x="657" y="1087"/>
                    <a:pt x="648" y="1051"/>
                  </a:cubicBezTo>
                  <a:cubicBezTo>
                    <a:pt x="624" y="946"/>
                    <a:pt x="624" y="942"/>
                    <a:pt x="616" y="942"/>
                  </a:cubicBezTo>
                  <a:cubicBezTo>
                    <a:pt x="608" y="942"/>
                    <a:pt x="596" y="992"/>
                    <a:pt x="576" y="1123"/>
                  </a:cubicBezTo>
                  <a:cubicBezTo>
                    <a:pt x="572" y="1155"/>
                    <a:pt x="562" y="1212"/>
                    <a:pt x="556" y="1249"/>
                  </a:cubicBezTo>
                  <a:cubicBezTo>
                    <a:pt x="546" y="1323"/>
                    <a:pt x="548" y="1348"/>
                    <a:pt x="576" y="1409"/>
                  </a:cubicBezTo>
                  <a:cubicBezTo>
                    <a:pt x="586" y="1430"/>
                    <a:pt x="604" y="1474"/>
                    <a:pt x="618" y="1508"/>
                  </a:cubicBezTo>
                  <a:cubicBezTo>
                    <a:pt x="632" y="1540"/>
                    <a:pt x="661" y="1599"/>
                    <a:pt x="683" y="1637"/>
                  </a:cubicBezTo>
                  <a:cubicBezTo>
                    <a:pt x="705" y="1674"/>
                    <a:pt x="731" y="1740"/>
                    <a:pt x="743" y="1781"/>
                  </a:cubicBezTo>
                  <a:cubicBezTo>
                    <a:pt x="783" y="1912"/>
                    <a:pt x="807" y="1991"/>
                    <a:pt x="849" y="2106"/>
                  </a:cubicBezTo>
                  <a:cubicBezTo>
                    <a:pt x="871" y="2166"/>
                    <a:pt x="893" y="2229"/>
                    <a:pt x="895" y="2245"/>
                  </a:cubicBezTo>
                  <a:cubicBezTo>
                    <a:pt x="901" y="2261"/>
                    <a:pt x="909" y="2280"/>
                    <a:pt x="917" y="2292"/>
                  </a:cubicBezTo>
                  <a:cubicBezTo>
                    <a:pt x="927" y="2308"/>
                    <a:pt x="927" y="2311"/>
                    <a:pt x="913" y="2322"/>
                  </a:cubicBezTo>
                  <a:cubicBezTo>
                    <a:pt x="895" y="2335"/>
                    <a:pt x="877" y="2335"/>
                    <a:pt x="855" y="2320"/>
                  </a:cubicBezTo>
                  <a:moveTo>
                    <a:pt x="849" y="681"/>
                  </a:moveTo>
                  <a:cubicBezTo>
                    <a:pt x="950" y="658"/>
                    <a:pt x="1064" y="525"/>
                    <a:pt x="1086" y="407"/>
                  </a:cubicBezTo>
                  <a:cubicBezTo>
                    <a:pt x="1092" y="368"/>
                    <a:pt x="1072" y="265"/>
                    <a:pt x="1046" y="205"/>
                  </a:cubicBezTo>
                  <a:cubicBezTo>
                    <a:pt x="1012" y="122"/>
                    <a:pt x="974" y="102"/>
                    <a:pt x="825" y="83"/>
                  </a:cubicBezTo>
                  <a:cubicBezTo>
                    <a:pt x="713" y="66"/>
                    <a:pt x="667" y="68"/>
                    <a:pt x="570" y="93"/>
                  </a:cubicBezTo>
                  <a:cubicBezTo>
                    <a:pt x="518" y="105"/>
                    <a:pt x="500" y="113"/>
                    <a:pt x="458" y="147"/>
                  </a:cubicBezTo>
                  <a:cubicBezTo>
                    <a:pt x="392" y="199"/>
                    <a:pt x="380" y="229"/>
                    <a:pt x="359" y="366"/>
                  </a:cubicBezTo>
                  <a:cubicBezTo>
                    <a:pt x="349" y="465"/>
                    <a:pt x="349" y="470"/>
                    <a:pt x="366" y="507"/>
                  </a:cubicBezTo>
                  <a:cubicBezTo>
                    <a:pt x="390" y="557"/>
                    <a:pt x="408" y="576"/>
                    <a:pt x="468" y="607"/>
                  </a:cubicBezTo>
                  <a:cubicBezTo>
                    <a:pt x="540" y="650"/>
                    <a:pt x="620" y="670"/>
                    <a:pt x="747" y="685"/>
                  </a:cubicBezTo>
                  <a:cubicBezTo>
                    <a:pt x="793" y="691"/>
                    <a:pt x="801" y="691"/>
                    <a:pt x="849" y="681"/>
                  </a:cubicBezTo>
                </a:path>
              </a:pathLst>
            </a:custGeom>
            <a:solidFill>
              <a:srgbClr val="582e50"/>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1" name="Freeform 4_ 3"/>
            <p:cNvSpPr/>
            <p:nvPr/>
          </p:nvSpPr>
          <p:spPr>
            <a:xfrm>
              <a:off x="1733040" y="1750680"/>
              <a:ext cx="396360" cy="591840"/>
            </a:xfrm>
            <a:custGeom>
              <a:avLst/>
              <a:gdLst>
                <a:gd name="textAreaLeft" fmla="*/ 0 w 396360"/>
                <a:gd name="textAreaRight" fmla="*/ 397080 w 396360"/>
                <a:gd name="textAreaTop" fmla="*/ 0 h 591840"/>
                <a:gd name="textAreaBottom" fmla="*/ 592560 h 591840"/>
              </a:gdLst>
              <a:ahLst/>
              <a:rect l="textAreaLeft" t="textAreaTop" r="textAreaRight" b="textAreaBottom"/>
              <a:pathLst>
                <a:path w="1175" h="2336">
                  <a:moveTo>
                    <a:pt x="855" y="2320"/>
                  </a:moveTo>
                  <a:cubicBezTo>
                    <a:pt x="845" y="2311"/>
                    <a:pt x="819" y="2261"/>
                    <a:pt x="795" y="2200"/>
                  </a:cubicBezTo>
                  <a:cubicBezTo>
                    <a:pt x="775" y="2141"/>
                    <a:pt x="751" y="2076"/>
                    <a:pt x="745" y="2056"/>
                  </a:cubicBezTo>
                  <a:cubicBezTo>
                    <a:pt x="737" y="2037"/>
                    <a:pt x="713" y="1957"/>
                    <a:pt x="691" y="1881"/>
                  </a:cubicBezTo>
                  <a:cubicBezTo>
                    <a:pt x="669" y="1804"/>
                    <a:pt x="642" y="1725"/>
                    <a:pt x="634" y="1706"/>
                  </a:cubicBezTo>
                  <a:cubicBezTo>
                    <a:pt x="624" y="1685"/>
                    <a:pt x="602" y="1637"/>
                    <a:pt x="586" y="1597"/>
                  </a:cubicBezTo>
                  <a:cubicBezTo>
                    <a:pt x="540" y="1489"/>
                    <a:pt x="506" y="1417"/>
                    <a:pt x="498" y="1417"/>
                  </a:cubicBezTo>
                  <a:cubicBezTo>
                    <a:pt x="490" y="1417"/>
                    <a:pt x="490" y="1415"/>
                    <a:pt x="335" y="1807"/>
                  </a:cubicBezTo>
                  <a:cubicBezTo>
                    <a:pt x="319" y="1850"/>
                    <a:pt x="301" y="1894"/>
                    <a:pt x="293" y="1912"/>
                  </a:cubicBezTo>
                  <a:cubicBezTo>
                    <a:pt x="277" y="1951"/>
                    <a:pt x="201" y="2141"/>
                    <a:pt x="177" y="2204"/>
                  </a:cubicBezTo>
                  <a:cubicBezTo>
                    <a:pt x="153" y="2270"/>
                    <a:pt x="151" y="2276"/>
                    <a:pt x="113" y="2276"/>
                  </a:cubicBezTo>
                  <a:cubicBezTo>
                    <a:pt x="70" y="2276"/>
                    <a:pt x="66" y="2267"/>
                    <a:pt x="87" y="2219"/>
                  </a:cubicBezTo>
                  <a:cubicBezTo>
                    <a:pt x="97" y="2200"/>
                    <a:pt x="115" y="2154"/>
                    <a:pt x="129" y="2119"/>
                  </a:cubicBezTo>
                  <a:cubicBezTo>
                    <a:pt x="143" y="2085"/>
                    <a:pt x="175" y="2015"/>
                    <a:pt x="199" y="1962"/>
                  </a:cubicBezTo>
                  <a:cubicBezTo>
                    <a:pt x="223" y="1910"/>
                    <a:pt x="253" y="1838"/>
                    <a:pt x="265" y="1802"/>
                  </a:cubicBezTo>
                  <a:cubicBezTo>
                    <a:pt x="279" y="1763"/>
                    <a:pt x="301" y="1706"/>
                    <a:pt x="311" y="1674"/>
                  </a:cubicBezTo>
                  <a:cubicBezTo>
                    <a:pt x="349" y="1581"/>
                    <a:pt x="355" y="1574"/>
                    <a:pt x="400" y="1450"/>
                  </a:cubicBezTo>
                  <a:cubicBezTo>
                    <a:pt x="426" y="1387"/>
                    <a:pt x="446" y="1330"/>
                    <a:pt x="452" y="1324"/>
                  </a:cubicBezTo>
                  <a:cubicBezTo>
                    <a:pt x="458" y="1318"/>
                    <a:pt x="462" y="1287"/>
                    <a:pt x="466" y="1255"/>
                  </a:cubicBezTo>
                  <a:cubicBezTo>
                    <a:pt x="474" y="1189"/>
                    <a:pt x="490" y="1108"/>
                    <a:pt x="518" y="992"/>
                  </a:cubicBezTo>
                  <a:cubicBezTo>
                    <a:pt x="530" y="946"/>
                    <a:pt x="538" y="907"/>
                    <a:pt x="534" y="901"/>
                  </a:cubicBezTo>
                  <a:cubicBezTo>
                    <a:pt x="534" y="891"/>
                    <a:pt x="398" y="1005"/>
                    <a:pt x="357" y="1051"/>
                  </a:cubicBezTo>
                  <a:cubicBezTo>
                    <a:pt x="349" y="1058"/>
                    <a:pt x="317" y="1090"/>
                    <a:pt x="287" y="1120"/>
                  </a:cubicBezTo>
                  <a:cubicBezTo>
                    <a:pt x="233" y="1168"/>
                    <a:pt x="229" y="1179"/>
                    <a:pt x="207" y="1248"/>
                  </a:cubicBezTo>
                  <a:cubicBezTo>
                    <a:pt x="161" y="1392"/>
                    <a:pt x="95" y="1534"/>
                    <a:pt x="62" y="1564"/>
                  </a:cubicBezTo>
                  <a:cubicBezTo>
                    <a:pt x="42" y="1580"/>
                    <a:pt x="14" y="1580"/>
                    <a:pt x="6" y="1564"/>
                  </a:cubicBezTo>
                  <a:cubicBezTo>
                    <a:pt x="0" y="1558"/>
                    <a:pt x="16" y="1515"/>
                    <a:pt x="38" y="1469"/>
                  </a:cubicBezTo>
                  <a:cubicBezTo>
                    <a:pt x="58" y="1422"/>
                    <a:pt x="91" y="1348"/>
                    <a:pt x="107" y="1301"/>
                  </a:cubicBezTo>
                  <a:cubicBezTo>
                    <a:pt x="151" y="1179"/>
                    <a:pt x="161" y="1151"/>
                    <a:pt x="181" y="1132"/>
                  </a:cubicBezTo>
                  <a:cubicBezTo>
                    <a:pt x="199" y="1111"/>
                    <a:pt x="311" y="1001"/>
                    <a:pt x="364" y="954"/>
                  </a:cubicBezTo>
                  <a:cubicBezTo>
                    <a:pt x="396" y="923"/>
                    <a:pt x="500" y="822"/>
                    <a:pt x="550" y="772"/>
                  </a:cubicBezTo>
                  <a:cubicBezTo>
                    <a:pt x="586" y="735"/>
                    <a:pt x="594" y="717"/>
                    <a:pt x="576" y="717"/>
                  </a:cubicBezTo>
                  <a:cubicBezTo>
                    <a:pt x="548" y="717"/>
                    <a:pt x="460" y="679"/>
                    <a:pt x="408" y="645"/>
                  </a:cubicBezTo>
                  <a:cubicBezTo>
                    <a:pt x="339" y="598"/>
                    <a:pt x="309" y="564"/>
                    <a:pt x="279" y="495"/>
                  </a:cubicBezTo>
                  <a:cubicBezTo>
                    <a:pt x="263" y="450"/>
                    <a:pt x="261" y="431"/>
                    <a:pt x="263" y="375"/>
                  </a:cubicBezTo>
                  <a:cubicBezTo>
                    <a:pt x="277" y="209"/>
                    <a:pt x="359" y="94"/>
                    <a:pt x="516" y="38"/>
                  </a:cubicBezTo>
                  <a:cubicBezTo>
                    <a:pt x="602" y="8"/>
                    <a:pt x="661" y="0"/>
                    <a:pt x="787" y="8"/>
                  </a:cubicBezTo>
                  <a:cubicBezTo>
                    <a:pt x="988" y="18"/>
                    <a:pt x="1086" y="65"/>
                    <a:pt x="1138" y="177"/>
                  </a:cubicBezTo>
                  <a:cubicBezTo>
                    <a:pt x="1166" y="241"/>
                    <a:pt x="1174" y="343"/>
                    <a:pt x="1154" y="431"/>
                  </a:cubicBezTo>
                  <a:cubicBezTo>
                    <a:pt x="1134" y="519"/>
                    <a:pt x="1070" y="616"/>
                    <a:pt x="998" y="667"/>
                  </a:cubicBezTo>
                  <a:cubicBezTo>
                    <a:pt x="917" y="722"/>
                    <a:pt x="873" y="738"/>
                    <a:pt x="763" y="744"/>
                  </a:cubicBezTo>
                  <a:lnTo>
                    <a:pt x="667" y="750"/>
                  </a:lnTo>
                  <a:lnTo>
                    <a:pt x="665" y="772"/>
                  </a:lnTo>
                  <a:cubicBezTo>
                    <a:pt x="661" y="783"/>
                    <a:pt x="667" y="813"/>
                    <a:pt x="675" y="833"/>
                  </a:cubicBezTo>
                  <a:cubicBezTo>
                    <a:pt x="683" y="858"/>
                    <a:pt x="693" y="896"/>
                    <a:pt x="699" y="924"/>
                  </a:cubicBezTo>
                  <a:cubicBezTo>
                    <a:pt x="705" y="949"/>
                    <a:pt x="715" y="988"/>
                    <a:pt x="721" y="1005"/>
                  </a:cubicBezTo>
                  <a:cubicBezTo>
                    <a:pt x="775" y="1189"/>
                    <a:pt x="777" y="1189"/>
                    <a:pt x="847" y="1295"/>
                  </a:cubicBezTo>
                  <a:cubicBezTo>
                    <a:pt x="887" y="1352"/>
                    <a:pt x="937" y="1428"/>
                    <a:pt x="962" y="1464"/>
                  </a:cubicBezTo>
                  <a:cubicBezTo>
                    <a:pt x="988" y="1502"/>
                    <a:pt x="1020" y="1549"/>
                    <a:pt x="1036" y="1569"/>
                  </a:cubicBezTo>
                  <a:cubicBezTo>
                    <a:pt x="1078" y="1630"/>
                    <a:pt x="1070" y="1660"/>
                    <a:pt x="1008" y="1649"/>
                  </a:cubicBezTo>
                  <a:cubicBezTo>
                    <a:pt x="984" y="1644"/>
                    <a:pt x="946" y="1599"/>
                    <a:pt x="905" y="1527"/>
                  </a:cubicBezTo>
                  <a:cubicBezTo>
                    <a:pt x="893" y="1503"/>
                    <a:pt x="837" y="1417"/>
                    <a:pt x="783" y="1336"/>
                  </a:cubicBezTo>
                  <a:cubicBezTo>
                    <a:pt x="723" y="1254"/>
                    <a:pt x="677" y="1177"/>
                    <a:pt x="673" y="1155"/>
                  </a:cubicBezTo>
                  <a:cubicBezTo>
                    <a:pt x="667" y="1135"/>
                    <a:pt x="657" y="1087"/>
                    <a:pt x="648" y="1051"/>
                  </a:cubicBezTo>
                  <a:cubicBezTo>
                    <a:pt x="624" y="946"/>
                    <a:pt x="624" y="942"/>
                    <a:pt x="616" y="942"/>
                  </a:cubicBezTo>
                  <a:cubicBezTo>
                    <a:pt x="608" y="942"/>
                    <a:pt x="596" y="992"/>
                    <a:pt x="576" y="1123"/>
                  </a:cubicBezTo>
                  <a:cubicBezTo>
                    <a:pt x="572" y="1155"/>
                    <a:pt x="562" y="1212"/>
                    <a:pt x="556" y="1249"/>
                  </a:cubicBezTo>
                  <a:cubicBezTo>
                    <a:pt x="546" y="1323"/>
                    <a:pt x="548" y="1348"/>
                    <a:pt x="576" y="1409"/>
                  </a:cubicBezTo>
                  <a:cubicBezTo>
                    <a:pt x="586" y="1430"/>
                    <a:pt x="604" y="1474"/>
                    <a:pt x="618" y="1508"/>
                  </a:cubicBezTo>
                  <a:cubicBezTo>
                    <a:pt x="632" y="1540"/>
                    <a:pt x="661" y="1599"/>
                    <a:pt x="683" y="1637"/>
                  </a:cubicBezTo>
                  <a:cubicBezTo>
                    <a:pt x="705" y="1674"/>
                    <a:pt x="731" y="1740"/>
                    <a:pt x="743" y="1781"/>
                  </a:cubicBezTo>
                  <a:cubicBezTo>
                    <a:pt x="783" y="1912"/>
                    <a:pt x="807" y="1991"/>
                    <a:pt x="849" y="2106"/>
                  </a:cubicBezTo>
                  <a:cubicBezTo>
                    <a:pt x="871" y="2166"/>
                    <a:pt x="893" y="2229"/>
                    <a:pt x="895" y="2245"/>
                  </a:cubicBezTo>
                  <a:cubicBezTo>
                    <a:pt x="901" y="2261"/>
                    <a:pt x="909" y="2280"/>
                    <a:pt x="917" y="2292"/>
                  </a:cubicBezTo>
                  <a:cubicBezTo>
                    <a:pt x="927" y="2308"/>
                    <a:pt x="927" y="2311"/>
                    <a:pt x="913" y="2322"/>
                  </a:cubicBezTo>
                  <a:cubicBezTo>
                    <a:pt x="895" y="2335"/>
                    <a:pt x="877" y="2335"/>
                    <a:pt x="855" y="2320"/>
                  </a:cubicBezTo>
                  <a:moveTo>
                    <a:pt x="849" y="681"/>
                  </a:moveTo>
                  <a:cubicBezTo>
                    <a:pt x="950" y="658"/>
                    <a:pt x="1064" y="525"/>
                    <a:pt x="1086" y="407"/>
                  </a:cubicBezTo>
                  <a:cubicBezTo>
                    <a:pt x="1092" y="368"/>
                    <a:pt x="1072" y="265"/>
                    <a:pt x="1046" y="205"/>
                  </a:cubicBezTo>
                  <a:cubicBezTo>
                    <a:pt x="1012" y="122"/>
                    <a:pt x="974" y="102"/>
                    <a:pt x="825" y="83"/>
                  </a:cubicBezTo>
                  <a:cubicBezTo>
                    <a:pt x="713" y="66"/>
                    <a:pt x="667" y="68"/>
                    <a:pt x="570" y="93"/>
                  </a:cubicBezTo>
                  <a:cubicBezTo>
                    <a:pt x="518" y="105"/>
                    <a:pt x="500" y="113"/>
                    <a:pt x="458" y="147"/>
                  </a:cubicBezTo>
                  <a:cubicBezTo>
                    <a:pt x="392" y="199"/>
                    <a:pt x="380" y="229"/>
                    <a:pt x="359" y="366"/>
                  </a:cubicBezTo>
                  <a:cubicBezTo>
                    <a:pt x="349" y="465"/>
                    <a:pt x="349" y="470"/>
                    <a:pt x="366" y="507"/>
                  </a:cubicBezTo>
                  <a:cubicBezTo>
                    <a:pt x="390" y="557"/>
                    <a:pt x="408" y="576"/>
                    <a:pt x="468" y="607"/>
                  </a:cubicBezTo>
                  <a:cubicBezTo>
                    <a:pt x="540" y="650"/>
                    <a:pt x="620" y="670"/>
                    <a:pt x="747" y="685"/>
                  </a:cubicBezTo>
                  <a:cubicBezTo>
                    <a:pt x="793" y="691"/>
                    <a:pt x="801" y="691"/>
                    <a:pt x="849" y="681"/>
                  </a:cubicBezTo>
                </a:path>
              </a:pathLst>
            </a:custGeom>
            <a:no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32" name="Freeform 5_ 3"/>
            <p:cNvSpPr/>
            <p:nvPr/>
          </p:nvSpPr>
          <p:spPr>
            <a:xfrm>
              <a:off x="2284560" y="1385280"/>
              <a:ext cx="396000" cy="592200"/>
            </a:xfrm>
            <a:custGeom>
              <a:avLst/>
              <a:gdLst>
                <a:gd name="textAreaLeft" fmla="*/ 0 w 396000"/>
                <a:gd name="textAreaRight" fmla="*/ 396720 w 396000"/>
                <a:gd name="textAreaTop" fmla="*/ 0 h 592200"/>
                <a:gd name="textAreaBottom" fmla="*/ 592920 h 592200"/>
              </a:gdLst>
              <a:ahLst/>
              <a:rect l="textAreaLeft" t="textAreaTop" r="textAreaRight" b="textAreaBottom"/>
              <a:pathLst>
                <a:path w="1173" h="2337">
                  <a:moveTo>
                    <a:pt x="849" y="2319"/>
                  </a:moveTo>
                  <a:cubicBezTo>
                    <a:pt x="841" y="2313"/>
                    <a:pt x="815" y="2260"/>
                    <a:pt x="793" y="2198"/>
                  </a:cubicBezTo>
                  <a:cubicBezTo>
                    <a:pt x="771" y="2139"/>
                    <a:pt x="747" y="2075"/>
                    <a:pt x="739" y="2057"/>
                  </a:cubicBezTo>
                  <a:cubicBezTo>
                    <a:pt x="731" y="2038"/>
                    <a:pt x="707" y="1959"/>
                    <a:pt x="685" y="1882"/>
                  </a:cubicBezTo>
                  <a:cubicBezTo>
                    <a:pt x="664" y="1806"/>
                    <a:pt x="640" y="1726"/>
                    <a:pt x="628" y="1707"/>
                  </a:cubicBezTo>
                  <a:cubicBezTo>
                    <a:pt x="618" y="1690"/>
                    <a:pt x="596" y="1640"/>
                    <a:pt x="580" y="1599"/>
                  </a:cubicBezTo>
                  <a:cubicBezTo>
                    <a:pt x="538" y="1490"/>
                    <a:pt x="502" y="1418"/>
                    <a:pt x="494" y="1418"/>
                  </a:cubicBezTo>
                  <a:cubicBezTo>
                    <a:pt x="484" y="1418"/>
                    <a:pt x="484" y="1418"/>
                    <a:pt x="333" y="1809"/>
                  </a:cubicBezTo>
                  <a:cubicBezTo>
                    <a:pt x="317" y="1848"/>
                    <a:pt x="299" y="1895"/>
                    <a:pt x="291" y="1912"/>
                  </a:cubicBezTo>
                  <a:cubicBezTo>
                    <a:pt x="271" y="1953"/>
                    <a:pt x="197" y="2142"/>
                    <a:pt x="175" y="2202"/>
                  </a:cubicBezTo>
                  <a:cubicBezTo>
                    <a:pt x="153" y="2272"/>
                    <a:pt x="149" y="2276"/>
                    <a:pt x="111" y="2276"/>
                  </a:cubicBezTo>
                  <a:cubicBezTo>
                    <a:pt x="70" y="2276"/>
                    <a:pt x="64" y="2266"/>
                    <a:pt x="86" y="2220"/>
                  </a:cubicBezTo>
                  <a:cubicBezTo>
                    <a:pt x="95" y="2198"/>
                    <a:pt x="113" y="2154"/>
                    <a:pt x="129" y="2120"/>
                  </a:cubicBezTo>
                  <a:cubicBezTo>
                    <a:pt x="143" y="2085"/>
                    <a:pt x="173" y="2014"/>
                    <a:pt x="197" y="1963"/>
                  </a:cubicBezTo>
                  <a:cubicBezTo>
                    <a:pt x="217" y="1912"/>
                    <a:pt x="247" y="1838"/>
                    <a:pt x="261" y="1801"/>
                  </a:cubicBezTo>
                  <a:cubicBezTo>
                    <a:pt x="273" y="1766"/>
                    <a:pt x="295" y="1709"/>
                    <a:pt x="309" y="1675"/>
                  </a:cubicBezTo>
                  <a:cubicBezTo>
                    <a:pt x="347" y="1585"/>
                    <a:pt x="349" y="1575"/>
                    <a:pt x="396" y="1453"/>
                  </a:cubicBezTo>
                  <a:cubicBezTo>
                    <a:pt x="420" y="1390"/>
                    <a:pt x="444" y="1333"/>
                    <a:pt x="446" y="1327"/>
                  </a:cubicBezTo>
                  <a:cubicBezTo>
                    <a:pt x="452" y="1321"/>
                    <a:pt x="458" y="1290"/>
                    <a:pt x="462" y="1256"/>
                  </a:cubicBezTo>
                  <a:cubicBezTo>
                    <a:pt x="470" y="1192"/>
                    <a:pt x="486" y="1108"/>
                    <a:pt x="516" y="992"/>
                  </a:cubicBezTo>
                  <a:cubicBezTo>
                    <a:pt x="526" y="949"/>
                    <a:pt x="532" y="905"/>
                    <a:pt x="532" y="899"/>
                  </a:cubicBezTo>
                  <a:cubicBezTo>
                    <a:pt x="530" y="892"/>
                    <a:pt x="392" y="1008"/>
                    <a:pt x="351" y="1052"/>
                  </a:cubicBezTo>
                  <a:cubicBezTo>
                    <a:pt x="343" y="1061"/>
                    <a:pt x="311" y="1090"/>
                    <a:pt x="283" y="1123"/>
                  </a:cubicBezTo>
                  <a:cubicBezTo>
                    <a:pt x="231" y="1171"/>
                    <a:pt x="225" y="1180"/>
                    <a:pt x="205" y="1249"/>
                  </a:cubicBezTo>
                  <a:cubicBezTo>
                    <a:pt x="159" y="1394"/>
                    <a:pt x="95" y="1537"/>
                    <a:pt x="58" y="1568"/>
                  </a:cubicBezTo>
                  <a:cubicBezTo>
                    <a:pt x="40" y="1581"/>
                    <a:pt x="10" y="1582"/>
                    <a:pt x="2" y="1568"/>
                  </a:cubicBezTo>
                  <a:cubicBezTo>
                    <a:pt x="0" y="1559"/>
                    <a:pt x="14" y="1518"/>
                    <a:pt x="34" y="1471"/>
                  </a:cubicBezTo>
                  <a:cubicBezTo>
                    <a:pt x="56" y="1425"/>
                    <a:pt x="88" y="1349"/>
                    <a:pt x="105" y="1303"/>
                  </a:cubicBezTo>
                  <a:cubicBezTo>
                    <a:pt x="149" y="1180"/>
                    <a:pt x="161" y="1152"/>
                    <a:pt x="177" y="1133"/>
                  </a:cubicBezTo>
                  <a:cubicBezTo>
                    <a:pt x="193" y="1114"/>
                    <a:pt x="307" y="1004"/>
                    <a:pt x="357" y="957"/>
                  </a:cubicBezTo>
                  <a:cubicBezTo>
                    <a:pt x="390" y="926"/>
                    <a:pt x="494" y="823"/>
                    <a:pt x="546" y="771"/>
                  </a:cubicBezTo>
                  <a:cubicBezTo>
                    <a:pt x="580" y="736"/>
                    <a:pt x="588" y="719"/>
                    <a:pt x="570" y="719"/>
                  </a:cubicBezTo>
                  <a:cubicBezTo>
                    <a:pt x="542" y="719"/>
                    <a:pt x="454" y="679"/>
                    <a:pt x="404" y="644"/>
                  </a:cubicBezTo>
                  <a:cubicBezTo>
                    <a:pt x="333" y="600"/>
                    <a:pt x="303" y="566"/>
                    <a:pt x="277" y="495"/>
                  </a:cubicBezTo>
                  <a:cubicBezTo>
                    <a:pt x="257" y="451"/>
                    <a:pt x="255" y="432"/>
                    <a:pt x="261" y="376"/>
                  </a:cubicBezTo>
                  <a:cubicBezTo>
                    <a:pt x="271" y="207"/>
                    <a:pt x="357" y="96"/>
                    <a:pt x="510" y="38"/>
                  </a:cubicBezTo>
                  <a:cubicBezTo>
                    <a:pt x="596" y="6"/>
                    <a:pt x="658" y="0"/>
                    <a:pt x="783" y="6"/>
                  </a:cubicBezTo>
                  <a:cubicBezTo>
                    <a:pt x="988" y="16"/>
                    <a:pt x="1084" y="66"/>
                    <a:pt x="1138" y="178"/>
                  </a:cubicBezTo>
                  <a:cubicBezTo>
                    <a:pt x="1166" y="241"/>
                    <a:pt x="1172" y="341"/>
                    <a:pt x="1154" y="429"/>
                  </a:cubicBezTo>
                  <a:cubicBezTo>
                    <a:pt x="1132" y="520"/>
                    <a:pt x="1070" y="617"/>
                    <a:pt x="998" y="666"/>
                  </a:cubicBezTo>
                  <a:cubicBezTo>
                    <a:pt x="917" y="723"/>
                    <a:pt x="869" y="736"/>
                    <a:pt x="759" y="745"/>
                  </a:cubicBezTo>
                  <a:lnTo>
                    <a:pt x="660" y="751"/>
                  </a:lnTo>
                  <a:lnTo>
                    <a:pt x="658" y="771"/>
                  </a:lnTo>
                  <a:cubicBezTo>
                    <a:pt x="658" y="783"/>
                    <a:pt x="664" y="811"/>
                    <a:pt x="673" y="835"/>
                  </a:cubicBezTo>
                  <a:cubicBezTo>
                    <a:pt x="681" y="857"/>
                    <a:pt x="691" y="898"/>
                    <a:pt x="697" y="926"/>
                  </a:cubicBezTo>
                  <a:cubicBezTo>
                    <a:pt x="703" y="954"/>
                    <a:pt x="711" y="989"/>
                    <a:pt x="715" y="1007"/>
                  </a:cubicBezTo>
                  <a:cubicBezTo>
                    <a:pt x="771" y="1189"/>
                    <a:pt x="771" y="1192"/>
                    <a:pt x="841" y="1296"/>
                  </a:cubicBezTo>
                  <a:cubicBezTo>
                    <a:pt x="885" y="1353"/>
                    <a:pt x="935" y="1430"/>
                    <a:pt x="959" y="1466"/>
                  </a:cubicBezTo>
                  <a:cubicBezTo>
                    <a:pt x="984" y="1505"/>
                    <a:pt x="1016" y="1552"/>
                    <a:pt x="1032" y="1571"/>
                  </a:cubicBezTo>
                  <a:cubicBezTo>
                    <a:pt x="1076" y="1632"/>
                    <a:pt x="1068" y="1662"/>
                    <a:pt x="1008" y="1652"/>
                  </a:cubicBezTo>
                  <a:cubicBezTo>
                    <a:pt x="982" y="1646"/>
                    <a:pt x="943" y="1600"/>
                    <a:pt x="905" y="1530"/>
                  </a:cubicBezTo>
                  <a:cubicBezTo>
                    <a:pt x="893" y="1505"/>
                    <a:pt x="833" y="1419"/>
                    <a:pt x="777" y="1339"/>
                  </a:cubicBezTo>
                  <a:cubicBezTo>
                    <a:pt x="721" y="1255"/>
                    <a:pt x="675" y="1177"/>
                    <a:pt x="666" y="1158"/>
                  </a:cubicBezTo>
                  <a:cubicBezTo>
                    <a:pt x="664" y="1139"/>
                    <a:pt x="650" y="1090"/>
                    <a:pt x="642" y="1052"/>
                  </a:cubicBezTo>
                  <a:cubicBezTo>
                    <a:pt x="620" y="948"/>
                    <a:pt x="618" y="943"/>
                    <a:pt x="610" y="943"/>
                  </a:cubicBezTo>
                  <a:cubicBezTo>
                    <a:pt x="602" y="943"/>
                    <a:pt x="592" y="995"/>
                    <a:pt x="572" y="1124"/>
                  </a:cubicBezTo>
                  <a:cubicBezTo>
                    <a:pt x="568" y="1158"/>
                    <a:pt x="556" y="1215"/>
                    <a:pt x="550" y="1252"/>
                  </a:cubicBezTo>
                  <a:cubicBezTo>
                    <a:pt x="540" y="1322"/>
                    <a:pt x="542" y="1350"/>
                    <a:pt x="572" y="1412"/>
                  </a:cubicBezTo>
                  <a:cubicBezTo>
                    <a:pt x="580" y="1431"/>
                    <a:pt x="600" y="1477"/>
                    <a:pt x="612" y="1510"/>
                  </a:cubicBezTo>
                  <a:cubicBezTo>
                    <a:pt x="628" y="1543"/>
                    <a:pt x="656" y="1600"/>
                    <a:pt x="677" y="1638"/>
                  </a:cubicBezTo>
                  <a:cubicBezTo>
                    <a:pt x="699" y="1678"/>
                    <a:pt x="727" y="1740"/>
                    <a:pt x="739" y="1781"/>
                  </a:cubicBezTo>
                  <a:cubicBezTo>
                    <a:pt x="777" y="1912"/>
                    <a:pt x="801" y="1989"/>
                    <a:pt x="845" y="2106"/>
                  </a:cubicBezTo>
                  <a:cubicBezTo>
                    <a:pt x="865" y="2167"/>
                    <a:pt x="889" y="2230"/>
                    <a:pt x="895" y="2244"/>
                  </a:cubicBezTo>
                  <a:cubicBezTo>
                    <a:pt x="897" y="2260"/>
                    <a:pt x="905" y="2282"/>
                    <a:pt x="913" y="2291"/>
                  </a:cubicBezTo>
                  <a:cubicBezTo>
                    <a:pt x="925" y="2307"/>
                    <a:pt x="925" y="2311"/>
                    <a:pt x="911" y="2320"/>
                  </a:cubicBezTo>
                  <a:cubicBezTo>
                    <a:pt x="893" y="2336"/>
                    <a:pt x="871" y="2335"/>
                    <a:pt x="849" y="2319"/>
                  </a:cubicBezTo>
                  <a:moveTo>
                    <a:pt x="845" y="679"/>
                  </a:moveTo>
                  <a:cubicBezTo>
                    <a:pt x="949" y="658"/>
                    <a:pt x="1062" y="526"/>
                    <a:pt x="1084" y="406"/>
                  </a:cubicBezTo>
                  <a:cubicBezTo>
                    <a:pt x="1092" y="369"/>
                    <a:pt x="1070" y="265"/>
                    <a:pt x="1046" y="206"/>
                  </a:cubicBezTo>
                  <a:cubicBezTo>
                    <a:pt x="1008" y="122"/>
                    <a:pt x="974" y="102"/>
                    <a:pt x="823" y="81"/>
                  </a:cubicBezTo>
                  <a:cubicBezTo>
                    <a:pt x="707" y="68"/>
                    <a:pt x="660" y="68"/>
                    <a:pt x="564" y="91"/>
                  </a:cubicBezTo>
                  <a:cubicBezTo>
                    <a:pt x="516" y="103"/>
                    <a:pt x="494" y="113"/>
                    <a:pt x="452" y="146"/>
                  </a:cubicBezTo>
                  <a:cubicBezTo>
                    <a:pt x="388" y="200"/>
                    <a:pt x="373" y="229"/>
                    <a:pt x="357" y="365"/>
                  </a:cubicBezTo>
                  <a:cubicBezTo>
                    <a:pt x="343" y="463"/>
                    <a:pt x="343" y="470"/>
                    <a:pt x="363" y="508"/>
                  </a:cubicBezTo>
                  <a:cubicBezTo>
                    <a:pt x="388" y="557"/>
                    <a:pt x="404" y="575"/>
                    <a:pt x="462" y="608"/>
                  </a:cubicBezTo>
                  <a:cubicBezTo>
                    <a:pt x="534" y="648"/>
                    <a:pt x="616" y="672"/>
                    <a:pt x="745" y="685"/>
                  </a:cubicBezTo>
                  <a:cubicBezTo>
                    <a:pt x="787" y="691"/>
                    <a:pt x="799" y="689"/>
                    <a:pt x="845" y="679"/>
                  </a:cubicBezTo>
                </a:path>
              </a:pathLst>
            </a:custGeom>
            <a:solidFill>
              <a:srgbClr val="582e50"/>
            </a:solid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3" name="Freeform 6_ 3"/>
            <p:cNvSpPr/>
            <p:nvPr/>
          </p:nvSpPr>
          <p:spPr>
            <a:xfrm>
              <a:off x="2234160" y="2055240"/>
              <a:ext cx="396720" cy="592200"/>
            </a:xfrm>
            <a:custGeom>
              <a:avLst/>
              <a:gdLst>
                <a:gd name="textAreaLeft" fmla="*/ 0 w 396720"/>
                <a:gd name="textAreaRight" fmla="*/ 397440 w 396720"/>
                <a:gd name="textAreaTop" fmla="*/ 0 h 592200"/>
                <a:gd name="textAreaBottom" fmla="*/ 592920 h 592200"/>
              </a:gdLst>
              <a:ahLst/>
              <a:rect l="textAreaLeft" t="textAreaTop" r="textAreaRight" b="textAreaBottom"/>
              <a:pathLst>
                <a:path w="1175" h="2336">
                  <a:moveTo>
                    <a:pt x="853" y="2319"/>
                  </a:moveTo>
                  <a:cubicBezTo>
                    <a:pt x="841" y="2313"/>
                    <a:pt x="817" y="2260"/>
                    <a:pt x="793" y="2198"/>
                  </a:cubicBezTo>
                  <a:cubicBezTo>
                    <a:pt x="771" y="2139"/>
                    <a:pt x="747" y="2075"/>
                    <a:pt x="743" y="2056"/>
                  </a:cubicBezTo>
                  <a:cubicBezTo>
                    <a:pt x="735" y="2038"/>
                    <a:pt x="711" y="1959"/>
                    <a:pt x="689" y="1882"/>
                  </a:cubicBezTo>
                  <a:cubicBezTo>
                    <a:pt x="667" y="1806"/>
                    <a:pt x="640" y="1726"/>
                    <a:pt x="632" y="1707"/>
                  </a:cubicBezTo>
                  <a:cubicBezTo>
                    <a:pt x="620" y="1687"/>
                    <a:pt x="600" y="1640"/>
                    <a:pt x="584" y="1599"/>
                  </a:cubicBezTo>
                  <a:cubicBezTo>
                    <a:pt x="538" y="1490"/>
                    <a:pt x="502" y="1418"/>
                    <a:pt x="494" y="1418"/>
                  </a:cubicBezTo>
                  <a:cubicBezTo>
                    <a:pt x="486" y="1418"/>
                    <a:pt x="486" y="1418"/>
                    <a:pt x="333" y="1809"/>
                  </a:cubicBezTo>
                  <a:cubicBezTo>
                    <a:pt x="317" y="1848"/>
                    <a:pt x="299" y="1895"/>
                    <a:pt x="291" y="1912"/>
                  </a:cubicBezTo>
                  <a:cubicBezTo>
                    <a:pt x="273" y="1953"/>
                    <a:pt x="199" y="2139"/>
                    <a:pt x="177" y="2202"/>
                  </a:cubicBezTo>
                  <a:cubicBezTo>
                    <a:pt x="153" y="2270"/>
                    <a:pt x="151" y="2276"/>
                    <a:pt x="113" y="2276"/>
                  </a:cubicBezTo>
                  <a:cubicBezTo>
                    <a:pt x="70" y="2276"/>
                    <a:pt x="66" y="2266"/>
                    <a:pt x="89" y="2220"/>
                  </a:cubicBezTo>
                  <a:cubicBezTo>
                    <a:pt x="97" y="2198"/>
                    <a:pt x="115" y="2154"/>
                    <a:pt x="129" y="2119"/>
                  </a:cubicBezTo>
                  <a:cubicBezTo>
                    <a:pt x="143" y="2085"/>
                    <a:pt x="175" y="2014"/>
                    <a:pt x="197" y="1963"/>
                  </a:cubicBezTo>
                  <a:cubicBezTo>
                    <a:pt x="221" y="1910"/>
                    <a:pt x="249" y="1838"/>
                    <a:pt x="263" y="1801"/>
                  </a:cubicBezTo>
                  <a:cubicBezTo>
                    <a:pt x="277" y="1763"/>
                    <a:pt x="299" y="1709"/>
                    <a:pt x="311" y="1675"/>
                  </a:cubicBezTo>
                  <a:cubicBezTo>
                    <a:pt x="347" y="1585"/>
                    <a:pt x="351" y="1575"/>
                    <a:pt x="398" y="1453"/>
                  </a:cubicBezTo>
                  <a:cubicBezTo>
                    <a:pt x="422" y="1389"/>
                    <a:pt x="444" y="1333"/>
                    <a:pt x="450" y="1327"/>
                  </a:cubicBezTo>
                  <a:cubicBezTo>
                    <a:pt x="454" y="1321"/>
                    <a:pt x="460" y="1290"/>
                    <a:pt x="466" y="1256"/>
                  </a:cubicBezTo>
                  <a:cubicBezTo>
                    <a:pt x="470" y="1189"/>
                    <a:pt x="486" y="1108"/>
                    <a:pt x="516" y="992"/>
                  </a:cubicBezTo>
                  <a:cubicBezTo>
                    <a:pt x="526" y="949"/>
                    <a:pt x="534" y="908"/>
                    <a:pt x="532" y="902"/>
                  </a:cubicBezTo>
                  <a:cubicBezTo>
                    <a:pt x="530" y="893"/>
                    <a:pt x="396" y="1008"/>
                    <a:pt x="355" y="1052"/>
                  </a:cubicBezTo>
                  <a:cubicBezTo>
                    <a:pt x="347" y="1059"/>
                    <a:pt x="315" y="1090"/>
                    <a:pt x="285" y="1120"/>
                  </a:cubicBezTo>
                  <a:cubicBezTo>
                    <a:pt x="231" y="1171"/>
                    <a:pt x="225" y="1180"/>
                    <a:pt x="205" y="1249"/>
                  </a:cubicBezTo>
                  <a:cubicBezTo>
                    <a:pt x="161" y="1394"/>
                    <a:pt x="95" y="1537"/>
                    <a:pt x="62" y="1565"/>
                  </a:cubicBezTo>
                  <a:cubicBezTo>
                    <a:pt x="42" y="1581"/>
                    <a:pt x="14" y="1581"/>
                    <a:pt x="6" y="1568"/>
                  </a:cubicBezTo>
                  <a:cubicBezTo>
                    <a:pt x="0" y="1559"/>
                    <a:pt x="16" y="1518"/>
                    <a:pt x="38" y="1471"/>
                  </a:cubicBezTo>
                  <a:cubicBezTo>
                    <a:pt x="58" y="1424"/>
                    <a:pt x="91" y="1349"/>
                    <a:pt x="107" y="1303"/>
                  </a:cubicBezTo>
                  <a:cubicBezTo>
                    <a:pt x="151" y="1180"/>
                    <a:pt x="161" y="1152"/>
                    <a:pt x="181" y="1133"/>
                  </a:cubicBezTo>
                  <a:cubicBezTo>
                    <a:pt x="197" y="1112"/>
                    <a:pt x="309" y="1004"/>
                    <a:pt x="359" y="957"/>
                  </a:cubicBezTo>
                  <a:cubicBezTo>
                    <a:pt x="392" y="926"/>
                    <a:pt x="494" y="826"/>
                    <a:pt x="548" y="774"/>
                  </a:cubicBezTo>
                  <a:cubicBezTo>
                    <a:pt x="584" y="736"/>
                    <a:pt x="592" y="719"/>
                    <a:pt x="572" y="719"/>
                  </a:cubicBezTo>
                  <a:cubicBezTo>
                    <a:pt x="546" y="719"/>
                    <a:pt x="458" y="682"/>
                    <a:pt x="406" y="647"/>
                  </a:cubicBezTo>
                  <a:cubicBezTo>
                    <a:pt x="335" y="601"/>
                    <a:pt x="307" y="563"/>
                    <a:pt x="277" y="495"/>
                  </a:cubicBezTo>
                  <a:cubicBezTo>
                    <a:pt x="261" y="451"/>
                    <a:pt x="257" y="432"/>
                    <a:pt x="261" y="376"/>
                  </a:cubicBezTo>
                  <a:cubicBezTo>
                    <a:pt x="273" y="207"/>
                    <a:pt x="357" y="96"/>
                    <a:pt x="514" y="38"/>
                  </a:cubicBezTo>
                  <a:cubicBezTo>
                    <a:pt x="600" y="6"/>
                    <a:pt x="659" y="0"/>
                    <a:pt x="785" y="6"/>
                  </a:cubicBezTo>
                  <a:cubicBezTo>
                    <a:pt x="984" y="16"/>
                    <a:pt x="1086" y="66"/>
                    <a:pt x="1138" y="178"/>
                  </a:cubicBezTo>
                  <a:cubicBezTo>
                    <a:pt x="1166" y="241"/>
                    <a:pt x="1174" y="341"/>
                    <a:pt x="1154" y="429"/>
                  </a:cubicBezTo>
                  <a:cubicBezTo>
                    <a:pt x="1134" y="520"/>
                    <a:pt x="1070" y="617"/>
                    <a:pt x="998" y="667"/>
                  </a:cubicBezTo>
                  <a:cubicBezTo>
                    <a:pt x="913" y="724"/>
                    <a:pt x="871" y="739"/>
                    <a:pt x="761" y="745"/>
                  </a:cubicBezTo>
                  <a:lnTo>
                    <a:pt x="665" y="751"/>
                  </a:lnTo>
                  <a:lnTo>
                    <a:pt x="661" y="771"/>
                  </a:lnTo>
                  <a:cubicBezTo>
                    <a:pt x="659" y="786"/>
                    <a:pt x="665" y="814"/>
                    <a:pt x="673" y="835"/>
                  </a:cubicBezTo>
                  <a:cubicBezTo>
                    <a:pt x="681" y="858"/>
                    <a:pt x="691" y="898"/>
                    <a:pt x="697" y="926"/>
                  </a:cubicBezTo>
                  <a:cubicBezTo>
                    <a:pt x="703" y="954"/>
                    <a:pt x="713" y="989"/>
                    <a:pt x="719" y="1007"/>
                  </a:cubicBezTo>
                  <a:cubicBezTo>
                    <a:pt x="771" y="1189"/>
                    <a:pt x="775" y="1189"/>
                    <a:pt x="845" y="1296"/>
                  </a:cubicBezTo>
                  <a:cubicBezTo>
                    <a:pt x="885" y="1353"/>
                    <a:pt x="935" y="1430"/>
                    <a:pt x="960" y="1466"/>
                  </a:cubicBezTo>
                  <a:cubicBezTo>
                    <a:pt x="984" y="1502"/>
                    <a:pt x="1016" y="1549"/>
                    <a:pt x="1036" y="1571"/>
                  </a:cubicBezTo>
                  <a:cubicBezTo>
                    <a:pt x="1078" y="1629"/>
                    <a:pt x="1070" y="1662"/>
                    <a:pt x="1008" y="1650"/>
                  </a:cubicBezTo>
                  <a:cubicBezTo>
                    <a:pt x="982" y="1646"/>
                    <a:pt x="944" y="1600"/>
                    <a:pt x="903" y="1530"/>
                  </a:cubicBezTo>
                  <a:cubicBezTo>
                    <a:pt x="889" y="1505"/>
                    <a:pt x="833" y="1418"/>
                    <a:pt x="779" y="1339"/>
                  </a:cubicBezTo>
                  <a:cubicBezTo>
                    <a:pt x="721" y="1255"/>
                    <a:pt x="675" y="1177"/>
                    <a:pt x="669" y="1156"/>
                  </a:cubicBezTo>
                  <a:cubicBezTo>
                    <a:pt x="665" y="1136"/>
                    <a:pt x="653" y="1089"/>
                    <a:pt x="644" y="1052"/>
                  </a:cubicBezTo>
                  <a:cubicBezTo>
                    <a:pt x="620" y="948"/>
                    <a:pt x="620" y="943"/>
                    <a:pt x="612" y="943"/>
                  </a:cubicBezTo>
                  <a:cubicBezTo>
                    <a:pt x="604" y="943"/>
                    <a:pt x="594" y="995"/>
                    <a:pt x="572" y="1124"/>
                  </a:cubicBezTo>
                  <a:cubicBezTo>
                    <a:pt x="570" y="1158"/>
                    <a:pt x="560" y="1215"/>
                    <a:pt x="554" y="1252"/>
                  </a:cubicBezTo>
                  <a:cubicBezTo>
                    <a:pt x="542" y="1322"/>
                    <a:pt x="546" y="1349"/>
                    <a:pt x="572" y="1412"/>
                  </a:cubicBezTo>
                  <a:cubicBezTo>
                    <a:pt x="584" y="1431"/>
                    <a:pt x="602" y="1477"/>
                    <a:pt x="616" y="1510"/>
                  </a:cubicBezTo>
                  <a:cubicBezTo>
                    <a:pt x="628" y="1541"/>
                    <a:pt x="659" y="1600"/>
                    <a:pt x="681" y="1638"/>
                  </a:cubicBezTo>
                  <a:cubicBezTo>
                    <a:pt x="703" y="1675"/>
                    <a:pt x="729" y="1740"/>
                    <a:pt x="739" y="1781"/>
                  </a:cubicBezTo>
                  <a:cubicBezTo>
                    <a:pt x="779" y="1912"/>
                    <a:pt x="803" y="1989"/>
                    <a:pt x="847" y="2104"/>
                  </a:cubicBezTo>
                  <a:cubicBezTo>
                    <a:pt x="869" y="2167"/>
                    <a:pt x="889" y="2230"/>
                    <a:pt x="893" y="2244"/>
                  </a:cubicBezTo>
                  <a:cubicBezTo>
                    <a:pt x="897" y="2260"/>
                    <a:pt x="905" y="2282"/>
                    <a:pt x="913" y="2291"/>
                  </a:cubicBezTo>
                  <a:cubicBezTo>
                    <a:pt x="925" y="2307"/>
                    <a:pt x="925" y="2311"/>
                    <a:pt x="911" y="2320"/>
                  </a:cubicBezTo>
                  <a:cubicBezTo>
                    <a:pt x="893" y="2335"/>
                    <a:pt x="873" y="2335"/>
                    <a:pt x="853" y="2319"/>
                  </a:cubicBezTo>
                  <a:moveTo>
                    <a:pt x="847" y="682"/>
                  </a:moveTo>
                  <a:cubicBezTo>
                    <a:pt x="946" y="660"/>
                    <a:pt x="1064" y="526"/>
                    <a:pt x="1086" y="406"/>
                  </a:cubicBezTo>
                  <a:cubicBezTo>
                    <a:pt x="1092" y="366"/>
                    <a:pt x="1072" y="265"/>
                    <a:pt x="1046" y="206"/>
                  </a:cubicBezTo>
                  <a:cubicBezTo>
                    <a:pt x="1008" y="122"/>
                    <a:pt x="970" y="102"/>
                    <a:pt x="823" y="81"/>
                  </a:cubicBezTo>
                  <a:cubicBezTo>
                    <a:pt x="711" y="66"/>
                    <a:pt x="665" y="68"/>
                    <a:pt x="568" y="91"/>
                  </a:cubicBezTo>
                  <a:cubicBezTo>
                    <a:pt x="516" y="103"/>
                    <a:pt x="498" y="113"/>
                    <a:pt x="454" y="146"/>
                  </a:cubicBezTo>
                  <a:cubicBezTo>
                    <a:pt x="390" y="197"/>
                    <a:pt x="376" y="229"/>
                    <a:pt x="357" y="365"/>
                  </a:cubicBezTo>
                  <a:cubicBezTo>
                    <a:pt x="347" y="463"/>
                    <a:pt x="347" y="470"/>
                    <a:pt x="364" y="508"/>
                  </a:cubicBezTo>
                  <a:cubicBezTo>
                    <a:pt x="388" y="557"/>
                    <a:pt x="406" y="575"/>
                    <a:pt x="466" y="608"/>
                  </a:cubicBezTo>
                  <a:cubicBezTo>
                    <a:pt x="538" y="650"/>
                    <a:pt x="618" y="672"/>
                    <a:pt x="745" y="688"/>
                  </a:cubicBezTo>
                  <a:cubicBezTo>
                    <a:pt x="791" y="691"/>
                    <a:pt x="799" y="691"/>
                    <a:pt x="847" y="682"/>
                  </a:cubicBezTo>
                </a:path>
              </a:pathLst>
            </a:custGeom>
            <a:solidFill>
              <a:srgbClr val="582e50"/>
            </a:solid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4" name="Freeform 7_ 3"/>
            <p:cNvSpPr/>
            <p:nvPr/>
          </p:nvSpPr>
          <p:spPr>
            <a:xfrm>
              <a:off x="2778480" y="1530000"/>
              <a:ext cx="396360" cy="592200"/>
            </a:xfrm>
            <a:custGeom>
              <a:avLst/>
              <a:gdLst>
                <a:gd name="textAreaLeft" fmla="*/ 0 w 396360"/>
                <a:gd name="textAreaRight" fmla="*/ 397080 w 396360"/>
                <a:gd name="textAreaTop" fmla="*/ 0 h 592200"/>
                <a:gd name="textAreaBottom" fmla="*/ 592920 h 592200"/>
              </a:gdLst>
              <a:ahLst/>
              <a:rect l="textAreaLeft" t="textAreaTop" r="textAreaRight" b="textAreaBottom"/>
              <a:pathLst>
                <a:path w="1175" h="2336">
                  <a:moveTo>
                    <a:pt x="855" y="2319"/>
                  </a:moveTo>
                  <a:cubicBezTo>
                    <a:pt x="845" y="2313"/>
                    <a:pt x="819" y="2260"/>
                    <a:pt x="795" y="2198"/>
                  </a:cubicBezTo>
                  <a:cubicBezTo>
                    <a:pt x="775" y="2139"/>
                    <a:pt x="751" y="2075"/>
                    <a:pt x="745" y="2057"/>
                  </a:cubicBezTo>
                  <a:cubicBezTo>
                    <a:pt x="737" y="2038"/>
                    <a:pt x="713" y="1959"/>
                    <a:pt x="691" y="1882"/>
                  </a:cubicBezTo>
                  <a:cubicBezTo>
                    <a:pt x="669" y="1806"/>
                    <a:pt x="642" y="1726"/>
                    <a:pt x="634" y="1707"/>
                  </a:cubicBezTo>
                  <a:cubicBezTo>
                    <a:pt x="624" y="1687"/>
                    <a:pt x="602" y="1640"/>
                    <a:pt x="586" y="1599"/>
                  </a:cubicBezTo>
                  <a:cubicBezTo>
                    <a:pt x="538" y="1490"/>
                    <a:pt x="502" y="1418"/>
                    <a:pt x="494" y="1418"/>
                  </a:cubicBezTo>
                  <a:cubicBezTo>
                    <a:pt x="486" y="1418"/>
                    <a:pt x="486" y="1418"/>
                    <a:pt x="333" y="1809"/>
                  </a:cubicBezTo>
                  <a:cubicBezTo>
                    <a:pt x="317" y="1848"/>
                    <a:pt x="299" y="1895"/>
                    <a:pt x="291" y="1912"/>
                  </a:cubicBezTo>
                  <a:cubicBezTo>
                    <a:pt x="271" y="1953"/>
                    <a:pt x="199" y="2142"/>
                    <a:pt x="177" y="2202"/>
                  </a:cubicBezTo>
                  <a:cubicBezTo>
                    <a:pt x="153" y="2272"/>
                    <a:pt x="149" y="2276"/>
                    <a:pt x="113" y="2276"/>
                  </a:cubicBezTo>
                  <a:cubicBezTo>
                    <a:pt x="70" y="2276"/>
                    <a:pt x="66" y="2266"/>
                    <a:pt x="87" y="2220"/>
                  </a:cubicBezTo>
                  <a:cubicBezTo>
                    <a:pt x="97" y="2198"/>
                    <a:pt x="115" y="2154"/>
                    <a:pt x="129" y="2119"/>
                  </a:cubicBezTo>
                  <a:cubicBezTo>
                    <a:pt x="143" y="2085"/>
                    <a:pt x="175" y="2014"/>
                    <a:pt x="197" y="1963"/>
                  </a:cubicBezTo>
                  <a:cubicBezTo>
                    <a:pt x="221" y="1910"/>
                    <a:pt x="249" y="1838"/>
                    <a:pt x="263" y="1801"/>
                  </a:cubicBezTo>
                  <a:cubicBezTo>
                    <a:pt x="273" y="1766"/>
                    <a:pt x="299" y="1709"/>
                    <a:pt x="309" y="1675"/>
                  </a:cubicBezTo>
                  <a:cubicBezTo>
                    <a:pt x="347" y="1585"/>
                    <a:pt x="351" y="1575"/>
                    <a:pt x="398" y="1453"/>
                  </a:cubicBezTo>
                  <a:cubicBezTo>
                    <a:pt x="422" y="1390"/>
                    <a:pt x="444" y="1333"/>
                    <a:pt x="450" y="1327"/>
                  </a:cubicBezTo>
                  <a:cubicBezTo>
                    <a:pt x="452" y="1321"/>
                    <a:pt x="460" y="1290"/>
                    <a:pt x="462" y="1256"/>
                  </a:cubicBezTo>
                  <a:cubicBezTo>
                    <a:pt x="470" y="1189"/>
                    <a:pt x="486" y="1108"/>
                    <a:pt x="516" y="992"/>
                  </a:cubicBezTo>
                  <a:cubicBezTo>
                    <a:pt x="526" y="949"/>
                    <a:pt x="534" y="908"/>
                    <a:pt x="532" y="902"/>
                  </a:cubicBezTo>
                  <a:cubicBezTo>
                    <a:pt x="530" y="893"/>
                    <a:pt x="396" y="1008"/>
                    <a:pt x="355" y="1052"/>
                  </a:cubicBezTo>
                  <a:cubicBezTo>
                    <a:pt x="347" y="1061"/>
                    <a:pt x="315" y="1090"/>
                    <a:pt x="285" y="1120"/>
                  </a:cubicBezTo>
                  <a:cubicBezTo>
                    <a:pt x="231" y="1171"/>
                    <a:pt x="225" y="1180"/>
                    <a:pt x="205" y="1249"/>
                  </a:cubicBezTo>
                  <a:cubicBezTo>
                    <a:pt x="161" y="1394"/>
                    <a:pt x="95" y="1537"/>
                    <a:pt x="62" y="1565"/>
                  </a:cubicBezTo>
                  <a:cubicBezTo>
                    <a:pt x="42" y="1581"/>
                    <a:pt x="10" y="1581"/>
                    <a:pt x="6" y="1568"/>
                  </a:cubicBezTo>
                  <a:cubicBezTo>
                    <a:pt x="0" y="1559"/>
                    <a:pt x="16" y="1518"/>
                    <a:pt x="38" y="1471"/>
                  </a:cubicBezTo>
                  <a:cubicBezTo>
                    <a:pt x="58" y="1424"/>
                    <a:pt x="91" y="1349"/>
                    <a:pt x="107" y="1303"/>
                  </a:cubicBezTo>
                  <a:cubicBezTo>
                    <a:pt x="151" y="1180"/>
                    <a:pt x="161" y="1152"/>
                    <a:pt x="181" y="1133"/>
                  </a:cubicBezTo>
                  <a:cubicBezTo>
                    <a:pt x="197" y="1114"/>
                    <a:pt x="309" y="1004"/>
                    <a:pt x="357" y="957"/>
                  </a:cubicBezTo>
                  <a:cubicBezTo>
                    <a:pt x="392" y="926"/>
                    <a:pt x="494" y="826"/>
                    <a:pt x="546" y="774"/>
                  </a:cubicBezTo>
                  <a:cubicBezTo>
                    <a:pt x="586" y="736"/>
                    <a:pt x="594" y="719"/>
                    <a:pt x="572" y="719"/>
                  </a:cubicBezTo>
                  <a:cubicBezTo>
                    <a:pt x="546" y="719"/>
                    <a:pt x="458" y="682"/>
                    <a:pt x="404" y="647"/>
                  </a:cubicBezTo>
                  <a:cubicBezTo>
                    <a:pt x="335" y="601"/>
                    <a:pt x="307" y="566"/>
                    <a:pt x="277" y="497"/>
                  </a:cubicBezTo>
                  <a:cubicBezTo>
                    <a:pt x="261" y="453"/>
                    <a:pt x="257" y="434"/>
                    <a:pt x="261" y="379"/>
                  </a:cubicBezTo>
                  <a:cubicBezTo>
                    <a:pt x="273" y="207"/>
                    <a:pt x="357" y="96"/>
                    <a:pt x="514" y="38"/>
                  </a:cubicBezTo>
                  <a:cubicBezTo>
                    <a:pt x="602" y="6"/>
                    <a:pt x="661" y="0"/>
                    <a:pt x="787" y="6"/>
                  </a:cubicBezTo>
                  <a:cubicBezTo>
                    <a:pt x="988" y="16"/>
                    <a:pt x="1086" y="66"/>
                    <a:pt x="1138" y="178"/>
                  </a:cubicBezTo>
                  <a:cubicBezTo>
                    <a:pt x="1166" y="241"/>
                    <a:pt x="1174" y="342"/>
                    <a:pt x="1154" y="432"/>
                  </a:cubicBezTo>
                  <a:cubicBezTo>
                    <a:pt x="1134" y="522"/>
                    <a:pt x="1070" y="617"/>
                    <a:pt x="998" y="667"/>
                  </a:cubicBezTo>
                  <a:cubicBezTo>
                    <a:pt x="917" y="724"/>
                    <a:pt x="873" y="739"/>
                    <a:pt x="761" y="746"/>
                  </a:cubicBezTo>
                  <a:lnTo>
                    <a:pt x="667" y="751"/>
                  </a:lnTo>
                  <a:lnTo>
                    <a:pt x="665" y="774"/>
                  </a:lnTo>
                  <a:cubicBezTo>
                    <a:pt x="661" y="786"/>
                    <a:pt x="667" y="814"/>
                    <a:pt x="675" y="835"/>
                  </a:cubicBezTo>
                  <a:cubicBezTo>
                    <a:pt x="683" y="858"/>
                    <a:pt x="693" y="898"/>
                    <a:pt x="699" y="926"/>
                  </a:cubicBezTo>
                  <a:cubicBezTo>
                    <a:pt x="705" y="954"/>
                    <a:pt x="715" y="989"/>
                    <a:pt x="721" y="1007"/>
                  </a:cubicBezTo>
                  <a:cubicBezTo>
                    <a:pt x="775" y="1189"/>
                    <a:pt x="777" y="1192"/>
                    <a:pt x="847" y="1296"/>
                  </a:cubicBezTo>
                  <a:cubicBezTo>
                    <a:pt x="887" y="1353"/>
                    <a:pt x="937" y="1430"/>
                    <a:pt x="962" y="1466"/>
                  </a:cubicBezTo>
                  <a:cubicBezTo>
                    <a:pt x="988" y="1502"/>
                    <a:pt x="1020" y="1549"/>
                    <a:pt x="1036" y="1571"/>
                  </a:cubicBezTo>
                  <a:cubicBezTo>
                    <a:pt x="1078" y="1632"/>
                    <a:pt x="1070" y="1662"/>
                    <a:pt x="1008" y="1652"/>
                  </a:cubicBezTo>
                  <a:cubicBezTo>
                    <a:pt x="984" y="1646"/>
                    <a:pt x="946" y="1600"/>
                    <a:pt x="905" y="1530"/>
                  </a:cubicBezTo>
                  <a:cubicBezTo>
                    <a:pt x="893" y="1505"/>
                    <a:pt x="837" y="1418"/>
                    <a:pt x="783" y="1339"/>
                  </a:cubicBezTo>
                  <a:cubicBezTo>
                    <a:pt x="723" y="1255"/>
                    <a:pt x="677" y="1177"/>
                    <a:pt x="673" y="1156"/>
                  </a:cubicBezTo>
                  <a:cubicBezTo>
                    <a:pt x="667" y="1139"/>
                    <a:pt x="657" y="1089"/>
                    <a:pt x="648" y="1052"/>
                  </a:cubicBezTo>
                  <a:cubicBezTo>
                    <a:pt x="624" y="948"/>
                    <a:pt x="624" y="943"/>
                    <a:pt x="616" y="943"/>
                  </a:cubicBezTo>
                  <a:cubicBezTo>
                    <a:pt x="608" y="943"/>
                    <a:pt x="596" y="995"/>
                    <a:pt x="572" y="1124"/>
                  </a:cubicBezTo>
                  <a:cubicBezTo>
                    <a:pt x="568" y="1158"/>
                    <a:pt x="560" y="1215"/>
                    <a:pt x="554" y="1252"/>
                  </a:cubicBezTo>
                  <a:cubicBezTo>
                    <a:pt x="542" y="1322"/>
                    <a:pt x="546" y="1349"/>
                    <a:pt x="572" y="1412"/>
                  </a:cubicBezTo>
                  <a:cubicBezTo>
                    <a:pt x="586" y="1431"/>
                    <a:pt x="604" y="1477"/>
                    <a:pt x="618" y="1510"/>
                  </a:cubicBezTo>
                  <a:cubicBezTo>
                    <a:pt x="632" y="1541"/>
                    <a:pt x="661" y="1600"/>
                    <a:pt x="683" y="1638"/>
                  </a:cubicBezTo>
                  <a:cubicBezTo>
                    <a:pt x="705" y="1678"/>
                    <a:pt x="731" y="1740"/>
                    <a:pt x="743" y="1781"/>
                  </a:cubicBezTo>
                  <a:cubicBezTo>
                    <a:pt x="779" y="1912"/>
                    <a:pt x="807" y="1989"/>
                    <a:pt x="849" y="2104"/>
                  </a:cubicBezTo>
                  <a:cubicBezTo>
                    <a:pt x="871" y="2167"/>
                    <a:pt x="893" y="2230"/>
                    <a:pt x="895" y="2244"/>
                  </a:cubicBezTo>
                  <a:cubicBezTo>
                    <a:pt x="901" y="2260"/>
                    <a:pt x="909" y="2282"/>
                    <a:pt x="917" y="2291"/>
                  </a:cubicBezTo>
                  <a:cubicBezTo>
                    <a:pt x="927" y="2307"/>
                    <a:pt x="927" y="2311"/>
                    <a:pt x="913" y="2320"/>
                  </a:cubicBezTo>
                  <a:cubicBezTo>
                    <a:pt x="895" y="2335"/>
                    <a:pt x="877" y="2335"/>
                    <a:pt x="855" y="2319"/>
                  </a:cubicBezTo>
                  <a:moveTo>
                    <a:pt x="849" y="682"/>
                  </a:moveTo>
                  <a:cubicBezTo>
                    <a:pt x="950" y="660"/>
                    <a:pt x="1064" y="528"/>
                    <a:pt x="1086" y="409"/>
                  </a:cubicBezTo>
                  <a:cubicBezTo>
                    <a:pt x="1092" y="369"/>
                    <a:pt x="1072" y="265"/>
                    <a:pt x="1046" y="206"/>
                  </a:cubicBezTo>
                  <a:cubicBezTo>
                    <a:pt x="1012" y="122"/>
                    <a:pt x="974" y="102"/>
                    <a:pt x="825" y="81"/>
                  </a:cubicBezTo>
                  <a:cubicBezTo>
                    <a:pt x="713" y="66"/>
                    <a:pt x="665" y="68"/>
                    <a:pt x="568" y="91"/>
                  </a:cubicBezTo>
                  <a:cubicBezTo>
                    <a:pt x="516" y="103"/>
                    <a:pt x="498" y="113"/>
                    <a:pt x="454" y="146"/>
                  </a:cubicBezTo>
                  <a:cubicBezTo>
                    <a:pt x="390" y="197"/>
                    <a:pt x="376" y="229"/>
                    <a:pt x="357" y="366"/>
                  </a:cubicBezTo>
                  <a:cubicBezTo>
                    <a:pt x="347" y="464"/>
                    <a:pt x="347" y="473"/>
                    <a:pt x="364" y="510"/>
                  </a:cubicBezTo>
                  <a:cubicBezTo>
                    <a:pt x="388" y="560"/>
                    <a:pt x="406" y="578"/>
                    <a:pt x="466" y="611"/>
                  </a:cubicBezTo>
                  <a:cubicBezTo>
                    <a:pt x="538" y="650"/>
                    <a:pt x="620" y="672"/>
                    <a:pt x="747" y="688"/>
                  </a:cubicBezTo>
                  <a:cubicBezTo>
                    <a:pt x="793" y="691"/>
                    <a:pt x="801" y="691"/>
                    <a:pt x="849" y="682"/>
                  </a:cubicBezTo>
                </a:path>
              </a:pathLst>
            </a:custGeom>
            <a:solidFill>
              <a:srgbClr val="582e50"/>
            </a:solid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335" name="Freeform 8_ 3"/>
            <p:cNvSpPr/>
            <p:nvPr/>
          </p:nvSpPr>
          <p:spPr>
            <a:xfrm>
              <a:off x="2706840" y="2132280"/>
              <a:ext cx="396360" cy="591840"/>
            </a:xfrm>
            <a:custGeom>
              <a:avLst/>
              <a:gdLst>
                <a:gd name="textAreaLeft" fmla="*/ 0 w 396360"/>
                <a:gd name="textAreaRight" fmla="*/ 397080 w 396360"/>
                <a:gd name="textAreaTop" fmla="*/ 0 h 591840"/>
                <a:gd name="textAreaBottom" fmla="*/ 592560 h 591840"/>
              </a:gdLst>
              <a:ahLst/>
              <a:rect l="textAreaLeft" t="textAreaTop" r="textAreaRight" b="textAreaBottom"/>
              <a:pathLst>
                <a:path w="1175" h="2336">
                  <a:moveTo>
                    <a:pt x="855" y="2319"/>
                  </a:moveTo>
                  <a:cubicBezTo>
                    <a:pt x="845" y="2313"/>
                    <a:pt x="819" y="2260"/>
                    <a:pt x="795" y="2198"/>
                  </a:cubicBezTo>
                  <a:cubicBezTo>
                    <a:pt x="775" y="2139"/>
                    <a:pt x="751" y="2075"/>
                    <a:pt x="745" y="2057"/>
                  </a:cubicBezTo>
                  <a:cubicBezTo>
                    <a:pt x="737" y="2038"/>
                    <a:pt x="713" y="1959"/>
                    <a:pt x="691" y="1882"/>
                  </a:cubicBezTo>
                  <a:cubicBezTo>
                    <a:pt x="669" y="1806"/>
                    <a:pt x="642" y="1726"/>
                    <a:pt x="634" y="1707"/>
                  </a:cubicBezTo>
                  <a:cubicBezTo>
                    <a:pt x="624" y="1687"/>
                    <a:pt x="602" y="1640"/>
                    <a:pt x="586" y="1599"/>
                  </a:cubicBezTo>
                  <a:cubicBezTo>
                    <a:pt x="538" y="1490"/>
                    <a:pt x="502" y="1418"/>
                    <a:pt x="494" y="1418"/>
                  </a:cubicBezTo>
                  <a:cubicBezTo>
                    <a:pt x="486" y="1418"/>
                    <a:pt x="486" y="1418"/>
                    <a:pt x="333" y="1809"/>
                  </a:cubicBezTo>
                  <a:cubicBezTo>
                    <a:pt x="317" y="1848"/>
                    <a:pt x="299" y="1895"/>
                    <a:pt x="291" y="1912"/>
                  </a:cubicBezTo>
                  <a:cubicBezTo>
                    <a:pt x="271" y="1953"/>
                    <a:pt x="199" y="2142"/>
                    <a:pt x="177" y="2202"/>
                  </a:cubicBezTo>
                  <a:cubicBezTo>
                    <a:pt x="153" y="2272"/>
                    <a:pt x="149" y="2276"/>
                    <a:pt x="113" y="2276"/>
                  </a:cubicBezTo>
                  <a:cubicBezTo>
                    <a:pt x="70" y="2276"/>
                    <a:pt x="66" y="2266"/>
                    <a:pt x="87" y="2220"/>
                  </a:cubicBezTo>
                  <a:cubicBezTo>
                    <a:pt x="97" y="2198"/>
                    <a:pt x="115" y="2154"/>
                    <a:pt x="129" y="2119"/>
                  </a:cubicBezTo>
                  <a:cubicBezTo>
                    <a:pt x="143" y="2085"/>
                    <a:pt x="175" y="2014"/>
                    <a:pt x="197" y="1963"/>
                  </a:cubicBezTo>
                  <a:cubicBezTo>
                    <a:pt x="221" y="1910"/>
                    <a:pt x="249" y="1838"/>
                    <a:pt x="263" y="1801"/>
                  </a:cubicBezTo>
                  <a:cubicBezTo>
                    <a:pt x="273" y="1766"/>
                    <a:pt x="299" y="1709"/>
                    <a:pt x="309" y="1675"/>
                  </a:cubicBezTo>
                  <a:cubicBezTo>
                    <a:pt x="347" y="1585"/>
                    <a:pt x="351" y="1575"/>
                    <a:pt x="398" y="1453"/>
                  </a:cubicBezTo>
                  <a:cubicBezTo>
                    <a:pt x="422" y="1390"/>
                    <a:pt x="444" y="1333"/>
                    <a:pt x="450" y="1327"/>
                  </a:cubicBezTo>
                  <a:cubicBezTo>
                    <a:pt x="452" y="1321"/>
                    <a:pt x="460" y="1290"/>
                    <a:pt x="462" y="1256"/>
                  </a:cubicBezTo>
                  <a:cubicBezTo>
                    <a:pt x="470" y="1189"/>
                    <a:pt x="486" y="1108"/>
                    <a:pt x="516" y="992"/>
                  </a:cubicBezTo>
                  <a:cubicBezTo>
                    <a:pt x="526" y="949"/>
                    <a:pt x="534" y="908"/>
                    <a:pt x="532" y="902"/>
                  </a:cubicBezTo>
                  <a:cubicBezTo>
                    <a:pt x="530" y="893"/>
                    <a:pt x="396" y="1008"/>
                    <a:pt x="355" y="1052"/>
                  </a:cubicBezTo>
                  <a:cubicBezTo>
                    <a:pt x="347" y="1061"/>
                    <a:pt x="315" y="1090"/>
                    <a:pt x="285" y="1120"/>
                  </a:cubicBezTo>
                  <a:cubicBezTo>
                    <a:pt x="231" y="1171"/>
                    <a:pt x="225" y="1180"/>
                    <a:pt x="205" y="1249"/>
                  </a:cubicBezTo>
                  <a:cubicBezTo>
                    <a:pt x="161" y="1394"/>
                    <a:pt x="95" y="1537"/>
                    <a:pt x="62" y="1565"/>
                  </a:cubicBezTo>
                  <a:cubicBezTo>
                    <a:pt x="42" y="1581"/>
                    <a:pt x="10" y="1581"/>
                    <a:pt x="6" y="1568"/>
                  </a:cubicBezTo>
                  <a:cubicBezTo>
                    <a:pt x="0" y="1559"/>
                    <a:pt x="16" y="1518"/>
                    <a:pt x="38" y="1471"/>
                  </a:cubicBezTo>
                  <a:cubicBezTo>
                    <a:pt x="58" y="1424"/>
                    <a:pt x="91" y="1349"/>
                    <a:pt x="107" y="1303"/>
                  </a:cubicBezTo>
                  <a:cubicBezTo>
                    <a:pt x="151" y="1180"/>
                    <a:pt x="161" y="1152"/>
                    <a:pt x="181" y="1133"/>
                  </a:cubicBezTo>
                  <a:cubicBezTo>
                    <a:pt x="197" y="1114"/>
                    <a:pt x="309" y="1004"/>
                    <a:pt x="357" y="957"/>
                  </a:cubicBezTo>
                  <a:cubicBezTo>
                    <a:pt x="392" y="926"/>
                    <a:pt x="494" y="826"/>
                    <a:pt x="546" y="774"/>
                  </a:cubicBezTo>
                  <a:cubicBezTo>
                    <a:pt x="586" y="736"/>
                    <a:pt x="594" y="719"/>
                    <a:pt x="572" y="719"/>
                  </a:cubicBezTo>
                  <a:cubicBezTo>
                    <a:pt x="546" y="719"/>
                    <a:pt x="458" y="682"/>
                    <a:pt x="404" y="647"/>
                  </a:cubicBezTo>
                  <a:cubicBezTo>
                    <a:pt x="335" y="601"/>
                    <a:pt x="307" y="566"/>
                    <a:pt x="277" y="497"/>
                  </a:cubicBezTo>
                  <a:cubicBezTo>
                    <a:pt x="261" y="453"/>
                    <a:pt x="257" y="434"/>
                    <a:pt x="261" y="379"/>
                  </a:cubicBezTo>
                  <a:cubicBezTo>
                    <a:pt x="273" y="207"/>
                    <a:pt x="357" y="96"/>
                    <a:pt x="514" y="38"/>
                  </a:cubicBezTo>
                  <a:cubicBezTo>
                    <a:pt x="602" y="6"/>
                    <a:pt x="661" y="0"/>
                    <a:pt x="787" y="6"/>
                  </a:cubicBezTo>
                  <a:cubicBezTo>
                    <a:pt x="988" y="16"/>
                    <a:pt x="1086" y="66"/>
                    <a:pt x="1138" y="178"/>
                  </a:cubicBezTo>
                  <a:cubicBezTo>
                    <a:pt x="1166" y="241"/>
                    <a:pt x="1174" y="342"/>
                    <a:pt x="1154" y="432"/>
                  </a:cubicBezTo>
                  <a:cubicBezTo>
                    <a:pt x="1134" y="522"/>
                    <a:pt x="1070" y="617"/>
                    <a:pt x="998" y="667"/>
                  </a:cubicBezTo>
                  <a:cubicBezTo>
                    <a:pt x="917" y="724"/>
                    <a:pt x="873" y="739"/>
                    <a:pt x="761" y="746"/>
                  </a:cubicBezTo>
                  <a:lnTo>
                    <a:pt x="667" y="751"/>
                  </a:lnTo>
                  <a:lnTo>
                    <a:pt x="665" y="774"/>
                  </a:lnTo>
                  <a:cubicBezTo>
                    <a:pt x="661" y="786"/>
                    <a:pt x="667" y="814"/>
                    <a:pt x="675" y="835"/>
                  </a:cubicBezTo>
                  <a:cubicBezTo>
                    <a:pt x="683" y="858"/>
                    <a:pt x="693" y="898"/>
                    <a:pt x="699" y="926"/>
                  </a:cubicBezTo>
                  <a:cubicBezTo>
                    <a:pt x="705" y="954"/>
                    <a:pt x="715" y="989"/>
                    <a:pt x="721" y="1007"/>
                  </a:cubicBezTo>
                  <a:cubicBezTo>
                    <a:pt x="775" y="1189"/>
                    <a:pt x="777" y="1192"/>
                    <a:pt x="847" y="1296"/>
                  </a:cubicBezTo>
                  <a:cubicBezTo>
                    <a:pt x="887" y="1353"/>
                    <a:pt x="937" y="1430"/>
                    <a:pt x="962" y="1466"/>
                  </a:cubicBezTo>
                  <a:cubicBezTo>
                    <a:pt x="988" y="1502"/>
                    <a:pt x="1020" y="1549"/>
                    <a:pt x="1036" y="1571"/>
                  </a:cubicBezTo>
                  <a:cubicBezTo>
                    <a:pt x="1078" y="1632"/>
                    <a:pt x="1070" y="1662"/>
                    <a:pt x="1008" y="1652"/>
                  </a:cubicBezTo>
                  <a:cubicBezTo>
                    <a:pt x="984" y="1646"/>
                    <a:pt x="946" y="1600"/>
                    <a:pt x="905" y="1530"/>
                  </a:cubicBezTo>
                  <a:cubicBezTo>
                    <a:pt x="893" y="1505"/>
                    <a:pt x="837" y="1418"/>
                    <a:pt x="783" y="1339"/>
                  </a:cubicBezTo>
                  <a:cubicBezTo>
                    <a:pt x="723" y="1255"/>
                    <a:pt x="677" y="1177"/>
                    <a:pt x="673" y="1156"/>
                  </a:cubicBezTo>
                  <a:cubicBezTo>
                    <a:pt x="667" y="1139"/>
                    <a:pt x="657" y="1089"/>
                    <a:pt x="648" y="1052"/>
                  </a:cubicBezTo>
                  <a:cubicBezTo>
                    <a:pt x="624" y="948"/>
                    <a:pt x="624" y="943"/>
                    <a:pt x="616" y="943"/>
                  </a:cubicBezTo>
                  <a:cubicBezTo>
                    <a:pt x="608" y="943"/>
                    <a:pt x="596" y="995"/>
                    <a:pt x="572" y="1124"/>
                  </a:cubicBezTo>
                  <a:cubicBezTo>
                    <a:pt x="568" y="1158"/>
                    <a:pt x="560" y="1215"/>
                    <a:pt x="554" y="1252"/>
                  </a:cubicBezTo>
                  <a:cubicBezTo>
                    <a:pt x="542" y="1322"/>
                    <a:pt x="546" y="1349"/>
                    <a:pt x="572" y="1412"/>
                  </a:cubicBezTo>
                  <a:cubicBezTo>
                    <a:pt x="586" y="1431"/>
                    <a:pt x="604" y="1477"/>
                    <a:pt x="618" y="1510"/>
                  </a:cubicBezTo>
                  <a:cubicBezTo>
                    <a:pt x="632" y="1541"/>
                    <a:pt x="661" y="1600"/>
                    <a:pt x="683" y="1638"/>
                  </a:cubicBezTo>
                  <a:cubicBezTo>
                    <a:pt x="705" y="1678"/>
                    <a:pt x="731" y="1740"/>
                    <a:pt x="743" y="1781"/>
                  </a:cubicBezTo>
                  <a:cubicBezTo>
                    <a:pt x="779" y="1912"/>
                    <a:pt x="807" y="1989"/>
                    <a:pt x="849" y="2104"/>
                  </a:cubicBezTo>
                  <a:cubicBezTo>
                    <a:pt x="871" y="2167"/>
                    <a:pt x="893" y="2230"/>
                    <a:pt x="895" y="2244"/>
                  </a:cubicBezTo>
                  <a:cubicBezTo>
                    <a:pt x="901" y="2260"/>
                    <a:pt x="909" y="2282"/>
                    <a:pt x="917" y="2291"/>
                  </a:cubicBezTo>
                  <a:cubicBezTo>
                    <a:pt x="927" y="2307"/>
                    <a:pt x="927" y="2311"/>
                    <a:pt x="913" y="2320"/>
                  </a:cubicBezTo>
                  <a:cubicBezTo>
                    <a:pt x="895" y="2335"/>
                    <a:pt x="877" y="2335"/>
                    <a:pt x="855" y="2319"/>
                  </a:cubicBezTo>
                  <a:moveTo>
                    <a:pt x="849" y="682"/>
                  </a:moveTo>
                  <a:cubicBezTo>
                    <a:pt x="950" y="660"/>
                    <a:pt x="1064" y="528"/>
                    <a:pt x="1086" y="409"/>
                  </a:cubicBezTo>
                  <a:cubicBezTo>
                    <a:pt x="1092" y="369"/>
                    <a:pt x="1072" y="265"/>
                    <a:pt x="1046" y="206"/>
                  </a:cubicBezTo>
                  <a:cubicBezTo>
                    <a:pt x="1012" y="122"/>
                    <a:pt x="974" y="102"/>
                    <a:pt x="825" y="81"/>
                  </a:cubicBezTo>
                  <a:cubicBezTo>
                    <a:pt x="713" y="66"/>
                    <a:pt x="665" y="68"/>
                    <a:pt x="568" y="91"/>
                  </a:cubicBezTo>
                  <a:cubicBezTo>
                    <a:pt x="516" y="103"/>
                    <a:pt x="498" y="113"/>
                    <a:pt x="454" y="146"/>
                  </a:cubicBezTo>
                  <a:cubicBezTo>
                    <a:pt x="390" y="197"/>
                    <a:pt x="376" y="229"/>
                    <a:pt x="357" y="366"/>
                  </a:cubicBezTo>
                  <a:cubicBezTo>
                    <a:pt x="347" y="464"/>
                    <a:pt x="347" y="473"/>
                    <a:pt x="364" y="510"/>
                  </a:cubicBezTo>
                  <a:cubicBezTo>
                    <a:pt x="388" y="560"/>
                    <a:pt x="406" y="578"/>
                    <a:pt x="466" y="611"/>
                  </a:cubicBezTo>
                  <a:cubicBezTo>
                    <a:pt x="538" y="650"/>
                    <a:pt x="620" y="672"/>
                    <a:pt x="747" y="688"/>
                  </a:cubicBezTo>
                  <a:cubicBezTo>
                    <a:pt x="793" y="691"/>
                    <a:pt x="801" y="691"/>
                    <a:pt x="849" y="682"/>
                  </a:cubicBezTo>
                </a:path>
              </a:pathLst>
            </a:custGeom>
            <a:solidFill>
              <a:srgbClr val="582e50"/>
            </a:solid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grpSp>
        <p:nvGrpSpPr>
          <p:cNvPr id="336" name="Group 9_ 2"/>
          <p:cNvGrpSpPr/>
          <p:nvPr/>
        </p:nvGrpSpPr>
        <p:grpSpPr>
          <a:xfrm>
            <a:off x="8601480" y="1320480"/>
            <a:ext cx="3044520" cy="1587240"/>
            <a:chOff x="8601480" y="1320480"/>
            <a:chExt cx="3044520" cy="1587240"/>
          </a:xfrm>
        </p:grpSpPr>
        <p:sp>
          <p:nvSpPr>
            <p:cNvPr id="337" name="Line 10_ 2"/>
            <p:cNvSpPr/>
            <p:nvPr/>
          </p:nvSpPr>
          <p:spPr>
            <a:xfrm flipV="1">
              <a:off x="8644680" y="1437120"/>
              <a:ext cx="360" cy="1165320"/>
            </a:xfrm>
            <a:prstGeom prst="line">
              <a:avLst/>
            </a:prstGeom>
            <a:ln w="9360">
              <a:solidFill>
                <a:srgbClr val="000000"/>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338" name="Line 11_ 2"/>
            <p:cNvSpPr/>
            <p:nvPr/>
          </p:nvSpPr>
          <p:spPr>
            <a:xfrm flipH="1">
              <a:off x="8601480" y="2602440"/>
              <a:ext cx="43200" cy="360"/>
            </a:xfrm>
            <a:prstGeom prst="line">
              <a:avLst/>
            </a:prstGeom>
            <a:ln w="9360">
              <a:solidFill>
                <a:srgbClr val="000000"/>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339" name="Line 12_ 2"/>
            <p:cNvSpPr/>
            <p:nvPr/>
          </p:nvSpPr>
          <p:spPr>
            <a:xfrm flipH="1">
              <a:off x="8601480" y="2214000"/>
              <a:ext cx="43200" cy="360"/>
            </a:xfrm>
            <a:prstGeom prst="line">
              <a:avLst/>
            </a:prstGeom>
            <a:ln w="9360">
              <a:solidFill>
                <a:srgbClr val="000000"/>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340" name="Line 13_ 2"/>
            <p:cNvSpPr/>
            <p:nvPr/>
          </p:nvSpPr>
          <p:spPr>
            <a:xfrm flipH="1">
              <a:off x="8601480" y="1825560"/>
              <a:ext cx="43200" cy="360"/>
            </a:xfrm>
            <a:prstGeom prst="line">
              <a:avLst/>
            </a:prstGeom>
            <a:ln w="9360">
              <a:solidFill>
                <a:srgbClr val="000000"/>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341" name="Freeform 14_ 2"/>
            <p:cNvSpPr/>
            <p:nvPr/>
          </p:nvSpPr>
          <p:spPr>
            <a:xfrm>
              <a:off x="8775720" y="1320480"/>
              <a:ext cx="2457000" cy="1488600"/>
            </a:xfrm>
            <a:custGeom>
              <a:avLst/>
              <a:gdLst>
                <a:gd name="textAreaLeft" fmla="*/ 0 w 2457000"/>
                <a:gd name="textAreaRight" fmla="*/ 2457720 w 2457000"/>
                <a:gd name="textAreaTop" fmla="*/ 0 h 1488600"/>
                <a:gd name="textAreaBottom" fmla="*/ 1489320 h 1488600"/>
              </a:gdLst>
              <a:ahLst/>
              <a:rect l="textAreaLeft" t="textAreaTop" r="textAreaRight" b="textAreaBottom"/>
              <a:pathLst>
                <a:path w="7258" h="5866">
                  <a:moveTo>
                    <a:pt x="0" y="4926"/>
                  </a:moveTo>
                  <a:lnTo>
                    <a:pt x="82" y="1763"/>
                  </a:lnTo>
                  <a:lnTo>
                    <a:pt x="163" y="4398"/>
                  </a:lnTo>
                  <a:lnTo>
                    <a:pt x="245" y="5289"/>
                  </a:lnTo>
                  <a:lnTo>
                    <a:pt x="326" y="5516"/>
                  </a:lnTo>
                  <a:lnTo>
                    <a:pt x="408" y="5865"/>
                  </a:lnTo>
                  <a:lnTo>
                    <a:pt x="489" y="5637"/>
                  </a:lnTo>
                  <a:lnTo>
                    <a:pt x="571" y="5249"/>
                  </a:lnTo>
                  <a:lnTo>
                    <a:pt x="652" y="4788"/>
                  </a:lnTo>
                  <a:lnTo>
                    <a:pt x="734" y="5443"/>
                  </a:lnTo>
                  <a:lnTo>
                    <a:pt x="815" y="5456"/>
                  </a:lnTo>
                  <a:lnTo>
                    <a:pt x="897" y="5356"/>
                  </a:lnTo>
                  <a:lnTo>
                    <a:pt x="979" y="5256"/>
                  </a:lnTo>
                  <a:lnTo>
                    <a:pt x="1060" y="5325"/>
                  </a:lnTo>
                  <a:lnTo>
                    <a:pt x="1142" y="5087"/>
                  </a:lnTo>
                  <a:lnTo>
                    <a:pt x="1223" y="4442"/>
                  </a:lnTo>
                  <a:lnTo>
                    <a:pt x="1305" y="4534"/>
                  </a:lnTo>
                  <a:lnTo>
                    <a:pt x="1386" y="4548"/>
                  </a:lnTo>
                  <a:lnTo>
                    <a:pt x="1468" y="4655"/>
                  </a:lnTo>
                  <a:lnTo>
                    <a:pt x="1549" y="4916"/>
                  </a:lnTo>
                  <a:lnTo>
                    <a:pt x="1631" y="4824"/>
                  </a:lnTo>
                  <a:lnTo>
                    <a:pt x="1712" y="4836"/>
                  </a:lnTo>
                  <a:lnTo>
                    <a:pt x="1794" y="4809"/>
                  </a:lnTo>
                  <a:lnTo>
                    <a:pt x="1876" y="4807"/>
                  </a:lnTo>
                  <a:lnTo>
                    <a:pt x="1957" y="4052"/>
                  </a:lnTo>
                  <a:lnTo>
                    <a:pt x="2038" y="4532"/>
                  </a:lnTo>
                  <a:lnTo>
                    <a:pt x="2120" y="4446"/>
                  </a:lnTo>
                  <a:lnTo>
                    <a:pt x="2202" y="4037"/>
                  </a:lnTo>
                  <a:lnTo>
                    <a:pt x="2283" y="3794"/>
                  </a:lnTo>
                  <a:lnTo>
                    <a:pt x="2365" y="3857"/>
                  </a:lnTo>
                  <a:lnTo>
                    <a:pt x="2447" y="3231"/>
                  </a:lnTo>
                  <a:lnTo>
                    <a:pt x="2528" y="4267"/>
                  </a:lnTo>
                  <a:lnTo>
                    <a:pt x="2609" y="3527"/>
                  </a:lnTo>
                  <a:lnTo>
                    <a:pt x="2691" y="3425"/>
                  </a:lnTo>
                  <a:lnTo>
                    <a:pt x="2773" y="3083"/>
                  </a:lnTo>
                  <a:lnTo>
                    <a:pt x="2854" y="2814"/>
                  </a:lnTo>
                  <a:lnTo>
                    <a:pt x="2936" y="3321"/>
                  </a:lnTo>
                  <a:lnTo>
                    <a:pt x="3017" y="3147"/>
                  </a:lnTo>
                  <a:lnTo>
                    <a:pt x="3099" y="2752"/>
                  </a:lnTo>
                  <a:lnTo>
                    <a:pt x="3180" y="2038"/>
                  </a:lnTo>
                  <a:lnTo>
                    <a:pt x="3262" y="2174"/>
                  </a:lnTo>
                  <a:lnTo>
                    <a:pt x="3343" y="2669"/>
                  </a:lnTo>
                  <a:lnTo>
                    <a:pt x="3425" y="2789"/>
                  </a:lnTo>
                  <a:lnTo>
                    <a:pt x="3506" y="2349"/>
                  </a:lnTo>
                  <a:lnTo>
                    <a:pt x="3588" y="3033"/>
                  </a:lnTo>
                  <a:lnTo>
                    <a:pt x="3669" y="2600"/>
                  </a:lnTo>
                  <a:lnTo>
                    <a:pt x="3751" y="2036"/>
                  </a:lnTo>
                  <a:lnTo>
                    <a:pt x="3833" y="2539"/>
                  </a:lnTo>
                  <a:lnTo>
                    <a:pt x="3914" y="2322"/>
                  </a:lnTo>
                  <a:lnTo>
                    <a:pt x="3996" y="2486"/>
                  </a:lnTo>
                  <a:lnTo>
                    <a:pt x="4077" y="2546"/>
                  </a:lnTo>
                  <a:lnTo>
                    <a:pt x="4159" y="1926"/>
                  </a:lnTo>
                  <a:lnTo>
                    <a:pt x="4240" y="1692"/>
                  </a:lnTo>
                  <a:lnTo>
                    <a:pt x="4322" y="2511"/>
                  </a:lnTo>
                  <a:lnTo>
                    <a:pt x="4403" y="2597"/>
                  </a:lnTo>
                  <a:lnTo>
                    <a:pt x="4485" y="2538"/>
                  </a:lnTo>
                  <a:lnTo>
                    <a:pt x="4566" y="2471"/>
                  </a:lnTo>
                  <a:lnTo>
                    <a:pt x="4648" y="3056"/>
                  </a:lnTo>
                  <a:lnTo>
                    <a:pt x="4730" y="2597"/>
                  </a:lnTo>
                  <a:lnTo>
                    <a:pt x="4811" y="2454"/>
                  </a:lnTo>
                  <a:lnTo>
                    <a:pt x="4893" y="2384"/>
                  </a:lnTo>
                  <a:lnTo>
                    <a:pt x="4974" y="1752"/>
                  </a:lnTo>
                  <a:lnTo>
                    <a:pt x="5056" y="1885"/>
                  </a:lnTo>
                  <a:lnTo>
                    <a:pt x="5137" y="1505"/>
                  </a:lnTo>
                  <a:lnTo>
                    <a:pt x="5219" y="1968"/>
                  </a:lnTo>
                  <a:lnTo>
                    <a:pt x="5300" y="1826"/>
                  </a:lnTo>
                  <a:lnTo>
                    <a:pt x="5382" y="1529"/>
                  </a:lnTo>
                  <a:lnTo>
                    <a:pt x="5463" y="1902"/>
                  </a:lnTo>
                  <a:lnTo>
                    <a:pt x="5545" y="1997"/>
                  </a:lnTo>
                  <a:lnTo>
                    <a:pt x="5626" y="1726"/>
                  </a:lnTo>
                  <a:lnTo>
                    <a:pt x="5708" y="1438"/>
                  </a:lnTo>
                  <a:lnTo>
                    <a:pt x="5790" y="1457"/>
                  </a:lnTo>
                  <a:lnTo>
                    <a:pt x="5871" y="1819"/>
                  </a:lnTo>
                  <a:lnTo>
                    <a:pt x="5952" y="1584"/>
                  </a:lnTo>
                  <a:lnTo>
                    <a:pt x="6034" y="1681"/>
                  </a:lnTo>
                  <a:lnTo>
                    <a:pt x="6116" y="1574"/>
                  </a:lnTo>
                  <a:lnTo>
                    <a:pt x="6197" y="1024"/>
                  </a:lnTo>
                  <a:lnTo>
                    <a:pt x="6278" y="1175"/>
                  </a:lnTo>
                  <a:lnTo>
                    <a:pt x="6360" y="1270"/>
                  </a:lnTo>
                  <a:lnTo>
                    <a:pt x="6442" y="1230"/>
                  </a:lnTo>
                  <a:lnTo>
                    <a:pt x="6523" y="1368"/>
                  </a:lnTo>
                  <a:lnTo>
                    <a:pt x="6604" y="1176"/>
                  </a:lnTo>
                  <a:lnTo>
                    <a:pt x="6687" y="1071"/>
                  </a:lnTo>
                  <a:lnTo>
                    <a:pt x="6768" y="1344"/>
                  </a:lnTo>
                  <a:lnTo>
                    <a:pt x="6849" y="1214"/>
                  </a:lnTo>
                  <a:lnTo>
                    <a:pt x="6931" y="1009"/>
                  </a:lnTo>
                  <a:lnTo>
                    <a:pt x="7013" y="1039"/>
                  </a:lnTo>
                  <a:lnTo>
                    <a:pt x="7094" y="739"/>
                  </a:lnTo>
                  <a:lnTo>
                    <a:pt x="7175" y="0"/>
                  </a:lnTo>
                  <a:lnTo>
                    <a:pt x="7257" y="627"/>
                  </a:lnTo>
                </a:path>
              </a:pathLst>
            </a:custGeom>
            <a:noFill/>
            <a:ln w="28440">
              <a:solidFill>
                <a:srgbClr val="0000ff"/>
              </a:solidFill>
              <a:round/>
              <a:tailEnd len="med" type="triangle" w="me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42" name="Line 15_ 2"/>
            <p:cNvSpPr/>
            <p:nvPr/>
          </p:nvSpPr>
          <p:spPr>
            <a:xfrm>
              <a:off x="8775720" y="2876400"/>
              <a:ext cx="2870280" cy="360"/>
            </a:xfrm>
            <a:prstGeom prst="line">
              <a:avLst/>
            </a:prstGeom>
            <a:ln w="9360">
              <a:solidFill>
                <a:srgbClr val="000000"/>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343" name="Line 16_ 2"/>
            <p:cNvSpPr/>
            <p:nvPr/>
          </p:nvSpPr>
          <p:spPr>
            <a:xfrm>
              <a:off x="8775720" y="287640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344" name="Line 17_ 2"/>
            <p:cNvSpPr/>
            <p:nvPr/>
          </p:nvSpPr>
          <p:spPr>
            <a:xfrm>
              <a:off x="9162000" y="287640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345" name="Line 18_ 2"/>
            <p:cNvSpPr/>
            <p:nvPr/>
          </p:nvSpPr>
          <p:spPr>
            <a:xfrm>
              <a:off x="9549000" y="287640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346" name="Line 19_ 2"/>
            <p:cNvSpPr/>
            <p:nvPr/>
          </p:nvSpPr>
          <p:spPr>
            <a:xfrm>
              <a:off x="9936000" y="287640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347" name="Line 20_ 2"/>
            <p:cNvSpPr/>
            <p:nvPr/>
          </p:nvSpPr>
          <p:spPr>
            <a:xfrm>
              <a:off x="10322280" y="287640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348" name="Line 21_ 2"/>
            <p:cNvSpPr/>
            <p:nvPr/>
          </p:nvSpPr>
          <p:spPr>
            <a:xfrm>
              <a:off x="10708560" y="287640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349" name="Line 22_ 2"/>
            <p:cNvSpPr/>
            <p:nvPr/>
          </p:nvSpPr>
          <p:spPr>
            <a:xfrm>
              <a:off x="11095200" y="287640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grpSp>
      <p:sp>
        <p:nvSpPr>
          <p:cNvPr id="350" name="TextShape 23_ 2"/>
          <p:cNvSpPr/>
          <p:nvPr/>
        </p:nvSpPr>
        <p:spPr>
          <a:xfrm>
            <a:off x="608760" y="1781640"/>
            <a:ext cx="766440" cy="663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2800" spc="-1" strike="noStrike">
                <a:solidFill>
                  <a:srgbClr val="ff0000"/>
                </a:solidFill>
                <a:latin typeface="Arial"/>
                <a:ea typeface="DejaVu Sans"/>
              </a:rPr>
              <a:t>1.</a:t>
            </a:r>
            <a:endParaRPr b="0" lang="en-AU" sz="2800" spc="-1" strike="noStrike">
              <a:solidFill>
                <a:srgbClr val="000000"/>
              </a:solidFill>
              <a:latin typeface="Arial"/>
            </a:endParaRPr>
          </a:p>
        </p:txBody>
      </p:sp>
      <p:grpSp>
        <p:nvGrpSpPr>
          <p:cNvPr id="351" name=""/>
          <p:cNvGrpSpPr/>
          <p:nvPr/>
        </p:nvGrpSpPr>
        <p:grpSpPr>
          <a:xfrm>
            <a:off x="744120" y="4673160"/>
            <a:ext cx="5122800" cy="2020680"/>
            <a:chOff x="744120" y="4673160"/>
            <a:chExt cx="5122800" cy="2020680"/>
          </a:xfrm>
        </p:grpSpPr>
        <p:sp>
          <p:nvSpPr>
            <p:cNvPr id="352" name="TextShape 25_0"/>
            <p:cNvSpPr/>
            <p:nvPr/>
          </p:nvSpPr>
          <p:spPr>
            <a:xfrm>
              <a:off x="744120" y="5153400"/>
              <a:ext cx="766440" cy="6638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2800" spc="-1" strike="noStrike">
                  <a:solidFill>
                    <a:srgbClr val="ff0000"/>
                  </a:solidFill>
                  <a:latin typeface="Arial"/>
                  <a:ea typeface="DejaVu Sans"/>
                </a:rPr>
                <a:t>2.</a:t>
              </a:r>
              <a:endParaRPr b="0" lang="en-AU" sz="2800" spc="-1" strike="noStrike">
                <a:solidFill>
                  <a:srgbClr val="000000"/>
                </a:solidFill>
                <a:latin typeface="Arial"/>
              </a:endParaRPr>
            </a:p>
          </p:txBody>
        </p:sp>
        <p:pic>
          <p:nvPicPr>
            <p:cNvPr id="353" name="" descr=""/>
            <p:cNvPicPr/>
            <p:nvPr/>
          </p:nvPicPr>
          <p:blipFill>
            <a:blip r:embed="rId1"/>
            <a:stretch/>
          </p:blipFill>
          <p:spPr>
            <a:xfrm>
              <a:off x="1356120" y="4673160"/>
              <a:ext cx="1526040" cy="1596240"/>
            </a:xfrm>
            <a:prstGeom prst="rect">
              <a:avLst/>
            </a:prstGeom>
            <a:ln w="0">
              <a:noFill/>
            </a:ln>
          </p:spPr>
        </p:pic>
        <p:pic>
          <p:nvPicPr>
            <p:cNvPr id="354" name="" descr=""/>
            <p:cNvPicPr/>
            <p:nvPr/>
          </p:nvPicPr>
          <p:blipFill>
            <a:blip r:embed="rId2"/>
            <a:stretch/>
          </p:blipFill>
          <p:spPr>
            <a:xfrm>
              <a:off x="3247920" y="4754520"/>
              <a:ext cx="2619000" cy="1488600"/>
            </a:xfrm>
            <a:prstGeom prst="rect">
              <a:avLst/>
            </a:prstGeom>
            <a:ln w="0">
              <a:noFill/>
            </a:ln>
          </p:spPr>
        </p:pic>
        <p:sp>
          <p:nvSpPr>
            <p:cNvPr id="355" name="TextShape 26_0"/>
            <p:cNvSpPr/>
            <p:nvPr/>
          </p:nvSpPr>
          <p:spPr>
            <a:xfrm>
              <a:off x="1107000" y="6349680"/>
              <a:ext cx="293436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666666"/>
                  </a:solidFill>
                  <a:latin typeface="Arial"/>
                  <a:ea typeface="DejaVu Sans"/>
                </a:rPr>
                <a:t>[Rizoiu et al ICWSM’18]</a:t>
              </a:r>
              <a:endParaRPr b="0" lang="en-AU" sz="1300" spc="-1" strike="noStrike">
                <a:solidFill>
                  <a:srgbClr val="000000"/>
                </a:solidFill>
                <a:latin typeface="Arial"/>
              </a:endParaRPr>
            </a:p>
          </p:txBody>
        </p:sp>
        <p:sp>
          <p:nvSpPr>
            <p:cNvPr id="356" name="TextShape 27_1"/>
            <p:cNvSpPr/>
            <p:nvPr/>
          </p:nvSpPr>
          <p:spPr>
            <a:xfrm>
              <a:off x="3187440" y="6349680"/>
              <a:ext cx="264348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666666"/>
                  </a:solidFill>
                  <a:latin typeface="Arial"/>
                  <a:ea typeface="DejaVu Sans"/>
                </a:rPr>
                <a:t>[Kim et al Journ.Comp.SocSci’19]</a:t>
              </a:r>
              <a:endParaRPr b="0" lang="en-AU" sz="1300" spc="-1" strike="noStrike">
                <a:solidFill>
                  <a:srgbClr val="000000"/>
                </a:solidFill>
                <a:latin typeface="Arial"/>
              </a:endParaRPr>
            </a:p>
          </p:txBody>
        </p:sp>
      </p:grpSp>
      <p:sp>
        <p:nvSpPr>
          <p:cNvPr id="357" name="TextShape 29_ 2"/>
          <p:cNvSpPr/>
          <p:nvPr/>
        </p:nvSpPr>
        <p:spPr>
          <a:xfrm>
            <a:off x="3647880" y="2568240"/>
            <a:ext cx="4219200" cy="103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000000"/>
                </a:solidFill>
                <a:latin typeface="Arial"/>
                <a:ea typeface="DejaVu Sans"/>
              </a:rPr>
              <a:t>information </a:t>
            </a:r>
            <a:r>
              <a:rPr b="0" lang="en-US" sz="2400" spc="-1" strike="noStrike">
                <a:solidFill>
                  <a:srgbClr val="000000"/>
                </a:solidFill>
                <a:latin typeface="Arial"/>
                <a:ea typeface="DejaVu Sans"/>
              </a:rPr>
              <a:t>diffusion</a:t>
            </a:r>
            <a:br>
              <a:rPr sz="1800"/>
            </a:br>
            <a:r>
              <a:rPr b="0" lang="en-US" sz="2400" spc="-1" strike="noStrike">
                <a:solidFill>
                  <a:srgbClr val="000000"/>
                </a:solidFill>
                <a:latin typeface="Arial"/>
                <a:ea typeface="DejaVu Sans"/>
              </a:rPr>
              <a:t>epidemics </a:t>
            </a:r>
            <a:r>
              <a:rPr b="0" lang="en-US" sz="2400" spc="-1" strike="noStrike">
                <a:solidFill>
                  <a:srgbClr val="000000"/>
                </a:solidFill>
                <a:latin typeface="Arial"/>
                <a:ea typeface="DejaVu Sans"/>
              </a:rPr>
              <a:t>spreading</a:t>
            </a:r>
            <a:br>
              <a:rPr sz="1800"/>
            </a:br>
            <a:r>
              <a:rPr b="0" lang="en-US" sz="2400" spc="-1" strike="noStrike">
                <a:solidFill>
                  <a:srgbClr val="000000"/>
                </a:solidFill>
                <a:latin typeface="Arial"/>
                <a:ea typeface="DejaVu Sans"/>
              </a:rPr>
              <a:t>behavioral </a:t>
            </a:r>
            <a:r>
              <a:rPr b="0" lang="en-US" sz="2400" spc="-1" strike="noStrike">
                <a:solidFill>
                  <a:srgbClr val="000000"/>
                </a:solidFill>
                <a:latin typeface="Arial"/>
                <a:ea typeface="DejaVu Sans"/>
              </a:rPr>
              <a:t>modeling</a:t>
            </a:r>
            <a:endParaRPr b="0" lang="en-AU" sz="2400" spc="-1" strike="noStrike">
              <a:solidFill>
                <a:srgbClr val="000000"/>
              </a:solidFill>
              <a:latin typeface="Arial"/>
            </a:endParaRPr>
          </a:p>
        </p:txBody>
      </p:sp>
      <p:grpSp>
        <p:nvGrpSpPr>
          <p:cNvPr id="358" name=""/>
          <p:cNvGrpSpPr/>
          <p:nvPr/>
        </p:nvGrpSpPr>
        <p:grpSpPr>
          <a:xfrm>
            <a:off x="8703360" y="3423960"/>
            <a:ext cx="2455560" cy="2838960"/>
            <a:chOff x="8703360" y="3423960"/>
            <a:chExt cx="2455560" cy="2838960"/>
          </a:xfrm>
        </p:grpSpPr>
        <p:pic>
          <p:nvPicPr>
            <p:cNvPr id="359" name="" descr=""/>
            <p:cNvPicPr/>
            <p:nvPr/>
          </p:nvPicPr>
          <p:blipFill>
            <a:blip r:embed="rId3"/>
            <a:stretch/>
          </p:blipFill>
          <p:spPr>
            <a:xfrm>
              <a:off x="8703360" y="3944880"/>
              <a:ext cx="2455560" cy="1332000"/>
            </a:xfrm>
            <a:prstGeom prst="rect">
              <a:avLst/>
            </a:prstGeom>
            <a:ln w="0">
              <a:noFill/>
            </a:ln>
          </p:spPr>
        </p:pic>
        <p:sp>
          <p:nvSpPr>
            <p:cNvPr id="360" name="TextShape 31_1"/>
            <p:cNvSpPr/>
            <p:nvPr/>
          </p:nvSpPr>
          <p:spPr>
            <a:xfrm>
              <a:off x="9855000" y="3423960"/>
              <a:ext cx="766440" cy="663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2800" spc="-1" strike="noStrike">
                  <a:solidFill>
                    <a:srgbClr val="ff0000"/>
                  </a:solidFill>
                  <a:latin typeface="Arial"/>
                  <a:ea typeface="DejaVu Sans"/>
                </a:rPr>
                <a:t>3.</a:t>
              </a:r>
              <a:endParaRPr b="0" lang="en-AU" sz="2800" spc="-1" strike="noStrike">
                <a:solidFill>
                  <a:srgbClr val="000000"/>
                </a:solidFill>
                <a:latin typeface="Arial"/>
              </a:endParaRPr>
            </a:p>
          </p:txBody>
        </p:sp>
        <p:pic>
          <p:nvPicPr>
            <p:cNvPr id="361" name="" descr=""/>
            <p:cNvPicPr/>
            <p:nvPr/>
          </p:nvPicPr>
          <p:blipFill>
            <a:blip r:embed="rId4"/>
            <a:stretch/>
          </p:blipFill>
          <p:spPr>
            <a:xfrm>
              <a:off x="8712000" y="5436720"/>
              <a:ext cx="2392200" cy="826200"/>
            </a:xfrm>
            <a:prstGeom prst="rect">
              <a:avLst/>
            </a:prstGeom>
            <a:ln w="0">
              <a:noFill/>
            </a:ln>
          </p:spPr>
        </p:pic>
      </p:grpSp>
      <p:sp>
        <p:nvSpPr>
          <p:cNvPr id="362" name="CustomShape 24_ 2"/>
          <p:cNvSpPr/>
          <p:nvPr/>
        </p:nvSpPr>
        <p:spPr>
          <a:xfrm>
            <a:off x="2301840" y="2996280"/>
            <a:ext cx="7720560" cy="1167120"/>
          </a:xfrm>
          <a:custGeom>
            <a:avLst/>
            <a:gdLst>
              <a:gd name="textAreaLeft" fmla="*/ 0 w 7720560"/>
              <a:gd name="textAreaRight" fmla="*/ 7721280 w 7720560"/>
              <a:gd name="textAreaTop" fmla="*/ 0 h 1167120"/>
              <a:gd name="textAreaBottom" fmla="*/ 1167840 h 1167120"/>
            </a:gdLst>
            <a:ahLst/>
            <a:rect l="textAreaLeft" t="textAreaTop" r="textAreaRight" b="textAreaBottom"/>
            <a:pathLst>
              <a:path w="25515" h="2775">
                <a:moveTo>
                  <a:pt x="20746" y="738"/>
                </a:moveTo>
                <a:lnTo>
                  <a:pt x="20710" y="785"/>
                </a:lnTo>
                <a:lnTo>
                  <a:pt x="20669" y="832"/>
                </a:lnTo>
                <a:lnTo>
                  <a:pt x="20622" y="878"/>
                </a:lnTo>
                <a:lnTo>
                  <a:pt x="20570" y="924"/>
                </a:lnTo>
                <a:lnTo>
                  <a:pt x="20512" y="969"/>
                </a:lnTo>
                <a:lnTo>
                  <a:pt x="20448" y="1015"/>
                </a:lnTo>
                <a:lnTo>
                  <a:pt x="20379" y="1060"/>
                </a:lnTo>
                <a:lnTo>
                  <a:pt x="20304" y="1105"/>
                </a:lnTo>
                <a:lnTo>
                  <a:pt x="20224" y="1149"/>
                </a:lnTo>
                <a:lnTo>
                  <a:pt x="20139" y="1193"/>
                </a:lnTo>
                <a:lnTo>
                  <a:pt x="20048" y="1236"/>
                </a:lnTo>
                <a:lnTo>
                  <a:pt x="19951" y="1279"/>
                </a:lnTo>
                <a:lnTo>
                  <a:pt x="19850" y="1322"/>
                </a:lnTo>
                <a:lnTo>
                  <a:pt x="19743" y="1364"/>
                </a:lnTo>
                <a:lnTo>
                  <a:pt x="19631" y="1405"/>
                </a:lnTo>
                <a:lnTo>
                  <a:pt x="19514" y="1446"/>
                </a:lnTo>
                <a:lnTo>
                  <a:pt x="19393" y="1486"/>
                </a:lnTo>
                <a:lnTo>
                  <a:pt x="19266" y="1526"/>
                </a:lnTo>
                <a:lnTo>
                  <a:pt x="19134" y="1565"/>
                </a:lnTo>
                <a:lnTo>
                  <a:pt x="18998" y="1603"/>
                </a:lnTo>
                <a:lnTo>
                  <a:pt x="18857" y="1641"/>
                </a:lnTo>
                <a:lnTo>
                  <a:pt x="18711" y="1678"/>
                </a:lnTo>
                <a:lnTo>
                  <a:pt x="18561" y="1714"/>
                </a:lnTo>
                <a:lnTo>
                  <a:pt x="18407" y="1749"/>
                </a:lnTo>
                <a:lnTo>
                  <a:pt x="18248" y="1784"/>
                </a:lnTo>
                <a:lnTo>
                  <a:pt x="18085" y="1818"/>
                </a:lnTo>
                <a:lnTo>
                  <a:pt x="17918" y="1851"/>
                </a:lnTo>
                <a:lnTo>
                  <a:pt x="17747" y="1883"/>
                </a:lnTo>
                <a:lnTo>
                  <a:pt x="17572" y="1914"/>
                </a:lnTo>
                <a:lnTo>
                  <a:pt x="17393" y="1945"/>
                </a:lnTo>
                <a:lnTo>
                  <a:pt x="17211" y="1974"/>
                </a:lnTo>
                <a:lnTo>
                  <a:pt x="17025" y="2003"/>
                </a:lnTo>
                <a:lnTo>
                  <a:pt x="16835" y="2031"/>
                </a:lnTo>
                <a:lnTo>
                  <a:pt x="16642" y="2057"/>
                </a:lnTo>
                <a:lnTo>
                  <a:pt x="16446" y="2083"/>
                </a:lnTo>
                <a:lnTo>
                  <a:pt x="16247" y="2108"/>
                </a:lnTo>
                <a:lnTo>
                  <a:pt x="16045" y="2131"/>
                </a:lnTo>
                <a:lnTo>
                  <a:pt x="15840" y="2154"/>
                </a:lnTo>
                <a:lnTo>
                  <a:pt x="15632" y="2176"/>
                </a:lnTo>
                <a:lnTo>
                  <a:pt x="15422" y="2196"/>
                </a:lnTo>
                <a:lnTo>
                  <a:pt x="15209" y="2216"/>
                </a:lnTo>
                <a:lnTo>
                  <a:pt x="14994" y="2234"/>
                </a:lnTo>
                <a:lnTo>
                  <a:pt x="14777" y="2252"/>
                </a:lnTo>
                <a:lnTo>
                  <a:pt x="14558" y="2268"/>
                </a:lnTo>
                <a:lnTo>
                  <a:pt x="14336" y="2283"/>
                </a:lnTo>
                <a:lnTo>
                  <a:pt x="14113" y="2298"/>
                </a:lnTo>
                <a:lnTo>
                  <a:pt x="13888" y="2311"/>
                </a:lnTo>
                <a:lnTo>
                  <a:pt x="13662" y="2322"/>
                </a:lnTo>
                <a:lnTo>
                  <a:pt x="13434" y="2333"/>
                </a:lnTo>
                <a:lnTo>
                  <a:pt x="13206" y="2343"/>
                </a:lnTo>
                <a:lnTo>
                  <a:pt x="12975" y="2351"/>
                </a:lnTo>
                <a:lnTo>
                  <a:pt x="12744" y="2359"/>
                </a:lnTo>
                <a:lnTo>
                  <a:pt x="12513" y="2365"/>
                </a:lnTo>
                <a:lnTo>
                  <a:pt x="12280" y="2370"/>
                </a:lnTo>
                <a:lnTo>
                  <a:pt x="12047" y="2374"/>
                </a:lnTo>
                <a:lnTo>
                  <a:pt x="11814" y="2376"/>
                </a:lnTo>
                <a:lnTo>
                  <a:pt x="11580" y="2378"/>
                </a:lnTo>
                <a:lnTo>
                  <a:pt x="11346" y="2378"/>
                </a:lnTo>
                <a:lnTo>
                  <a:pt x="11112" y="2377"/>
                </a:lnTo>
                <a:lnTo>
                  <a:pt x="10879" y="2375"/>
                </a:lnTo>
                <a:lnTo>
                  <a:pt x="10645" y="2372"/>
                </a:lnTo>
                <a:lnTo>
                  <a:pt x="10413" y="2368"/>
                </a:lnTo>
                <a:lnTo>
                  <a:pt x="10180" y="2362"/>
                </a:lnTo>
                <a:lnTo>
                  <a:pt x="9949" y="2355"/>
                </a:lnTo>
                <a:lnTo>
                  <a:pt x="9718" y="2348"/>
                </a:lnTo>
                <a:lnTo>
                  <a:pt x="9489" y="2339"/>
                </a:lnTo>
                <a:lnTo>
                  <a:pt x="9260" y="2328"/>
                </a:lnTo>
                <a:lnTo>
                  <a:pt x="9033" y="2317"/>
                </a:lnTo>
                <a:lnTo>
                  <a:pt x="8808" y="2305"/>
                </a:lnTo>
                <a:lnTo>
                  <a:pt x="8584" y="2291"/>
                </a:lnTo>
                <a:lnTo>
                  <a:pt x="8361" y="2277"/>
                </a:lnTo>
                <a:lnTo>
                  <a:pt x="8141" y="2261"/>
                </a:lnTo>
                <a:lnTo>
                  <a:pt x="7922" y="2244"/>
                </a:lnTo>
                <a:lnTo>
                  <a:pt x="7706" y="2226"/>
                </a:lnTo>
                <a:lnTo>
                  <a:pt x="7492" y="2207"/>
                </a:lnTo>
                <a:lnTo>
                  <a:pt x="7281" y="2187"/>
                </a:lnTo>
                <a:lnTo>
                  <a:pt x="7071" y="2166"/>
                </a:lnTo>
                <a:lnTo>
                  <a:pt x="6865" y="2144"/>
                </a:lnTo>
                <a:lnTo>
                  <a:pt x="6661" y="2121"/>
                </a:lnTo>
                <a:lnTo>
                  <a:pt x="6461" y="2096"/>
                </a:lnTo>
                <a:lnTo>
                  <a:pt x="6263" y="2071"/>
                </a:lnTo>
                <a:lnTo>
                  <a:pt x="6068" y="2045"/>
                </a:lnTo>
                <a:lnTo>
                  <a:pt x="5877" y="2018"/>
                </a:lnTo>
                <a:lnTo>
                  <a:pt x="5689" y="1990"/>
                </a:lnTo>
                <a:lnTo>
                  <a:pt x="5505" y="1961"/>
                </a:lnTo>
                <a:lnTo>
                  <a:pt x="5324" y="1931"/>
                </a:lnTo>
                <a:lnTo>
                  <a:pt x="5147" y="1900"/>
                </a:lnTo>
                <a:lnTo>
                  <a:pt x="4974" y="1868"/>
                </a:lnTo>
                <a:lnTo>
                  <a:pt x="4805" y="1836"/>
                </a:lnTo>
                <a:lnTo>
                  <a:pt x="4639" y="1802"/>
                </a:lnTo>
                <a:lnTo>
                  <a:pt x="4478" y="1768"/>
                </a:lnTo>
                <a:lnTo>
                  <a:pt x="4321" y="1733"/>
                </a:lnTo>
                <a:lnTo>
                  <a:pt x="4169" y="1697"/>
                </a:lnTo>
                <a:lnTo>
                  <a:pt x="4021" y="1661"/>
                </a:lnTo>
                <a:lnTo>
                  <a:pt x="3877" y="1624"/>
                </a:lnTo>
                <a:lnTo>
                  <a:pt x="3739" y="1586"/>
                </a:lnTo>
                <a:lnTo>
                  <a:pt x="3604" y="1547"/>
                </a:lnTo>
                <a:lnTo>
                  <a:pt x="3475" y="1508"/>
                </a:lnTo>
                <a:lnTo>
                  <a:pt x="3351" y="1468"/>
                </a:lnTo>
                <a:lnTo>
                  <a:pt x="3231" y="1427"/>
                </a:lnTo>
                <a:lnTo>
                  <a:pt x="3116" y="1386"/>
                </a:lnTo>
                <a:lnTo>
                  <a:pt x="3007" y="1344"/>
                </a:lnTo>
                <a:lnTo>
                  <a:pt x="2903" y="1302"/>
                </a:lnTo>
                <a:lnTo>
                  <a:pt x="2804" y="1260"/>
                </a:lnTo>
                <a:lnTo>
                  <a:pt x="2710" y="1216"/>
                </a:lnTo>
                <a:lnTo>
                  <a:pt x="2621" y="1173"/>
                </a:lnTo>
                <a:lnTo>
                  <a:pt x="2538" y="1129"/>
                </a:lnTo>
                <a:lnTo>
                  <a:pt x="2460" y="1084"/>
                </a:lnTo>
                <a:lnTo>
                  <a:pt x="2388" y="1039"/>
                </a:lnTo>
                <a:lnTo>
                  <a:pt x="2322" y="994"/>
                </a:lnTo>
                <a:lnTo>
                  <a:pt x="2261" y="948"/>
                </a:lnTo>
                <a:lnTo>
                  <a:pt x="2205" y="903"/>
                </a:lnTo>
                <a:lnTo>
                  <a:pt x="2155" y="856"/>
                </a:lnTo>
                <a:lnTo>
                  <a:pt x="2111" y="810"/>
                </a:lnTo>
                <a:lnTo>
                  <a:pt x="2073" y="764"/>
                </a:lnTo>
                <a:lnTo>
                  <a:pt x="2040" y="717"/>
                </a:lnTo>
                <a:lnTo>
                  <a:pt x="2013" y="670"/>
                </a:lnTo>
                <a:lnTo>
                  <a:pt x="1992" y="623"/>
                </a:lnTo>
                <a:lnTo>
                  <a:pt x="1977" y="576"/>
                </a:lnTo>
                <a:lnTo>
                  <a:pt x="1967" y="529"/>
                </a:lnTo>
                <a:lnTo>
                  <a:pt x="1963" y="482"/>
                </a:lnTo>
                <a:lnTo>
                  <a:pt x="1965" y="434"/>
                </a:lnTo>
                <a:lnTo>
                  <a:pt x="1973" y="387"/>
                </a:lnTo>
                <a:lnTo>
                  <a:pt x="1986" y="340"/>
                </a:lnTo>
                <a:lnTo>
                  <a:pt x="2006" y="293"/>
                </a:lnTo>
                <a:lnTo>
                  <a:pt x="2031" y="246"/>
                </a:lnTo>
                <a:lnTo>
                  <a:pt x="2062" y="200"/>
                </a:lnTo>
                <a:lnTo>
                  <a:pt x="119" y="143"/>
                </a:lnTo>
                <a:lnTo>
                  <a:pt x="81" y="200"/>
                </a:lnTo>
                <a:lnTo>
                  <a:pt x="51" y="256"/>
                </a:lnTo>
                <a:lnTo>
                  <a:pt x="28" y="313"/>
                </a:lnTo>
                <a:lnTo>
                  <a:pt x="12" y="370"/>
                </a:lnTo>
                <a:lnTo>
                  <a:pt x="2" y="427"/>
                </a:lnTo>
                <a:lnTo>
                  <a:pt x="0" y="484"/>
                </a:lnTo>
                <a:lnTo>
                  <a:pt x="5" y="541"/>
                </a:lnTo>
                <a:lnTo>
                  <a:pt x="16" y="598"/>
                </a:lnTo>
                <a:lnTo>
                  <a:pt x="35" y="655"/>
                </a:lnTo>
                <a:lnTo>
                  <a:pt x="61" y="711"/>
                </a:lnTo>
                <a:lnTo>
                  <a:pt x="93" y="768"/>
                </a:lnTo>
                <a:lnTo>
                  <a:pt x="133" y="824"/>
                </a:lnTo>
                <a:lnTo>
                  <a:pt x="179" y="880"/>
                </a:lnTo>
                <a:lnTo>
                  <a:pt x="233" y="936"/>
                </a:lnTo>
                <a:lnTo>
                  <a:pt x="293" y="992"/>
                </a:lnTo>
                <a:lnTo>
                  <a:pt x="360" y="1047"/>
                </a:lnTo>
                <a:lnTo>
                  <a:pt x="434" y="1102"/>
                </a:lnTo>
                <a:lnTo>
                  <a:pt x="514" y="1157"/>
                </a:lnTo>
                <a:lnTo>
                  <a:pt x="602" y="1211"/>
                </a:lnTo>
                <a:lnTo>
                  <a:pt x="695" y="1265"/>
                </a:lnTo>
                <a:lnTo>
                  <a:pt x="796" y="1318"/>
                </a:lnTo>
                <a:lnTo>
                  <a:pt x="903" y="1371"/>
                </a:lnTo>
                <a:lnTo>
                  <a:pt x="1016" y="1423"/>
                </a:lnTo>
                <a:lnTo>
                  <a:pt x="1136" y="1475"/>
                </a:lnTo>
                <a:lnTo>
                  <a:pt x="1262" y="1526"/>
                </a:lnTo>
                <a:lnTo>
                  <a:pt x="1394" y="1576"/>
                </a:lnTo>
                <a:lnTo>
                  <a:pt x="1533" y="1626"/>
                </a:lnTo>
                <a:lnTo>
                  <a:pt x="1677" y="1675"/>
                </a:lnTo>
                <a:lnTo>
                  <a:pt x="1828" y="1723"/>
                </a:lnTo>
                <a:lnTo>
                  <a:pt x="1984" y="1770"/>
                </a:lnTo>
                <a:lnTo>
                  <a:pt x="2146" y="1817"/>
                </a:lnTo>
                <a:lnTo>
                  <a:pt x="2314" y="1863"/>
                </a:lnTo>
                <a:lnTo>
                  <a:pt x="2487" y="1908"/>
                </a:lnTo>
                <a:lnTo>
                  <a:pt x="2666" y="1952"/>
                </a:lnTo>
                <a:lnTo>
                  <a:pt x="2850" y="1995"/>
                </a:lnTo>
                <a:lnTo>
                  <a:pt x="3040" y="2038"/>
                </a:lnTo>
                <a:lnTo>
                  <a:pt x="3234" y="2079"/>
                </a:lnTo>
                <a:lnTo>
                  <a:pt x="3434" y="2119"/>
                </a:lnTo>
                <a:lnTo>
                  <a:pt x="3638" y="2158"/>
                </a:lnTo>
                <a:lnTo>
                  <a:pt x="3847" y="2197"/>
                </a:lnTo>
                <a:lnTo>
                  <a:pt x="4061" y="2234"/>
                </a:lnTo>
                <a:lnTo>
                  <a:pt x="4280" y="2270"/>
                </a:lnTo>
                <a:lnTo>
                  <a:pt x="4502" y="2305"/>
                </a:lnTo>
                <a:lnTo>
                  <a:pt x="4729" y="2339"/>
                </a:lnTo>
                <a:lnTo>
                  <a:pt x="4960" y="2372"/>
                </a:lnTo>
                <a:lnTo>
                  <a:pt x="5195" y="2403"/>
                </a:lnTo>
                <a:lnTo>
                  <a:pt x="5434" y="2434"/>
                </a:lnTo>
                <a:lnTo>
                  <a:pt x="5677" y="2463"/>
                </a:lnTo>
                <a:lnTo>
                  <a:pt x="5923" y="2491"/>
                </a:lnTo>
                <a:lnTo>
                  <a:pt x="6172" y="2518"/>
                </a:lnTo>
                <a:lnTo>
                  <a:pt x="6425" y="2543"/>
                </a:lnTo>
                <a:lnTo>
                  <a:pt x="6680" y="2568"/>
                </a:lnTo>
                <a:lnTo>
                  <a:pt x="6939" y="2591"/>
                </a:lnTo>
                <a:lnTo>
                  <a:pt x="7200" y="2612"/>
                </a:lnTo>
                <a:lnTo>
                  <a:pt x="7464" y="2633"/>
                </a:lnTo>
                <a:lnTo>
                  <a:pt x="7730" y="2652"/>
                </a:lnTo>
                <a:lnTo>
                  <a:pt x="7999" y="2669"/>
                </a:lnTo>
                <a:lnTo>
                  <a:pt x="8269" y="2686"/>
                </a:lnTo>
                <a:lnTo>
                  <a:pt x="8542" y="2701"/>
                </a:lnTo>
                <a:lnTo>
                  <a:pt x="8816" y="2714"/>
                </a:lnTo>
                <a:lnTo>
                  <a:pt x="9092" y="2726"/>
                </a:lnTo>
                <a:lnTo>
                  <a:pt x="9369" y="2737"/>
                </a:lnTo>
                <a:lnTo>
                  <a:pt x="9648" y="2747"/>
                </a:lnTo>
                <a:lnTo>
                  <a:pt x="9927" y="2755"/>
                </a:lnTo>
                <a:lnTo>
                  <a:pt x="10208" y="2761"/>
                </a:lnTo>
                <a:lnTo>
                  <a:pt x="10489" y="2767"/>
                </a:lnTo>
                <a:lnTo>
                  <a:pt x="10771" y="2770"/>
                </a:lnTo>
                <a:lnTo>
                  <a:pt x="11053" y="2773"/>
                </a:lnTo>
                <a:lnTo>
                  <a:pt x="11336" y="2774"/>
                </a:lnTo>
                <a:lnTo>
                  <a:pt x="11618" y="2774"/>
                </a:lnTo>
                <a:lnTo>
                  <a:pt x="11900" y="2772"/>
                </a:lnTo>
                <a:lnTo>
                  <a:pt x="12182" y="2769"/>
                </a:lnTo>
                <a:lnTo>
                  <a:pt x="12464" y="2764"/>
                </a:lnTo>
                <a:lnTo>
                  <a:pt x="12745" y="2758"/>
                </a:lnTo>
                <a:lnTo>
                  <a:pt x="13025" y="2751"/>
                </a:lnTo>
                <a:lnTo>
                  <a:pt x="13304" y="2742"/>
                </a:lnTo>
                <a:lnTo>
                  <a:pt x="13582" y="2732"/>
                </a:lnTo>
                <a:lnTo>
                  <a:pt x="13858" y="2720"/>
                </a:lnTo>
                <a:lnTo>
                  <a:pt x="14133" y="2707"/>
                </a:lnTo>
                <a:lnTo>
                  <a:pt x="14407" y="2693"/>
                </a:lnTo>
                <a:lnTo>
                  <a:pt x="14678" y="2677"/>
                </a:lnTo>
                <a:lnTo>
                  <a:pt x="14948" y="2660"/>
                </a:lnTo>
                <a:lnTo>
                  <a:pt x="15215" y="2641"/>
                </a:lnTo>
                <a:lnTo>
                  <a:pt x="15480" y="2622"/>
                </a:lnTo>
                <a:lnTo>
                  <a:pt x="15743" y="2601"/>
                </a:lnTo>
                <a:lnTo>
                  <a:pt x="16002" y="2578"/>
                </a:lnTo>
                <a:lnTo>
                  <a:pt x="16259" y="2555"/>
                </a:lnTo>
                <a:lnTo>
                  <a:pt x="16513" y="2530"/>
                </a:lnTo>
                <a:lnTo>
                  <a:pt x="16764" y="2504"/>
                </a:lnTo>
                <a:lnTo>
                  <a:pt x="17012" y="2476"/>
                </a:lnTo>
                <a:lnTo>
                  <a:pt x="17256" y="2448"/>
                </a:lnTo>
                <a:lnTo>
                  <a:pt x="17497" y="2418"/>
                </a:lnTo>
                <a:lnTo>
                  <a:pt x="17733" y="2387"/>
                </a:lnTo>
                <a:lnTo>
                  <a:pt x="17966" y="2354"/>
                </a:lnTo>
                <a:lnTo>
                  <a:pt x="18195" y="2321"/>
                </a:lnTo>
                <a:lnTo>
                  <a:pt x="18420" y="2286"/>
                </a:lnTo>
                <a:lnTo>
                  <a:pt x="18640" y="2251"/>
                </a:lnTo>
                <a:lnTo>
                  <a:pt x="18856" y="2214"/>
                </a:lnTo>
                <a:lnTo>
                  <a:pt x="19068" y="2176"/>
                </a:lnTo>
                <a:lnTo>
                  <a:pt x="19274" y="2137"/>
                </a:lnTo>
                <a:lnTo>
                  <a:pt x="19476" y="2098"/>
                </a:lnTo>
                <a:lnTo>
                  <a:pt x="19673" y="2057"/>
                </a:lnTo>
                <a:lnTo>
                  <a:pt x="19865" y="2015"/>
                </a:lnTo>
                <a:lnTo>
                  <a:pt x="20051" y="1972"/>
                </a:lnTo>
                <a:lnTo>
                  <a:pt x="20233" y="1928"/>
                </a:lnTo>
                <a:lnTo>
                  <a:pt x="20409" y="1884"/>
                </a:lnTo>
                <a:lnTo>
                  <a:pt x="20579" y="1838"/>
                </a:lnTo>
                <a:lnTo>
                  <a:pt x="20744" y="1792"/>
                </a:lnTo>
                <a:lnTo>
                  <a:pt x="20903" y="1745"/>
                </a:lnTo>
                <a:lnTo>
                  <a:pt x="21056" y="1697"/>
                </a:lnTo>
                <a:lnTo>
                  <a:pt x="21203" y="1649"/>
                </a:lnTo>
                <a:lnTo>
                  <a:pt x="21344" y="1599"/>
                </a:lnTo>
                <a:lnTo>
                  <a:pt x="21480" y="1549"/>
                </a:lnTo>
                <a:lnTo>
                  <a:pt x="21608" y="1498"/>
                </a:lnTo>
                <a:lnTo>
                  <a:pt x="21731" y="1447"/>
                </a:lnTo>
                <a:lnTo>
                  <a:pt x="21847" y="1395"/>
                </a:lnTo>
                <a:lnTo>
                  <a:pt x="21957" y="1343"/>
                </a:lnTo>
                <a:lnTo>
                  <a:pt x="22061" y="1290"/>
                </a:lnTo>
                <a:lnTo>
                  <a:pt x="22158" y="1236"/>
                </a:lnTo>
                <a:lnTo>
                  <a:pt x="22248" y="1182"/>
                </a:lnTo>
                <a:lnTo>
                  <a:pt x="22332" y="1128"/>
                </a:lnTo>
                <a:lnTo>
                  <a:pt x="22409" y="1073"/>
                </a:lnTo>
                <a:lnTo>
                  <a:pt x="22479" y="1018"/>
                </a:lnTo>
                <a:lnTo>
                  <a:pt x="22542" y="962"/>
                </a:lnTo>
                <a:lnTo>
                  <a:pt x="22599" y="906"/>
                </a:lnTo>
                <a:lnTo>
                  <a:pt x="22648" y="850"/>
                </a:lnTo>
                <a:lnTo>
                  <a:pt x="22691" y="794"/>
                </a:lnTo>
                <a:lnTo>
                  <a:pt x="25514" y="873"/>
                </a:lnTo>
                <a:lnTo>
                  <a:pt x="22251" y="0"/>
                </a:lnTo>
                <a:lnTo>
                  <a:pt x="17924" y="659"/>
                </a:lnTo>
                <a:lnTo>
                  <a:pt x="20746" y="738"/>
                </a:lnTo>
              </a:path>
            </a:pathLst>
          </a:custGeom>
          <a:solidFill>
            <a:srgbClr val="6666ff"/>
          </a:solidFill>
          <a:ln w="0">
            <a:solidFill>
              <a:srgbClr val="000000"/>
            </a:solid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363" name=""/>
          <p:cNvSpPr/>
          <p:nvPr/>
        </p:nvSpPr>
        <p:spPr>
          <a:xfrm>
            <a:off x="108000" y="108000"/>
            <a:ext cx="638136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3600" spc="-1" strike="noStrike">
                <a:solidFill>
                  <a:srgbClr val="000000"/>
                </a:solidFill>
                <a:latin typeface="Arial"/>
                <a:ea typeface="Noto Sans CJK SC Regular"/>
              </a:rPr>
              <a:t>The Behavioral Data Science</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23" dur="indefinite" restart="never" nodeType="tmRoot">
          <p:childTnLst>
            <p:seq>
              <p:cTn id="124" dur="indefinite" nodeType="mainSeq">
                <p:childTnLst>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35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 descr=""/>
          <p:cNvPicPr/>
          <p:nvPr/>
        </p:nvPicPr>
        <p:blipFill>
          <a:blip r:embed="rId1"/>
          <a:stretch/>
        </p:blipFill>
        <p:spPr>
          <a:xfrm>
            <a:off x="8862120" y="1089720"/>
            <a:ext cx="3161520" cy="4237920"/>
          </a:xfrm>
          <a:prstGeom prst="rect">
            <a:avLst/>
          </a:prstGeom>
          <a:ln w="0">
            <a:noFill/>
          </a:ln>
        </p:spPr>
      </p:pic>
      <p:sp>
        <p:nvSpPr>
          <p:cNvPr id="365" name=""/>
          <p:cNvSpPr/>
          <p:nvPr/>
        </p:nvSpPr>
        <p:spPr>
          <a:xfrm>
            <a:off x="0" y="0"/>
            <a:ext cx="1219176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3600" spc="-1" strike="noStrike">
                <a:solidFill>
                  <a:srgbClr val="000000"/>
                </a:solidFill>
                <a:latin typeface="Arial"/>
                <a:ea typeface="Arial"/>
              </a:rPr>
              <a:t>More challenges: Red Queen effect and generative models</a:t>
            </a:r>
            <a:endParaRPr b="0" lang="en-AU" sz="3600" spc="-1" strike="noStrike">
              <a:solidFill>
                <a:srgbClr val="000000"/>
              </a:solidFill>
              <a:latin typeface="Arial"/>
            </a:endParaRPr>
          </a:p>
        </p:txBody>
      </p:sp>
      <p:pic>
        <p:nvPicPr>
          <p:cNvPr id="366" name="" descr=""/>
          <p:cNvPicPr/>
          <p:nvPr/>
        </p:nvPicPr>
        <p:blipFill>
          <a:blip r:embed="rId2"/>
          <a:srcRect l="0" t="0" r="1783" b="0"/>
          <a:stretch/>
        </p:blipFill>
        <p:spPr>
          <a:xfrm>
            <a:off x="5976000" y="5677200"/>
            <a:ext cx="6165000" cy="1163880"/>
          </a:xfrm>
          <a:prstGeom prst="rect">
            <a:avLst/>
          </a:prstGeom>
          <a:ln w="0">
            <a:noFill/>
          </a:ln>
        </p:spPr>
      </p:pic>
      <p:sp>
        <p:nvSpPr>
          <p:cNvPr id="367" name=""/>
          <p:cNvSpPr/>
          <p:nvPr/>
        </p:nvSpPr>
        <p:spPr>
          <a:xfrm>
            <a:off x="360000" y="3565800"/>
            <a:ext cx="7919640" cy="17899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1" lang="en-US" sz="2000" spc="-1" strike="noStrike">
                <a:solidFill>
                  <a:srgbClr val="000000"/>
                </a:solidFill>
                <a:latin typeface="Arial"/>
              </a:rPr>
              <a:t>Increase scalability of troll presence</a:t>
            </a:r>
            <a:r>
              <a:rPr b="0" lang="en-US" sz="2000" spc="-1" strike="noStrike">
                <a:solidFill>
                  <a:srgbClr val="000000"/>
                </a:solidFill>
                <a:latin typeface="Arial"/>
              </a:rPr>
              <a:t> – # accounts manned by a single operator increase multifold</a:t>
            </a:r>
            <a:endParaRPr b="0" lang="en-AU" sz="20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2000" spc="-1" strike="noStrike">
                <a:solidFill>
                  <a:srgbClr val="000000"/>
                </a:solidFill>
                <a:latin typeface="Arial"/>
              </a:rPr>
              <a:t>Increased awareness of </a:t>
            </a:r>
            <a:r>
              <a:rPr b="1" lang="en-US" sz="2000" spc="-1" strike="noStrike">
                <a:solidFill>
                  <a:srgbClr val="000000"/>
                </a:solidFill>
                <a:latin typeface="Arial"/>
              </a:rPr>
              <a:t>social context knowledge</a:t>
            </a:r>
            <a:r>
              <a:rPr b="0" lang="en-US" sz="2000" spc="-1" strike="noStrike">
                <a:solidFill>
                  <a:srgbClr val="000000"/>
                </a:solidFill>
                <a:latin typeface="Arial"/>
              </a:rPr>
              <a:t>, adapted to local language patterns</a:t>
            </a:r>
            <a:endParaRPr b="0" lang="en-AU" sz="2000" spc="-1" strike="noStrike">
              <a:solidFill>
                <a:srgbClr val="000000"/>
              </a:solidFill>
              <a:latin typeface="Arial"/>
            </a:endParaRPr>
          </a:p>
          <a:p>
            <a:pPr marL="216000" indent="-216000">
              <a:lnSpc>
                <a:spcPct val="100000"/>
              </a:lnSpc>
              <a:buClr>
                <a:srgbClr val="000000"/>
              </a:buClr>
              <a:buSzPct val="45000"/>
              <a:buFont typeface="Wingdings" charset="2"/>
              <a:buChar char=""/>
            </a:pPr>
            <a:r>
              <a:rPr b="1" lang="en-US" sz="2000" spc="-1" strike="noStrike">
                <a:solidFill>
                  <a:srgbClr val="000000"/>
                </a:solidFill>
                <a:latin typeface="Arial"/>
              </a:rPr>
              <a:t>Adaptability for detection</a:t>
            </a:r>
            <a:r>
              <a:rPr b="0" lang="en-US" sz="2000" spc="-1" strike="noStrike">
                <a:solidFill>
                  <a:srgbClr val="000000"/>
                </a:solidFill>
                <a:latin typeface="Arial"/>
              </a:rPr>
              <a:t> – generative models can spit out infinite variations of the same message.</a:t>
            </a:r>
            <a:endParaRPr b="0" lang="en-AU" sz="2000" spc="-1" strike="noStrike">
              <a:solidFill>
                <a:srgbClr val="000000"/>
              </a:solidFill>
              <a:latin typeface="Arial"/>
            </a:endParaRPr>
          </a:p>
        </p:txBody>
      </p:sp>
      <p:sp>
        <p:nvSpPr>
          <p:cNvPr id="368" name=""/>
          <p:cNvSpPr/>
          <p:nvPr/>
        </p:nvSpPr>
        <p:spPr>
          <a:xfrm>
            <a:off x="304200" y="1053360"/>
            <a:ext cx="8335440" cy="38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100" spc="-1" strike="noStrike">
                <a:solidFill>
                  <a:srgbClr val="000000"/>
                </a:solidFill>
                <a:latin typeface="Arial"/>
                <a:ea typeface="DejaVu Sans"/>
              </a:rPr>
              <a:t>Content- and user-based detection tools:</a:t>
            </a:r>
            <a:endParaRPr b="0" lang="en-AU" sz="2100" spc="-1" strike="noStrike">
              <a:solidFill>
                <a:srgbClr val="000000"/>
              </a:solidFill>
              <a:latin typeface="Arial"/>
            </a:endParaRPr>
          </a:p>
        </p:txBody>
      </p:sp>
      <p:sp>
        <p:nvSpPr>
          <p:cNvPr id="369" name=""/>
          <p:cNvSpPr/>
          <p:nvPr/>
        </p:nvSpPr>
        <p:spPr>
          <a:xfrm>
            <a:off x="504000" y="1476000"/>
            <a:ext cx="7775640" cy="1067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buClr>
                <a:srgbClr val="000000"/>
              </a:buClr>
              <a:buSzPct val="45000"/>
              <a:buFont typeface="Wingdings" charset="2"/>
              <a:buChar char=""/>
            </a:pPr>
            <a:r>
              <a:rPr b="0" lang="en-AU" sz="2000" spc="-1" strike="noStrike">
                <a:solidFill>
                  <a:srgbClr val="000000"/>
                </a:solidFill>
                <a:latin typeface="Arial"/>
                <a:ea typeface="DejaVu Sans"/>
              </a:rPr>
              <a:t>language nuances, language drift, foreign language-dependent</a:t>
            </a:r>
            <a:endParaRPr b="0" lang="en-AU" sz="20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AU" sz="2000" spc="-1" strike="noStrike">
                <a:solidFill>
                  <a:srgbClr val="000000"/>
                </a:solidFill>
                <a:latin typeface="Arial"/>
                <a:ea typeface="DejaVu Sans"/>
              </a:rPr>
              <a:t>sensitive to adversarial training attacks – use the detector to train the attacker.</a:t>
            </a:r>
            <a:endParaRPr b="0" lang="en-AU" sz="2000" spc="-1" strike="noStrike">
              <a:solidFill>
                <a:srgbClr val="000000"/>
              </a:solidFill>
              <a:latin typeface="Arial"/>
            </a:endParaRPr>
          </a:p>
        </p:txBody>
      </p:sp>
      <p:sp>
        <p:nvSpPr>
          <p:cNvPr id="370" name=""/>
          <p:cNvSpPr/>
          <p:nvPr/>
        </p:nvSpPr>
        <p:spPr>
          <a:xfrm>
            <a:off x="304560" y="3141720"/>
            <a:ext cx="8335440" cy="38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100" spc="-1" strike="noStrike">
                <a:solidFill>
                  <a:srgbClr val="000000"/>
                </a:solidFill>
                <a:latin typeface="Arial"/>
                <a:ea typeface="DejaVu Sans"/>
              </a:rPr>
              <a:t>ChatGPT-like introduced problems:</a:t>
            </a:r>
            <a:endParaRPr b="0" lang="en-AU"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
          <p:cNvSpPr/>
          <p:nvPr/>
        </p:nvSpPr>
        <p:spPr>
          <a:xfrm>
            <a:off x="11669040" y="6378480"/>
            <a:ext cx="479520" cy="479520"/>
          </a:xfrm>
          <a:prstGeom prst="rect">
            <a:avLst/>
          </a:prstGeom>
          <a:solidFill>
            <a:srgbClr val="ffffff"/>
          </a:solidFill>
          <a:ln w="0">
            <a:no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372" name=""/>
          <p:cNvSpPr/>
          <p:nvPr/>
        </p:nvSpPr>
        <p:spPr>
          <a:xfrm>
            <a:off x="145080" y="95760"/>
            <a:ext cx="11962440" cy="66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3600" spc="-1" strike="noStrike">
                <a:solidFill>
                  <a:srgbClr val="000000"/>
                </a:solidFill>
                <a:latin typeface="Arial"/>
                <a:ea typeface="Noto Sans CJK SC Regular"/>
              </a:rPr>
              <a:t>Solution:</a:t>
            </a:r>
            <a:r>
              <a:rPr b="0" lang="en-AU" sz="3600" spc="-1" strike="noStrike">
                <a:solidFill>
                  <a:srgbClr val="000000"/>
                </a:solidFill>
                <a:latin typeface="Arial"/>
                <a:ea typeface="Noto Sans CJK SC Regular"/>
              </a:rPr>
              <a:t> not what they say, but what they stir</a:t>
            </a:r>
            <a:endParaRPr b="0" lang="en-AU" sz="3600" spc="-1" strike="noStrike">
              <a:solidFill>
                <a:srgbClr val="000000"/>
              </a:solidFill>
              <a:latin typeface="Arial"/>
            </a:endParaRPr>
          </a:p>
        </p:txBody>
      </p:sp>
      <p:sp>
        <p:nvSpPr>
          <p:cNvPr id="373" name=""/>
          <p:cNvSpPr/>
          <p:nvPr/>
        </p:nvSpPr>
        <p:spPr>
          <a:xfrm>
            <a:off x="275400" y="1223640"/>
            <a:ext cx="10955880" cy="1485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2000" spc="-1" strike="noStrike">
                <a:solidFill>
                  <a:srgbClr val="000000"/>
                </a:solidFill>
                <a:latin typeface="Arial"/>
                <a:ea typeface="DejaVu Sans"/>
              </a:rPr>
              <a:t>IO are designed to elicit particular reactions from the target audience</a:t>
            </a:r>
            <a:r>
              <a:rPr b="0" lang="en-AU" sz="2000" spc="-1" strike="noStrike">
                <a:solidFill>
                  <a:srgbClr val="000000"/>
                </a:solidFill>
                <a:latin typeface="Arial"/>
                <a:ea typeface="DejaVu Sans"/>
              </a:rPr>
              <a:t>	</a:t>
            </a:r>
            <a:endParaRPr b="0" lang="en-AU" sz="2000" spc="-1" strike="noStrike">
              <a:solidFill>
                <a:srgbClr val="000000"/>
              </a:solidFill>
              <a:latin typeface="Arial"/>
            </a:endParaRPr>
          </a:p>
          <a:p>
            <a:pPr>
              <a:lnSpc>
                <a:spcPct val="100000"/>
              </a:lnSpc>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use these reactions to detect</a:t>
            </a:r>
            <a:endParaRPr b="0" lang="en-AU" sz="2000" spc="-1" strike="noStrike">
              <a:solidFill>
                <a:srgbClr val="000000"/>
              </a:solidFill>
              <a:latin typeface="Arial"/>
            </a:endParaRPr>
          </a:p>
          <a:p>
            <a:pPr>
              <a:lnSpc>
                <a:spcPct val="100000"/>
              </a:lnSpc>
            </a:pP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cannot be faked or hidden, as they are the purpose of the campaign</a:t>
            </a:r>
            <a:endParaRPr b="0" lang="en-AU" sz="2000" spc="-1" strike="noStrike">
              <a:solidFill>
                <a:srgbClr val="000000"/>
              </a:solidFill>
              <a:latin typeface="Arial"/>
            </a:endParaRPr>
          </a:p>
        </p:txBody>
      </p:sp>
      <p:grpSp>
        <p:nvGrpSpPr>
          <p:cNvPr id="374" name=""/>
          <p:cNvGrpSpPr/>
          <p:nvPr/>
        </p:nvGrpSpPr>
        <p:grpSpPr>
          <a:xfrm>
            <a:off x="5855760" y="5793840"/>
            <a:ext cx="6239880" cy="971280"/>
            <a:chOff x="5855760" y="5793840"/>
            <a:chExt cx="6239880" cy="971280"/>
          </a:xfrm>
        </p:grpSpPr>
        <p:sp>
          <p:nvSpPr>
            <p:cNvPr id="375" name="Straight Connector 1"/>
            <p:cNvSpPr/>
            <p:nvPr/>
          </p:nvSpPr>
          <p:spPr>
            <a:xfrm flipV="1">
              <a:off x="11778840" y="588744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376" name="Oval 1"/>
            <p:cNvSpPr/>
            <p:nvPr/>
          </p:nvSpPr>
          <p:spPr>
            <a:xfrm>
              <a:off x="11692080" y="5793840"/>
              <a:ext cx="17316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77" name="Straight Connector 2"/>
            <p:cNvSpPr/>
            <p:nvPr/>
          </p:nvSpPr>
          <p:spPr>
            <a:xfrm flipV="1">
              <a:off x="7394760" y="590616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378" name="Straight Connector 4"/>
            <p:cNvSpPr/>
            <p:nvPr/>
          </p:nvSpPr>
          <p:spPr>
            <a:xfrm flipV="1">
              <a:off x="9132480" y="590616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379" name="Oval 2"/>
            <p:cNvSpPr/>
            <p:nvPr/>
          </p:nvSpPr>
          <p:spPr>
            <a:xfrm>
              <a:off x="9045720" y="5793840"/>
              <a:ext cx="17352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80" name="Straight Connector 5"/>
            <p:cNvSpPr/>
            <p:nvPr/>
          </p:nvSpPr>
          <p:spPr>
            <a:xfrm flipV="1">
              <a:off x="6271920" y="590616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381" name="Oval 3"/>
            <p:cNvSpPr/>
            <p:nvPr/>
          </p:nvSpPr>
          <p:spPr>
            <a:xfrm>
              <a:off x="6185160" y="5793840"/>
              <a:ext cx="17316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82" name="Oval 5"/>
            <p:cNvSpPr/>
            <p:nvPr/>
          </p:nvSpPr>
          <p:spPr>
            <a:xfrm>
              <a:off x="7307280" y="5793840"/>
              <a:ext cx="17352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83" name="Oval 6"/>
            <p:cNvSpPr/>
            <p:nvPr/>
          </p:nvSpPr>
          <p:spPr>
            <a:xfrm>
              <a:off x="9988560" y="5793840"/>
              <a:ext cx="173160" cy="173520"/>
            </a:xfrm>
            <a:prstGeom prst="ellipse">
              <a:avLst/>
            </a:prstGeom>
            <a:noFill/>
            <a:ln w="12600">
              <a:solidFill>
                <a:srgbClr val="007eb2"/>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84" name="Oval 7"/>
            <p:cNvSpPr/>
            <p:nvPr/>
          </p:nvSpPr>
          <p:spPr>
            <a:xfrm>
              <a:off x="10432080" y="5793840"/>
              <a:ext cx="173160" cy="173520"/>
            </a:xfrm>
            <a:prstGeom prst="ellipse">
              <a:avLst/>
            </a:prstGeom>
            <a:noFill/>
            <a:ln w="12600">
              <a:solidFill>
                <a:srgbClr val="007eb2"/>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85" name="Straight Connector 6"/>
            <p:cNvSpPr/>
            <p:nvPr/>
          </p:nvSpPr>
          <p:spPr>
            <a:xfrm flipV="1">
              <a:off x="8508600" y="5909400"/>
              <a:ext cx="360" cy="54684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386" name="Oval 9"/>
            <p:cNvSpPr/>
            <p:nvPr/>
          </p:nvSpPr>
          <p:spPr>
            <a:xfrm>
              <a:off x="8421480" y="5803560"/>
              <a:ext cx="173160" cy="17316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87" name="Straight Connector 18"/>
            <p:cNvSpPr/>
            <p:nvPr/>
          </p:nvSpPr>
          <p:spPr>
            <a:xfrm flipV="1">
              <a:off x="10083960" y="590328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388" name="Oval 13"/>
            <p:cNvSpPr/>
            <p:nvPr/>
          </p:nvSpPr>
          <p:spPr>
            <a:xfrm>
              <a:off x="9997200" y="5798520"/>
              <a:ext cx="17316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89" name="Straight Connector 20"/>
            <p:cNvSpPr/>
            <p:nvPr/>
          </p:nvSpPr>
          <p:spPr>
            <a:xfrm flipV="1">
              <a:off x="10519200" y="5897880"/>
              <a:ext cx="360" cy="54684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390" name="Oval 16"/>
            <p:cNvSpPr/>
            <p:nvPr/>
          </p:nvSpPr>
          <p:spPr>
            <a:xfrm>
              <a:off x="10432080" y="5803560"/>
              <a:ext cx="173160" cy="17316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391" name=""/>
            <p:cNvGrpSpPr/>
            <p:nvPr/>
          </p:nvGrpSpPr>
          <p:grpSpPr>
            <a:xfrm>
              <a:off x="6142680" y="6496560"/>
              <a:ext cx="244800" cy="268560"/>
              <a:chOff x="6142680" y="6496560"/>
              <a:chExt cx="244800" cy="268560"/>
            </a:xfrm>
          </p:grpSpPr>
          <p:sp>
            <p:nvSpPr>
              <p:cNvPr id="392" name=""/>
              <p:cNvSpPr/>
              <p:nvPr/>
            </p:nvSpPr>
            <p:spPr>
              <a:xfrm>
                <a:off x="6142680" y="6496560"/>
                <a:ext cx="103680" cy="215280"/>
              </a:xfrm>
              <a:custGeom>
                <a:avLst/>
                <a:gdLst>
                  <a:gd name="textAreaLeft" fmla="*/ 0 w 103680"/>
                  <a:gd name="textAreaRight" fmla="*/ 104040 w 103680"/>
                  <a:gd name="textAreaTop" fmla="*/ 0 h 215280"/>
                  <a:gd name="textAreaBottom" fmla="*/ 215640 h 215280"/>
                </a:gdLst>
                <a:ahLst/>
                <a:rect l="textAreaLeft" t="textAreaTop" r="textAreaRight" b="textAreaBottom"/>
                <a:pathLst>
                  <a:path w="289" h="599">
                    <a:moveTo>
                      <a:pt x="144" y="205"/>
                    </a:moveTo>
                    <a:cubicBezTo>
                      <a:pt x="188" y="205"/>
                      <a:pt x="232" y="205"/>
                      <a:pt x="276" y="205"/>
                    </a:cubicBezTo>
                    <a:cubicBezTo>
                      <a:pt x="276" y="196"/>
                      <a:pt x="276" y="187"/>
                      <a:pt x="276" y="177"/>
                    </a:cubicBezTo>
                    <a:cubicBezTo>
                      <a:pt x="232" y="177"/>
                      <a:pt x="188" y="177"/>
                      <a:pt x="144" y="177"/>
                    </a:cubicBezTo>
                    <a:cubicBezTo>
                      <a:pt x="144" y="119"/>
                      <a:pt x="144" y="59"/>
                      <a:pt x="144" y="0"/>
                    </a:cubicBezTo>
                    <a:cubicBezTo>
                      <a:pt x="136" y="0"/>
                      <a:pt x="128" y="0"/>
                      <a:pt x="120" y="0"/>
                    </a:cubicBezTo>
                    <a:cubicBezTo>
                      <a:pt x="120" y="80"/>
                      <a:pt x="91" y="180"/>
                      <a:pt x="0" y="187"/>
                    </a:cubicBezTo>
                    <a:cubicBezTo>
                      <a:pt x="0" y="192"/>
                      <a:pt x="0" y="199"/>
                      <a:pt x="0" y="205"/>
                    </a:cubicBezTo>
                    <a:cubicBezTo>
                      <a:pt x="27" y="205"/>
                      <a:pt x="53" y="205"/>
                      <a:pt x="80" y="205"/>
                    </a:cubicBezTo>
                    <a:cubicBezTo>
                      <a:pt x="80" y="293"/>
                      <a:pt x="80" y="383"/>
                      <a:pt x="80" y="471"/>
                    </a:cubicBezTo>
                    <a:cubicBezTo>
                      <a:pt x="80" y="588"/>
                      <a:pt x="165" y="599"/>
                      <a:pt x="199" y="599"/>
                    </a:cubicBezTo>
                    <a:cubicBezTo>
                      <a:pt x="265" y="599"/>
                      <a:pt x="289" y="531"/>
                      <a:pt x="289" y="471"/>
                    </a:cubicBezTo>
                    <a:cubicBezTo>
                      <a:pt x="289" y="452"/>
                      <a:pt x="289" y="435"/>
                      <a:pt x="289" y="416"/>
                    </a:cubicBezTo>
                    <a:cubicBezTo>
                      <a:pt x="283" y="416"/>
                      <a:pt x="276" y="416"/>
                      <a:pt x="268" y="416"/>
                    </a:cubicBezTo>
                    <a:cubicBezTo>
                      <a:pt x="268" y="433"/>
                      <a:pt x="268" y="451"/>
                      <a:pt x="268" y="468"/>
                    </a:cubicBezTo>
                    <a:cubicBezTo>
                      <a:pt x="268" y="539"/>
                      <a:pt x="239" y="577"/>
                      <a:pt x="204" y="577"/>
                    </a:cubicBezTo>
                    <a:cubicBezTo>
                      <a:pt x="144" y="577"/>
                      <a:pt x="144" y="489"/>
                      <a:pt x="144" y="473"/>
                    </a:cubicBezTo>
                    <a:cubicBezTo>
                      <a:pt x="144" y="384"/>
                      <a:pt x="144" y="295"/>
                      <a:pt x="144"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393" name=""/>
              <p:cNvSpPr/>
              <p:nvPr/>
            </p:nvSpPr>
            <p:spPr>
              <a:xfrm>
                <a:off x="6278760" y="6599880"/>
                <a:ext cx="108720" cy="165240"/>
              </a:xfrm>
              <a:custGeom>
                <a:avLst/>
                <a:gdLst>
                  <a:gd name="textAreaLeft" fmla="*/ 0 w 108720"/>
                  <a:gd name="textAreaRight" fmla="*/ 109080 w 108720"/>
                  <a:gd name="textAreaTop" fmla="*/ 0 h 165240"/>
                  <a:gd name="textAreaBottom" fmla="*/ 165600 h 165240"/>
                </a:gdLst>
                <a:ahLst/>
                <a:rect l="textAreaLeft" t="textAreaTop" r="textAreaRight" b="textAreaBottom"/>
                <a:pathLst>
                  <a:path w="303" h="460">
                    <a:moveTo>
                      <a:pt x="303" y="232"/>
                    </a:moveTo>
                    <a:cubicBezTo>
                      <a:pt x="303" y="159"/>
                      <a:pt x="295" y="104"/>
                      <a:pt x="263" y="57"/>
                    </a:cubicBezTo>
                    <a:cubicBezTo>
                      <a:pt x="244" y="28"/>
                      <a:pt x="204" y="0"/>
                      <a:pt x="152" y="0"/>
                    </a:cubicBezTo>
                    <a:cubicBezTo>
                      <a:pt x="0" y="0"/>
                      <a:pt x="0" y="185"/>
                      <a:pt x="0" y="232"/>
                    </a:cubicBezTo>
                    <a:cubicBezTo>
                      <a:pt x="0" y="280"/>
                      <a:pt x="0" y="460"/>
                      <a:pt x="152" y="460"/>
                    </a:cubicBezTo>
                    <a:cubicBezTo>
                      <a:pt x="303" y="460"/>
                      <a:pt x="303" y="279"/>
                      <a:pt x="303" y="232"/>
                    </a:cubicBezTo>
                    <a:moveTo>
                      <a:pt x="152" y="440"/>
                    </a:moveTo>
                    <a:cubicBezTo>
                      <a:pt x="123" y="440"/>
                      <a:pt x="83" y="421"/>
                      <a:pt x="69" y="367"/>
                    </a:cubicBezTo>
                    <a:cubicBezTo>
                      <a:pt x="59" y="328"/>
                      <a:pt x="59" y="273"/>
                      <a:pt x="59" y="224"/>
                    </a:cubicBezTo>
                    <a:cubicBezTo>
                      <a:pt x="59" y="175"/>
                      <a:pt x="59" y="123"/>
                      <a:pt x="69" y="88"/>
                    </a:cubicBezTo>
                    <a:cubicBezTo>
                      <a:pt x="83" y="33"/>
                      <a:pt x="125" y="19"/>
                      <a:pt x="152" y="19"/>
                    </a:cubicBezTo>
                    <a:cubicBezTo>
                      <a:pt x="187" y="19"/>
                      <a:pt x="220" y="41"/>
                      <a:pt x="231" y="80"/>
                    </a:cubicBezTo>
                    <a:cubicBezTo>
                      <a:pt x="241" y="117"/>
                      <a:pt x="244" y="164"/>
                      <a:pt x="244" y="224"/>
                    </a:cubicBezTo>
                    <a:cubicBezTo>
                      <a:pt x="244" y="273"/>
                      <a:pt x="244" y="323"/>
                      <a:pt x="233" y="364"/>
                    </a:cubicBezTo>
                    <a:cubicBezTo>
                      <a:pt x="220" y="427"/>
                      <a:pt x="179" y="440"/>
                      <a:pt x="152" y="44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nvGrpSpPr>
            <p:cNvPr id="394" name=""/>
            <p:cNvGrpSpPr/>
            <p:nvPr/>
          </p:nvGrpSpPr>
          <p:grpSpPr>
            <a:xfrm>
              <a:off x="7298280" y="6496560"/>
              <a:ext cx="240840" cy="263160"/>
              <a:chOff x="7298280" y="6496560"/>
              <a:chExt cx="240840" cy="263160"/>
            </a:xfrm>
          </p:grpSpPr>
          <p:grpSp>
            <p:nvGrpSpPr>
              <p:cNvPr id="395" name=""/>
              <p:cNvGrpSpPr/>
              <p:nvPr/>
            </p:nvGrpSpPr>
            <p:grpSpPr>
              <a:xfrm>
                <a:off x="7298280" y="6496560"/>
                <a:ext cx="240840" cy="263160"/>
                <a:chOff x="7298280" y="6496560"/>
                <a:chExt cx="240840" cy="263160"/>
              </a:xfrm>
            </p:grpSpPr>
            <p:sp>
              <p:nvSpPr>
                <p:cNvPr id="396" name=""/>
                <p:cNvSpPr/>
                <p:nvPr/>
              </p:nvSpPr>
              <p:spPr>
                <a:xfrm>
                  <a:off x="7298280" y="6496560"/>
                  <a:ext cx="107640" cy="215280"/>
                </a:xfrm>
                <a:custGeom>
                  <a:avLst/>
                  <a:gdLst>
                    <a:gd name="textAreaLeft" fmla="*/ 0 w 107640"/>
                    <a:gd name="textAreaRight" fmla="*/ 108000 w 107640"/>
                    <a:gd name="textAreaTop" fmla="*/ 0 h 215280"/>
                    <a:gd name="textAreaBottom" fmla="*/ 215640 h 215280"/>
                  </a:gdLst>
                  <a:ahLst/>
                  <a:rect l="textAreaLeft" t="textAreaTop" r="textAreaRight" b="textAreaBottom"/>
                  <a:pathLst>
                    <a:path w="300" h="599">
                      <a:moveTo>
                        <a:pt x="148" y="205"/>
                      </a:moveTo>
                      <a:cubicBezTo>
                        <a:pt x="193" y="205"/>
                        <a:pt x="239" y="205"/>
                        <a:pt x="284" y="205"/>
                      </a:cubicBezTo>
                      <a:cubicBezTo>
                        <a:pt x="284" y="196"/>
                        <a:pt x="284" y="187"/>
                        <a:pt x="284" y="177"/>
                      </a:cubicBezTo>
                      <a:cubicBezTo>
                        <a:pt x="239" y="177"/>
                        <a:pt x="193" y="177"/>
                        <a:pt x="148" y="177"/>
                      </a:cubicBezTo>
                      <a:cubicBezTo>
                        <a:pt x="148" y="119"/>
                        <a:pt x="148" y="59"/>
                        <a:pt x="148" y="0"/>
                      </a:cubicBezTo>
                      <a:cubicBezTo>
                        <a:pt x="139" y="0"/>
                        <a:pt x="131" y="0"/>
                        <a:pt x="123" y="0"/>
                      </a:cubicBezTo>
                      <a:cubicBezTo>
                        <a:pt x="123" y="80"/>
                        <a:pt x="93" y="180"/>
                        <a:pt x="0" y="187"/>
                      </a:cubicBezTo>
                      <a:cubicBezTo>
                        <a:pt x="0" y="192"/>
                        <a:pt x="0" y="199"/>
                        <a:pt x="0" y="205"/>
                      </a:cubicBezTo>
                      <a:cubicBezTo>
                        <a:pt x="27" y="205"/>
                        <a:pt x="55" y="205"/>
                        <a:pt x="81" y="205"/>
                      </a:cubicBezTo>
                      <a:cubicBezTo>
                        <a:pt x="81" y="293"/>
                        <a:pt x="81" y="383"/>
                        <a:pt x="81" y="471"/>
                      </a:cubicBezTo>
                      <a:cubicBezTo>
                        <a:pt x="81" y="588"/>
                        <a:pt x="169" y="599"/>
                        <a:pt x="205" y="599"/>
                      </a:cubicBezTo>
                      <a:cubicBezTo>
                        <a:pt x="273" y="599"/>
                        <a:pt x="300" y="531"/>
                        <a:pt x="300" y="471"/>
                      </a:cubicBezTo>
                      <a:cubicBezTo>
                        <a:pt x="300" y="452"/>
                        <a:pt x="300" y="435"/>
                        <a:pt x="300" y="416"/>
                      </a:cubicBezTo>
                      <a:cubicBezTo>
                        <a:pt x="292" y="416"/>
                        <a:pt x="284" y="416"/>
                        <a:pt x="276" y="416"/>
                      </a:cubicBezTo>
                      <a:cubicBezTo>
                        <a:pt x="276" y="433"/>
                        <a:pt x="276" y="451"/>
                        <a:pt x="276" y="468"/>
                      </a:cubicBezTo>
                      <a:cubicBezTo>
                        <a:pt x="276" y="539"/>
                        <a:pt x="245" y="575"/>
                        <a:pt x="211" y="575"/>
                      </a:cubicBezTo>
                      <a:cubicBezTo>
                        <a:pt x="148" y="575"/>
                        <a:pt x="148" y="489"/>
                        <a:pt x="148" y="473"/>
                      </a:cubicBezTo>
                      <a:cubicBezTo>
                        <a:pt x="148" y="384"/>
                        <a:pt x="148" y="295"/>
                        <a:pt x="148"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397" name=""/>
                <p:cNvSpPr/>
                <p:nvPr/>
              </p:nvSpPr>
              <p:spPr>
                <a:xfrm>
                  <a:off x="7451280" y="6599880"/>
                  <a:ext cx="87840" cy="159840"/>
                </a:xfrm>
                <a:custGeom>
                  <a:avLst/>
                  <a:gdLst>
                    <a:gd name="textAreaLeft" fmla="*/ 0 w 87840"/>
                    <a:gd name="textAreaRight" fmla="*/ 88200 w 87840"/>
                    <a:gd name="textAreaTop" fmla="*/ 0 h 159840"/>
                    <a:gd name="textAreaBottom" fmla="*/ 160200 h 159840"/>
                  </a:gdLst>
                  <a:ahLst/>
                  <a:rect l="textAreaLeft" t="textAreaTop" r="textAreaRight" b="textAreaBottom"/>
                  <a:pathLst>
                    <a:path w="245" h="445">
                      <a:moveTo>
                        <a:pt x="153" y="19"/>
                      </a:moveTo>
                      <a:cubicBezTo>
                        <a:pt x="153" y="0"/>
                        <a:pt x="151" y="0"/>
                        <a:pt x="133" y="0"/>
                      </a:cubicBezTo>
                      <a:cubicBezTo>
                        <a:pt x="91" y="44"/>
                        <a:pt x="27" y="44"/>
                        <a:pt x="0" y="44"/>
                      </a:cubicBezTo>
                      <a:cubicBezTo>
                        <a:pt x="0" y="52"/>
                        <a:pt x="0" y="60"/>
                        <a:pt x="0" y="68"/>
                      </a:cubicBezTo>
                      <a:cubicBezTo>
                        <a:pt x="16" y="68"/>
                        <a:pt x="63" y="68"/>
                        <a:pt x="99" y="49"/>
                      </a:cubicBezTo>
                      <a:cubicBezTo>
                        <a:pt x="99" y="163"/>
                        <a:pt x="99" y="277"/>
                        <a:pt x="99" y="391"/>
                      </a:cubicBezTo>
                      <a:cubicBezTo>
                        <a:pt x="99" y="413"/>
                        <a:pt x="99" y="421"/>
                        <a:pt x="31" y="421"/>
                      </a:cubicBezTo>
                      <a:cubicBezTo>
                        <a:pt x="21" y="421"/>
                        <a:pt x="13" y="421"/>
                        <a:pt x="5" y="421"/>
                      </a:cubicBezTo>
                      <a:cubicBezTo>
                        <a:pt x="5" y="429"/>
                        <a:pt x="5" y="437"/>
                        <a:pt x="5" y="445"/>
                      </a:cubicBezTo>
                      <a:cubicBezTo>
                        <a:pt x="19" y="445"/>
                        <a:pt x="101" y="443"/>
                        <a:pt x="125" y="443"/>
                      </a:cubicBezTo>
                      <a:cubicBezTo>
                        <a:pt x="145" y="443"/>
                        <a:pt x="229" y="445"/>
                        <a:pt x="245" y="445"/>
                      </a:cubicBezTo>
                      <a:cubicBezTo>
                        <a:pt x="245" y="437"/>
                        <a:pt x="245" y="429"/>
                        <a:pt x="245" y="421"/>
                      </a:cubicBezTo>
                      <a:cubicBezTo>
                        <a:pt x="237" y="421"/>
                        <a:pt x="228" y="421"/>
                        <a:pt x="219" y="421"/>
                      </a:cubicBezTo>
                      <a:cubicBezTo>
                        <a:pt x="153" y="421"/>
                        <a:pt x="153" y="413"/>
                        <a:pt x="153" y="391"/>
                      </a:cubicBezTo>
                      <a:cubicBezTo>
                        <a:pt x="153" y="267"/>
                        <a:pt x="153" y="143"/>
                        <a:pt x="153" y="1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grpSp>
          <p:nvGrpSpPr>
            <p:cNvPr id="398" name=""/>
            <p:cNvGrpSpPr/>
            <p:nvPr/>
          </p:nvGrpSpPr>
          <p:grpSpPr>
            <a:xfrm>
              <a:off x="8307720" y="6496560"/>
              <a:ext cx="248400" cy="263520"/>
              <a:chOff x="8307720" y="6496560"/>
              <a:chExt cx="248400" cy="263520"/>
            </a:xfrm>
          </p:grpSpPr>
          <p:grpSp>
            <p:nvGrpSpPr>
              <p:cNvPr id="399" name=""/>
              <p:cNvGrpSpPr/>
              <p:nvPr/>
            </p:nvGrpSpPr>
            <p:grpSpPr>
              <a:xfrm>
                <a:off x="8307720" y="6496560"/>
                <a:ext cx="248400" cy="263520"/>
                <a:chOff x="8307720" y="6496560"/>
                <a:chExt cx="248400" cy="263520"/>
              </a:xfrm>
            </p:grpSpPr>
            <p:sp>
              <p:nvSpPr>
                <p:cNvPr id="400" name=""/>
                <p:cNvSpPr/>
                <p:nvPr/>
              </p:nvSpPr>
              <p:spPr>
                <a:xfrm>
                  <a:off x="8307720" y="6496560"/>
                  <a:ext cx="106560" cy="215280"/>
                </a:xfrm>
                <a:custGeom>
                  <a:avLst/>
                  <a:gdLst>
                    <a:gd name="textAreaLeft" fmla="*/ 0 w 106560"/>
                    <a:gd name="textAreaRight" fmla="*/ 106920 w 106560"/>
                    <a:gd name="textAreaTop" fmla="*/ 0 h 215280"/>
                    <a:gd name="textAreaBottom" fmla="*/ 215640 h 215280"/>
                  </a:gdLst>
                  <a:ahLst/>
                  <a:rect l="textAreaLeft" t="textAreaTop" r="textAreaRight" b="textAreaBottom"/>
                  <a:pathLst>
                    <a:path w="297" h="599">
                      <a:moveTo>
                        <a:pt x="148" y="205"/>
                      </a:moveTo>
                      <a:cubicBezTo>
                        <a:pt x="193" y="205"/>
                        <a:pt x="239" y="205"/>
                        <a:pt x="284" y="205"/>
                      </a:cubicBezTo>
                      <a:cubicBezTo>
                        <a:pt x="284" y="195"/>
                        <a:pt x="284" y="185"/>
                        <a:pt x="284" y="175"/>
                      </a:cubicBezTo>
                      <a:cubicBezTo>
                        <a:pt x="239" y="175"/>
                        <a:pt x="193" y="175"/>
                        <a:pt x="148" y="175"/>
                      </a:cubicBezTo>
                      <a:cubicBezTo>
                        <a:pt x="148" y="117"/>
                        <a:pt x="148" y="59"/>
                        <a:pt x="148" y="0"/>
                      </a:cubicBezTo>
                      <a:cubicBezTo>
                        <a:pt x="139" y="0"/>
                        <a:pt x="131" y="0"/>
                        <a:pt x="123" y="0"/>
                      </a:cubicBezTo>
                      <a:cubicBezTo>
                        <a:pt x="120" y="79"/>
                        <a:pt x="93" y="180"/>
                        <a:pt x="0" y="185"/>
                      </a:cubicBezTo>
                      <a:cubicBezTo>
                        <a:pt x="0" y="192"/>
                        <a:pt x="0" y="199"/>
                        <a:pt x="0" y="205"/>
                      </a:cubicBezTo>
                      <a:cubicBezTo>
                        <a:pt x="27" y="205"/>
                        <a:pt x="53" y="205"/>
                        <a:pt x="79" y="205"/>
                      </a:cubicBezTo>
                      <a:cubicBezTo>
                        <a:pt x="79" y="293"/>
                        <a:pt x="79" y="381"/>
                        <a:pt x="79" y="471"/>
                      </a:cubicBezTo>
                      <a:cubicBezTo>
                        <a:pt x="79" y="588"/>
                        <a:pt x="169" y="599"/>
                        <a:pt x="205" y="599"/>
                      </a:cubicBezTo>
                      <a:cubicBezTo>
                        <a:pt x="271" y="599"/>
                        <a:pt x="297" y="531"/>
                        <a:pt x="297" y="471"/>
                      </a:cubicBezTo>
                      <a:cubicBezTo>
                        <a:pt x="297" y="452"/>
                        <a:pt x="297" y="433"/>
                        <a:pt x="297" y="416"/>
                      </a:cubicBezTo>
                      <a:cubicBezTo>
                        <a:pt x="291" y="416"/>
                        <a:pt x="283" y="416"/>
                        <a:pt x="276" y="416"/>
                      </a:cubicBezTo>
                      <a:cubicBezTo>
                        <a:pt x="276" y="433"/>
                        <a:pt x="276" y="451"/>
                        <a:pt x="276" y="468"/>
                      </a:cubicBezTo>
                      <a:cubicBezTo>
                        <a:pt x="276" y="539"/>
                        <a:pt x="245" y="577"/>
                        <a:pt x="211" y="577"/>
                      </a:cubicBezTo>
                      <a:cubicBezTo>
                        <a:pt x="148" y="577"/>
                        <a:pt x="148" y="489"/>
                        <a:pt x="148" y="473"/>
                      </a:cubicBezTo>
                      <a:cubicBezTo>
                        <a:pt x="148" y="384"/>
                        <a:pt x="148" y="295"/>
                        <a:pt x="148"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401" name=""/>
                <p:cNvSpPr/>
                <p:nvPr/>
              </p:nvSpPr>
              <p:spPr>
                <a:xfrm>
                  <a:off x="8450280" y="6600240"/>
                  <a:ext cx="105840" cy="159840"/>
                </a:xfrm>
                <a:custGeom>
                  <a:avLst/>
                  <a:gdLst>
                    <a:gd name="textAreaLeft" fmla="*/ 0 w 105840"/>
                    <a:gd name="textAreaRight" fmla="*/ 106200 w 105840"/>
                    <a:gd name="textAreaTop" fmla="*/ 0 h 159840"/>
                    <a:gd name="textAreaBottom" fmla="*/ 160200 h 159840"/>
                  </a:gdLst>
                  <a:ahLst/>
                  <a:rect l="textAreaLeft" t="textAreaTop" r="textAreaRight" b="textAreaBottom"/>
                  <a:pathLst>
                    <a:path w="295" h="445">
                      <a:moveTo>
                        <a:pt x="295" y="323"/>
                      </a:moveTo>
                      <a:cubicBezTo>
                        <a:pt x="288" y="323"/>
                        <a:pt x="280" y="323"/>
                        <a:pt x="273" y="323"/>
                      </a:cubicBezTo>
                      <a:cubicBezTo>
                        <a:pt x="271" y="339"/>
                        <a:pt x="263" y="377"/>
                        <a:pt x="255" y="385"/>
                      </a:cubicBezTo>
                      <a:cubicBezTo>
                        <a:pt x="248" y="388"/>
                        <a:pt x="197" y="388"/>
                        <a:pt x="188" y="388"/>
                      </a:cubicBezTo>
                      <a:cubicBezTo>
                        <a:pt x="148" y="388"/>
                        <a:pt x="107" y="388"/>
                        <a:pt x="65" y="388"/>
                      </a:cubicBezTo>
                      <a:cubicBezTo>
                        <a:pt x="136" y="325"/>
                        <a:pt x="159" y="307"/>
                        <a:pt x="200" y="276"/>
                      </a:cubicBezTo>
                      <a:cubicBezTo>
                        <a:pt x="248" y="235"/>
                        <a:pt x="295" y="195"/>
                        <a:pt x="295" y="131"/>
                      </a:cubicBezTo>
                      <a:cubicBezTo>
                        <a:pt x="295" y="49"/>
                        <a:pt x="224" y="0"/>
                        <a:pt x="139" y="0"/>
                      </a:cubicBezTo>
                      <a:cubicBezTo>
                        <a:pt x="55" y="0"/>
                        <a:pt x="0" y="60"/>
                        <a:pt x="0" y="120"/>
                      </a:cubicBezTo>
                      <a:cubicBezTo>
                        <a:pt x="0" y="156"/>
                        <a:pt x="27" y="159"/>
                        <a:pt x="36" y="159"/>
                      </a:cubicBezTo>
                      <a:cubicBezTo>
                        <a:pt x="52" y="159"/>
                        <a:pt x="71" y="148"/>
                        <a:pt x="71" y="123"/>
                      </a:cubicBezTo>
                      <a:cubicBezTo>
                        <a:pt x="71" y="109"/>
                        <a:pt x="65" y="88"/>
                        <a:pt x="31" y="88"/>
                      </a:cubicBezTo>
                      <a:cubicBezTo>
                        <a:pt x="52" y="39"/>
                        <a:pt x="96" y="24"/>
                        <a:pt x="128" y="24"/>
                      </a:cubicBezTo>
                      <a:cubicBezTo>
                        <a:pt x="193" y="24"/>
                        <a:pt x="229" y="76"/>
                        <a:pt x="229" y="131"/>
                      </a:cubicBezTo>
                      <a:cubicBezTo>
                        <a:pt x="229" y="189"/>
                        <a:pt x="188" y="235"/>
                        <a:pt x="167" y="260"/>
                      </a:cubicBezTo>
                      <a:cubicBezTo>
                        <a:pt x="113" y="313"/>
                        <a:pt x="59" y="365"/>
                        <a:pt x="5" y="419"/>
                      </a:cubicBezTo>
                      <a:cubicBezTo>
                        <a:pt x="0" y="427"/>
                        <a:pt x="0" y="427"/>
                        <a:pt x="0" y="445"/>
                      </a:cubicBezTo>
                      <a:cubicBezTo>
                        <a:pt x="92" y="445"/>
                        <a:pt x="184" y="445"/>
                        <a:pt x="276" y="445"/>
                      </a:cubicBezTo>
                      <a:cubicBezTo>
                        <a:pt x="283" y="405"/>
                        <a:pt x="288" y="364"/>
                        <a:pt x="295" y="32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grpSp>
          <p:nvGrpSpPr>
            <p:cNvPr id="402" name=""/>
            <p:cNvGrpSpPr/>
            <p:nvPr/>
          </p:nvGrpSpPr>
          <p:grpSpPr>
            <a:xfrm>
              <a:off x="9064080" y="6496560"/>
              <a:ext cx="250920" cy="268560"/>
              <a:chOff x="9064080" y="6496560"/>
              <a:chExt cx="250920" cy="268560"/>
            </a:xfrm>
          </p:grpSpPr>
          <p:sp>
            <p:nvSpPr>
              <p:cNvPr id="403" name=""/>
              <p:cNvSpPr/>
              <p:nvPr/>
            </p:nvSpPr>
            <p:spPr>
              <a:xfrm>
                <a:off x="9064080" y="6496560"/>
                <a:ext cx="107640" cy="215280"/>
              </a:xfrm>
              <a:custGeom>
                <a:avLst/>
                <a:gdLst>
                  <a:gd name="textAreaLeft" fmla="*/ 0 w 107640"/>
                  <a:gd name="textAreaRight" fmla="*/ 108000 w 107640"/>
                  <a:gd name="textAreaTop" fmla="*/ 0 h 215280"/>
                  <a:gd name="textAreaBottom" fmla="*/ 215640 h 215280"/>
                </a:gdLst>
                <a:ahLst/>
                <a:rect l="textAreaLeft" t="textAreaTop" r="textAreaRight" b="textAreaBottom"/>
                <a:pathLst>
                  <a:path w="300" h="599">
                    <a:moveTo>
                      <a:pt x="148" y="205"/>
                    </a:moveTo>
                    <a:cubicBezTo>
                      <a:pt x="193" y="205"/>
                      <a:pt x="239" y="205"/>
                      <a:pt x="284" y="205"/>
                    </a:cubicBezTo>
                    <a:cubicBezTo>
                      <a:pt x="284" y="196"/>
                      <a:pt x="284" y="187"/>
                      <a:pt x="284" y="177"/>
                    </a:cubicBezTo>
                    <a:cubicBezTo>
                      <a:pt x="239" y="177"/>
                      <a:pt x="193" y="177"/>
                      <a:pt x="148" y="177"/>
                    </a:cubicBezTo>
                    <a:cubicBezTo>
                      <a:pt x="148" y="119"/>
                      <a:pt x="148" y="59"/>
                      <a:pt x="148" y="0"/>
                    </a:cubicBezTo>
                    <a:cubicBezTo>
                      <a:pt x="139" y="0"/>
                      <a:pt x="131" y="0"/>
                      <a:pt x="123" y="0"/>
                    </a:cubicBezTo>
                    <a:cubicBezTo>
                      <a:pt x="123" y="80"/>
                      <a:pt x="93" y="180"/>
                      <a:pt x="0" y="187"/>
                    </a:cubicBezTo>
                    <a:cubicBezTo>
                      <a:pt x="0" y="192"/>
                      <a:pt x="0" y="199"/>
                      <a:pt x="0" y="205"/>
                    </a:cubicBezTo>
                    <a:cubicBezTo>
                      <a:pt x="27" y="205"/>
                      <a:pt x="55" y="205"/>
                      <a:pt x="81" y="205"/>
                    </a:cubicBezTo>
                    <a:cubicBezTo>
                      <a:pt x="81" y="293"/>
                      <a:pt x="81" y="383"/>
                      <a:pt x="81" y="471"/>
                    </a:cubicBezTo>
                    <a:cubicBezTo>
                      <a:pt x="81" y="588"/>
                      <a:pt x="169" y="599"/>
                      <a:pt x="205" y="599"/>
                    </a:cubicBezTo>
                    <a:cubicBezTo>
                      <a:pt x="273" y="599"/>
                      <a:pt x="300" y="531"/>
                      <a:pt x="300" y="471"/>
                    </a:cubicBezTo>
                    <a:cubicBezTo>
                      <a:pt x="300" y="452"/>
                      <a:pt x="300" y="435"/>
                      <a:pt x="300" y="416"/>
                    </a:cubicBezTo>
                    <a:cubicBezTo>
                      <a:pt x="292" y="416"/>
                      <a:pt x="284" y="416"/>
                      <a:pt x="276" y="416"/>
                    </a:cubicBezTo>
                    <a:cubicBezTo>
                      <a:pt x="276" y="433"/>
                      <a:pt x="276" y="451"/>
                      <a:pt x="276" y="468"/>
                    </a:cubicBezTo>
                    <a:cubicBezTo>
                      <a:pt x="276" y="539"/>
                      <a:pt x="245" y="577"/>
                      <a:pt x="211" y="577"/>
                    </a:cubicBezTo>
                    <a:cubicBezTo>
                      <a:pt x="148" y="577"/>
                      <a:pt x="148" y="489"/>
                      <a:pt x="148" y="473"/>
                    </a:cubicBezTo>
                    <a:cubicBezTo>
                      <a:pt x="148" y="384"/>
                      <a:pt x="148" y="295"/>
                      <a:pt x="148"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404" name=""/>
              <p:cNvSpPr/>
              <p:nvPr/>
            </p:nvSpPr>
            <p:spPr>
              <a:xfrm>
                <a:off x="9204480" y="6599880"/>
                <a:ext cx="110520" cy="165240"/>
              </a:xfrm>
              <a:custGeom>
                <a:avLst/>
                <a:gdLst>
                  <a:gd name="textAreaLeft" fmla="*/ 0 w 110520"/>
                  <a:gd name="textAreaRight" fmla="*/ 110880 w 110520"/>
                  <a:gd name="textAreaTop" fmla="*/ 0 h 165240"/>
                  <a:gd name="textAreaBottom" fmla="*/ 165600 h 165240"/>
                </a:gdLst>
                <a:ahLst/>
                <a:rect l="textAreaLeft" t="textAreaTop" r="textAreaRight" b="textAreaBottom"/>
                <a:pathLst>
                  <a:path w="308" h="460">
                    <a:moveTo>
                      <a:pt x="148" y="221"/>
                    </a:moveTo>
                    <a:cubicBezTo>
                      <a:pt x="200" y="221"/>
                      <a:pt x="237" y="257"/>
                      <a:pt x="237" y="331"/>
                    </a:cubicBezTo>
                    <a:cubicBezTo>
                      <a:pt x="237" y="413"/>
                      <a:pt x="188" y="437"/>
                      <a:pt x="151" y="437"/>
                    </a:cubicBezTo>
                    <a:cubicBezTo>
                      <a:pt x="123" y="437"/>
                      <a:pt x="63" y="429"/>
                      <a:pt x="36" y="391"/>
                    </a:cubicBezTo>
                    <a:cubicBezTo>
                      <a:pt x="65" y="388"/>
                      <a:pt x="73" y="367"/>
                      <a:pt x="73" y="353"/>
                    </a:cubicBezTo>
                    <a:cubicBezTo>
                      <a:pt x="73" y="331"/>
                      <a:pt x="57" y="317"/>
                      <a:pt x="39" y="317"/>
                    </a:cubicBezTo>
                    <a:cubicBezTo>
                      <a:pt x="19" y="317"/>
                      <a:pt x="0" y="328"/>
                      <a:pt x="0" y="356"/>
                    </a:cubicBezTo>
                    <a:cubicBezTo>
                      <a:pt x="0" y="419"/>
                      <a:pt x="68" y="460"/>
                      <a:pt x="151" y="460"/>
                    </a:cubicBezTo>
                    <a:cubicBezTo>
                      <a:pt x="243" y="460"/>
                      <a:pt x="308" y="397"/>
                      <a:pt x="308" y="331"/>
                    </a:cubicBezTo>
                    <a:cubicBezTo>
                      <a:pt x="308" y="276"/>
                      <a:pt x="265" y="224"/>
                      <a:pt x="191" y="211"/>
                    </a:cubicBezTo>
                    <a:cubicBezTo>
                      <a:pt x="263" y="183"/>
                      <a:pt x="287" y="135"/>
                      <a:pt x="287" y="93"/>
                    </a:cubicBezTo>
                    <a:cubicBezTo>
                      <a:pt x="287" y="41"/>
                      <a:pt x="228" y="0"/>
                      <a:pt x="153" y="0"/>
                    </a:cubicBezTo>
                    <a:cubicBezTo>
                      <a:pt x="77" y="0"/>
                      <a:pt x="19" y="36"/>
                      <a:pt x="19" y="91"/>
                    </a:cubicBezTo>
                    <a:cubicBezTo>
                      <a:pt x="19" y="112"/>
                      <a:pt x="36" y="125"/>
                      <a:pt x="55" y="125"/>
                    </a:cubicBezTo>
                    <a:cubicBezTo>
                      <a:pt x="76" y="125"/>
                      <a:pt x="91" y="109"/>
                      <a:pt x="91" y="93"/>
                    </a:cubicBezTo>
                    <a:cubicBezTo>
                      <a:pt x="91" y="71"/>
                      <a:pt x="76" y="57"/>
                      <a:pt x="55" y="57"/>
                    </a:cubicBezTo>
                    <a:cubicBezTo>
                      <a:pt x="79" y="28"/>
                      <a:pt x="125" y="19"/>
                      <a:pt x="151" y="19"/>
                    </a:cubicBezTo>
                    <a:cubicBezTo>
                      <a:pt x="180" y="19"/>
                      <a:pt x="221" y="36"/>
                      <a:pt x="221" y="93"/>
                    </a:cubicBezTo>
                    <a:cubicBezTo>
                      <a:pt x="221" y="120"/>
                      <a:pt x="213" y="153"/>
                      <a:pt x="196" y="172"/>
                    </a:cubicBezTo>
                    <a:cubicBezTo>
                      <a:pt x="172" y="200"/>
                      <a:pt x="156" y="200"/>
                      <a:pt x="120" y="203"/>
                    </a:cubicBezTo>
                    <a:cubicBezTo>
                      <a:pt x="104" y="203"/>
                      <a:pt x="104" y="203"/>
                      <a:pt x="99" y="203"/>
                    </a:cubicBezTo>
                    <a:cubicBezTo>
                      <a:pt x="96" y="207"/>
                      <a:pt x="93" y="205"/>
                      <a:pt x="93" y="213"/>
                    </a:cubicBezTo>
                    <a:cubicBezTo>
                      <a:pt x="93" y="221"/>
                      <a:pt x="99" y="221"/>
                      <a:pt x="109" y="221"/>
                    </a:cubicBezTo>
                    <a:cubicBezTo>
                      <a:pt x="121" y="221"/>
                      <a:pt x="135" y="221"/>
                      <a:pt x="148" y="22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nvGrpSpPr>
            <p:cNvPr id="405" name=""/>
            <p:cNvGrpSpPr/>
            <p:nvPr/>
          </p:nvGrpSpPr>
          <p:grpSpPr>
            <a:xfrm>
              <a:off x="9970200" y="6496560"/>
              <a:ext cx="253800" cy="263160"/>
              <a:chOff x="9970200" y="6496560"/>
              <a:chExt cx="253800" cy="263160"/>
            </a:xfrm>
          </p:grpSpPr>
          <p:grpSp>
            <p:nvGrpSpPr>
              <p:cNvPr id="406" name=""/>
              <p:cNvGrpSpPr/>
              <p:nvPr/>
            </p:nvGrpSpPr>
            <p:grpSpPr>
              <a:xfrm>
                <a:off x="9970200" y="6496560"/>
                <a:ext cx="253800" cy="263160"/>
                <a:chOff x="9970200" y="6496560"/>
                <a:chExt cx="253800" cy="263160"/>
              </a:xfrm>
            </p:grpSpPr>
            <p:sp>
              <p:nvSpPr>
                <p:cNvPr id="407" name=""/>
                <p:cNvSpPr/>
                <p:nvPr/>
              </p:nvSpPr>
              <p:spPr>
                <a:xfrm>
                  <a:off x="9970200" y="6496560"/>
                  <a:ext cx="106560" cy="215280"/>
                </a:xfrm>
                <a:custGeom>
                  <a:avLst/>
                  <a:gdLst>
                    <a:gd name="textAreaLeft" fmla="*/ 0 w 106560"/>
                    <a:gd name="textAreaRight" fmla="*/ 106920 w 106560"/>
                    <a:gd name="textAreaTop" fmla="*/ 0 h 215280"/>
                    <a:gd name="textAreaBottom" fmla="*/ 215640 h 215280"/>
                  </a:gdLst>
                  <a:ahLst/>
                  <a:rect l="textAreaLeft" t="textAreaTop" r="textAreaRight" b="textAreaBottom"/>
                  <a:pathLst>
                    <a:path w="297" h="599">
                      <a:moveTo>
                        <a:pt x="147" y="205"/>
                      </a:moveTo>
                      <a:cubicBezTo>
                        <a:pt x="192" y="205"/>
                        <a:pt x="239" y="205"/>
                        <a:pt x="284" y="205"/>
                      </a:cubicBezTo>
                      <a:cubicBezTo>
                        <a:pt x="284" y="196"/>
                        <a:pt x="284" y="187"/>
                        <a:pt x="284" y="177"/>
                      </a:cubicBezTo>
                      <a:cubicBezTo>
                        <a:pt x="239" y="177"/>
                        <a:pt x="192" y="177"/>
                        <a:pt x="147" y="177"/>
                      </a:cubicBezTo>
                      <a:cubicBezTo>
                        <a:pt x="147" y="119"/>
                        <a:pt x="147" y="59"/>
                        <a:pt x="147" y="0"/>
                      </a:cubicBezTo>
                      <a:cubicBezTo>
                        <a:pt x="139" y="0"/>
                        <a:pt x="131" y="0"/>
                        <a:pt x="123" y="0"/>
                      </a:cubicBezTo>
                      <a:cubicBezTo>
                        <a:pt x="123" y="79"/>
                        <a:pt x="93" y="180"/>
                        <a:pt x="0" y="185"/>
                      </a:cubicBezTo>
                      <a:cubicBezTo>
                        <a:pt x="0" y="192"/>
                        <a:pt x="0" y="199"/>
                        <a:pt x="0" y="205"/>
                      </a:cubicBezTo>
                      <a:cubicBezTo>
                        <a:pt x="27" y="205"/>
                        <a:pt x="55" y="205"/>
                        <a:pt x="81" y="205"/>
                      </a:cubicBezTo>
                      <a:cubicBezTo>
                        <a:pt x="81" y="293"/>
                        <a:pt x="81" y="381"/>
                        <a:pt x="81" y="471"/>
                      </a:cubicBezTo>
                      <a:cubicBezTo>
                        <a:pt x="81" y="588"/>
                        <a:pt x="169" y="599"/>
                        <a:pt x="204" y="599"/>
                      </a:cubicBezTo>
                      <a:cubicBezTo>
                        <a:pt x="272" y="599"/>
                        <a:pt x="297" y="531"/>
                        <a:pt x="297" y="471"/>
                      </a:cubicBezTo>
                      <a:cubicBezTo>
                        <a:pt x="297" y="452"/>
                        <a:pt x="297" y="433"/>
                        <a:pt x="297" y="416"/>
                      </a:cubicBezTo>
                      <a:cubicBezTo>
                        <a:pt x="289" y="416"/>
                        <a:pt x="283" y="416"/>
                        <a:pt x="276" y="416"/>
                      </a:cubicBezTo>
                      <a:cubicBezTo>
                        <a:pt x="276" y="433"/>
                        <a:pt x="276" y="451"/>
                        <a:pt x="276" y="468"/>
                      </a:cubicBezTo>
                      <a:cubicBezTo>
                        <a:pt x="276" y="539"/>
                        <a:pt x="245" y="575"/>
                        <a:pt x="209" y="575"/>
                      </a:cubicBezTo>
                      <a:cubicBezTo>
                        <a:pt x="147" y="575"/>
                        <a:pt x="147" y="489"/>
                        <a:pt x="147" y="473"/>
                      </a:cubicBezTo>
                      <a:cubicBezTo>
                        <a:pt x="147" y="384"/>
                        <a:pt x="147" y="295"/>
                        <a:pt x="147"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408" name=""/>
                <p:cNvSpPr/>
                <p:nvPr/>
              </p:nvSpPr>
              <p:spPr>
                <a:xfrm>
                  <a:off x="10106640" y="6597720"/>
                  <a:ext cx="117360" cy="162000"/>
                </a:xfrm>
                <a:custGeom>
                  <a:avLst/>
                  <a:gdLst>
                    <a:gd name="textAreaLeft" fmla="*/ 0 w 117360"/>
                    <a:gd name="textAreaRight" fmla="*/ 117720 w 117360"/>
                    <a:gd name="textAreaTop" fmla="*/ 0 h 162000"/>
                    <a:gd name="textAreaBottom" fmla="*/ 162360 h 162000"/>
                  </a:gdLst>
                  <a:ahLst/>
                  <a:rect l="textAreaLeft" t="textAreaTop" r="textAreaRight" b="textAreaBottom"/>
                  <a:pathLst>
                    <a:path w="327" h="451">
                      <a:moveTo>
                        <a:pt x="327" y="341"/>
                      </a:moveTo>
                      <a:cubicBezTo>
                        <a:pt x="327" y="333"/>
                        <a:pt x="327" y="325"/>
                        <a:pt x="327" y="317"/>
                      </a:cubicBezTo>
                      <a:cubicBezTo>
                        <a:pt x="303" y="317"/>
                        <a:pt x="279" y="317"/>
                        <a:pt x="253" y="317"/>
                      </a:cubicBezTo>
                      <a:cubicBezTo>
                        <a:pt x="253" y="217"/>
                        <a:pt x="253" y="119"/>
                        <a:pt x="253" y="19"/>
                      </a:cubicBezTo>
                      <a:cubicBezTo>
                        <a:pt x="253" y="3"/>
                        <a:pt x="253" y="0"/>
                        <a:pt x="237" y="0"/>
                      </a:cubicBezTo>
                      <a:cubicBezTo>
                        <a:pt x="229" y="0"/>
                        <a:pt x="227" y="0"/>
                        <a:pt x="221" y="8"/>
                      </a:cubicBezTo>
                      <a:cubicBezTo>
                        <a:pt x="147" y="111"/>
                        <a:pt x="73" y="215"/>
                        <a:pt x="0" y="317"/>
                      </a:cubicBezTo>
                      <a:cubicBezTo>
                        <a:pt x="0" y="325"/>
                        <a:pt x="0" y="333"/>
                        <a:pt x="0" y="341"/>
                      </a:cubicBezTo>
                      <a:cubicBezTo>
                        <a:pt x="65" y="341"/>
                        <a:pt x="131" y="341"/>
                        <a:pt x="196" y="341"/>
                      </a:cubicBezTo>
                      <a:cubicBezTo>
                        <a:pt x="196" y="360"/>
                        <a:pt x="196" y="379"/>
                        <a:pt x="196" y="396"/>
                      </a:cubicBezTo>
                      <a:cubicBezTo>
                        <a:pt x="196" y="419"/>
                        <a:pt x="196" y="427"/>
                        <a:pt x="141" y="427"/>
                      </a:cubicBezTo>
                      <a:cubicBezTo>
                        <a:pt x="136" y="427"/>
                        <a:pt x="129" y="427"/>
                        <a:pt x="123" y="427"/>
                      </a:cubicBezTo>
                      <a:cubicBezTo>
                        <a:pt x="123" y="435"/>
                        <a:pt x="123" y="443"/>
                        <a:pt x="123" y="451"/>
                      </a:cubicBezTo>
                      <a:cubicBezTo>
                        <a:pt x="159" y="448"/>
                        <a:pt x="199" y="448"/>
                        <a:pt x="224" y="448"/>
                      </a:cubicBezTo>
                      <a:cubicBezTo>
                        <a:pt x="248" y="448"/>
                        <a:pt x="292" y="448"/>
                        <a:pt x="324" y="451"/>
                      </a:cubicBezTo>
                      <a:cubicBezTo>
                        <a:pt x="324" y="443"/>
                        <a:pt x="324" y="435"/>
                        <a:pt x="324" y="427"/>
                      </a:cubicBezTo>
                      <a:cubicBezTo>
                        <a:pt x="319" y="427"/>
                        <a:pt x="312" y="427"/>
                        <a:pt x="305" y="427"/>
                      </a:cubicBezTo>
                      <a:cubicBezTo>
                        <a:pt x="253" y="427"/>
                        <a:pt x="253" y="419"/>
                        <a:pt x="253" y="396"/>
                      </a:cubicBezTo>
                      <a:cubicBezTo>
                        <a:pt x="253" y="379"/>
                        <a:pt x="253" y="360"/>
                        <a:pt x="253" y="341"/>
                      </a:cubicBezTo>
                      <a:cubicBezTo>
                        <a:pt x="279" y="341"/>
                        <a:pt x="303" y="341"/>
                        <a:pt x="327" y="341"/>
                      </a:cubicBezTo>
                      <a:moveTo>
                        <a:pt x="201" y="71"/>
                      </a:moveTo>
                      <a:cubicBezTo>
                        <a:pt x="201" y="153"/>
                        <a:pt x="201" y="235"/>
                        <a:pt x="201" y="317"/>
                      </a:cubicBezTo>
                      <a:cubicBezTo>
                        <a:pt x="143" y="317"/>
                        <a:pt x="84" y="317"/>
                        <a:pt x="24" y="317"/>
                      </a:cubicBezTo>
                      <a:cubicBezTo>
                        <a:pt x="84" y="235"/>
                        <a:pt x="143" y="153"/>
                        <a:pt x="201" y="7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grpSp>
          <p:nvGrpSpPr>
            <p:cNvPr id="409" name=""/>
            <p:cNvGrpSpPr/>
            <p:nvPr/>
          </p:nvGrpSpPr>
          <p:grpSpPr>
            <a:xfrm>
              <a:off x="10443960" y="6496560"/>
              <a:ext cx="248040" cy="268560"/>
              <a:chOff x="10443960" y="6496560"/>
              <a:chExt cx="248040" cy="268560"/>
            </a:xfrm>
          </p:grpSpPr>
          <p:grpSp>
            <p:nvGrpSpPr>
              <p:cNvPr id="410" name=""/>
              <p:cNvGrpSpPr/>
              <p:nvPr/>
            </p:nvGrpSpPr>
            <p:grpSpPr>
              <a:xfrm>
                <a:off x="10443960" y="6496560"/>
                <a:ext cx="248040" cy="268560"/>
                <a:chOff x="10443960" y="6496560"/>
                <a:chExt cx="248040" cy="268560"/>
              </a:xfrm>
            </p:grpSpPr>
            <p:sp>
              <p:nvSpPr>
                <p:cNvPr id="411" name=""/>
                <p:cNvSpPr/>
                <p:nvPr/>
              </p:nvSpPr>
              <p:spPr>
                <a:xfrm>
                  <a:off x="10443960" y="6496560"/>
                  <a:ext cx="106560" cy="215280"/>
                </a:xfrm>
                <a:custGeom>
                  <a:avLst/>
                  <a:gdLst>
                    <a:gd name="textAreaLeft" fmla="*/ 0 w 106560"/>
                    <a:gd name="textAreaRight" fmla="*/ 106920 w 106560"/>
                    <a:gd name="textAreaTop" fmla="*/ 0 h 215280"/>
                    <a:gd name="textAreaBottom" fmla="*/ 215640 h 215280"/>
                  </a:gdLst>
                  <a:ahLst/>
                  <a:rect l="textAreaLeft" t="textAreaTop" r="textAreaRight" b="textAreaBottom"/>
                  <a:pathLst>
                    <a:path w="297" h="599">
                      <a:moveTo>
                        <a:pt x="147" y="205"/>
                      </a:moveTo>
                      <a:cubicBezTo>
                        <a:pt x="193" y="205"/>
                        <a:pt x="239" y="205"/>
                        <a:pt x="284" y="205"/>
                      </a:cubicBezTo>
                      <a:cubicBezTo>
                        <a:pt x="284" y="195"/>
                        <a:pt x="284" y="185"/>
                        <a:pt x="284" y="175"/>
                      </a:cubicBezTo>
                      <a:cubicBezTo>
                        <a:pt x="239" y="175"/>
                        <a:pt x="193" y="175"/>
                        <a:pt x="147" y="175"/>
                      </a:cubicBezTo>
                      <a:cubicBezTo>
                        <a:pt x="147" y="116"/>
                        <a:pt x="147" y="59"/>
                        <a:pt x="147" y="0"/>
                      </a:cubicBezTo>
                      <a:cubicBezTo>
                        <a:pt x="139" y="0"/>
                        <a:pt x="131" y="0"/>
                        <a:pt x="123" y="0"/>
                      </a:cubicBezTo>
                      <a:cubicBezTo>
                        <a:pt x="120" y="79"/>
                        <a:pt x="93" y="180"/>
                        <a:pt x="0" y="185"/>
                      </a:cubicBezTo>
                      <a:cubicBezTo>
                        <a:pt x="0" y="192"/>
                        <a:pt x="0" y="199"/>
                        <a:pt x="0" y="205"/>
                      </a:cubicBezTo>
                      <a:cubicBezTo>
                        <a:pt x="27" y="205"/>
                        <a:pt x="53" y="205"/>
                        <a:pt x="79" y="205"/>
                      </a:cubicBezTo>
                      <a:cubicBezTo>
                        <a:pt x="79" y="293"/>
                        <a:pt x="79" y="381"/>
                        <a:pt x="79" y="471"/>
                      </a:cubicBezTo>
                      <a:cubicBezTo>
                        <a:pt x="79" y="588"/>
                        <a:pt x="169" y="599"/>
                        <a:pt x="204" y="599"/>
                      </a:cubicBezTo>
                      <a:cubicBezTo>
                        <a:pt x="271" y="599"/>
                        <a:pt x="297" y="531"/>
                        <a:pt x="297" y="471"/>
                      </a:cubicBezTo>
                      <a:cubicBezTo>
                        <a:pt x="297" y="452"/>
                        <a:pt x="297" y="433"/>
                        <a:pt x="297" y="416"/>
                      </a:cubicBezTo>
                      <a:cubicBezTo>
                        <a:pt x="291" y="416"/>
                        <a:pt x="283" y="416"/>
                        <a:pt x="276" y="416"/>
                      </a:cubicBezTo>
                      <a:cubicBezTo>
                        <a:pt x="276" y="433"/>
                        <a:pt x="276" y="451"/>
                        <a:pt x="276" y="468"/>
                      </a:cubicBezTo>
                      <a:cubicBezTo>
                        <a:pt x="276" y="539"/>
                        <a:pt x="245" y="577"/>
                        <a:pt x="211" y="577"/>
                      </a:cubicBezTo>
                      <a:cubicBezTo>
                        <a:pt x="147" y="577"/>
                        <a:pt x="147" y="489"/>
                        <a:pt x="147" y="473"/>
                      </a:cubicBezTo>
                      <a:cubicBezTo>
                        <a:pt x="147" y="384"/>
                        <a:pt x="147" y="295"/>
                        <a:pt x="147"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412" name=""/>
                <p:cNvSpPr/>
                <p:nvPr/>
              </p:nvSpPr>
              <p:spPr>
                <a:xfrm>
                  <a:off x="10586160" y="6599880"/>
                  <a:ext cx="105840" cy="165240"/>
                </a:xfrm>
                <a:custGeom>
                  <a:avLst/>
                  <a:gdLst>
                    <a:gd name="textAreaLeft" fmla="*/ 0 w 105840"/>
                    <a:gd name="textAreaRight" fmla="*/ 106200 w 105840"/>
                    <a:gd name="textAreaTop" fmla="*/ 0 h 165240"/>
                    <a:gd name="textAreaBottom" fmla="*/ 165600 h 165240"/>
                  </a:gdLst>
                  <a:ahLst/>
                  <a:rect l="textAreaLeft" t="textAreaTop" r="textAreaRight" b="textAreaBottom"/>
                  <a:pathLst>
                    <a:path w="295" h="460">
                      <a:moveTo>
                        <a:pt x="60" y="71"/>
                      </a:moveTo>
                      <a:cubicBezTo>
                        <a:pt x="96" y="79"/>
                        <a:pt x="115" y="79"/>
                        <a:pt x="125" y="79"/>
                      </a:cubicBezTo>
                      <a:cubicBezTo>
                        <a:pt x="213" y="79"/>
                        <a:pt x="264" y="19"/>
                        <a:pt x="264" y="11"/>
                      </a:cubicBezTo>
                      <a:cubicBezTo>
                        <a:pt x="264" y="3"/>
                        <a:pt x="261" y="0"/>
                        <a:pt x="259" y="0"/>
                      </a:cubicBezTo>
                      <a:cubicBezTo>
                        <a:pt x="256" y="0"/>
                        <a:pt x="256" y="0"/>
                        <a:pt x="253" y="3"/>
                      </a:cubicBezTo>
                      <a:cubicBezTo>
                        <a:pt x="237" y="8"/>
                        <a:pt x="201" y="21"/>
                        <a:pt x="153" y="21"/>
                      </a:cubicBezTo>
                      <a:cubicBezTo>
                        <a:pt x="133" y="21"/>
                        <a:pt x="99" y="21"/>
                        <a:pt x="55" y="3"/>
                      </a:cubicBezTo>
                      <a:cubicBezTo>
                        <a:pt x="47" y="0"/>
                        <a:pt x="49" y="1"/>
                        <a:pt x="47" y="0"/>
                      </a:cubicBezTo>
                      <a:cubicBezTo>
                        <a:pt x="36" y="0"/>
                        <a:pt x="36" y="8"/>
                        <a:pt x="36" y="19"/>
                      </a:cubicBezTo>
                      <a:cubicBezTo>
                        <a:pt x="36" y="85"/>
                        <a:pt x="36" y="151"/>
                        <a:pt x="36" y="216"/>
                      </a:cubicBezTo>
                      <a:cubicBezTo>
                        <a:pt x="36" y="227"/>
                        <a:pt x="36" y="235"/>
                        <a:pt x="47" y="235"/>
                      </a:cubicBezTo>
                      <a:cubicBezTo>
                        <a:pt x="52" y="235"/>
                        <a:pt x="55" y="235"/>
                        <a:pt x="60" y="227"/>
                      </a:cubicBezTo>
                      <a:cubicBezTo>
                        <a:pt x="91" y="188"/>
                        <a:pt x="131" y="183"/>
                        <a:pt x="153" y="183"/>
                      </a:cubicBezTo>
                      <a:cubicBezTo>
                        <a:pt x="193" y="183"/>
                        <a:pt x="213" y="216"/>
                        <a:pt x="216" y="221"/>
                      </a:cubicBezTo>
                      <a:cubicBezTo>
                        <a:pt x="227" y="244"/>
                        <a:pt x="232" y="271"/>
                        <a:pt x="232" y="309"/>
                      </a:cubicBezTo>
                      <a:cubicBezTo>
                        <a:pt x="232" y="328"/>
                        <a:pt x="232" y="369"/>
                        <a:pt x="211" y="396"/>
                      </a:cubicBezTo>
                      <a:cubicBezTo>
                        <a:pt x="193" y="421"/>
                        <a:pt x="167" y="437"/>
                        <a:pt x="133" y="437"/>
                      </a:cubicBezTo>
                      <a:cubicBezTo>
                        <a:pt x="91" y="437"/>
                        <a:pt x="44" y="413"/>
                        <a:pt x="27" y="369"/>
                      </a:cubicBezTo>
                      <a:cubicBezTo>
                        <a:pt x="52" y="372"/>
                        <a:pt x="65" y="356"/>
                        <a:pt x="65" y="336"/>
                      </a:cubicBezTo>
                      <a:cubicBezTo>
                        <a:pt x="65" y="309"/>
                        <a:pt x="41" y="304"/>
                        <a:pt x="33" y="304"/>
                      </a:cubicBezTo>
                      <a:cubicBezTo>
                        <a:pt x="31" y="304"/>
                        <a:pt x="0" y="304"/>
                        <a:pt x="0" y="339"/>
                      </a:cubicBezTo>
                      <a:cubicBezTo>
                        <a:pt x="0" y="399"/>
                        <a:pt x="55" y="460"/>
                        <a:pt x="133" y="460"/>
                      </a:cubicBezTo>
                      <a:cubicBezTo>
                        <a:pt x="221" y="460"/>
                        <a:pt x="295" y="396"/>
                        <a:pt x="295" y="312"/>
                      </a:cubicBezTo>
                      <a:cubicBezTo>
                        <a:pt x="295" y="235"/>
                        <a:pt x="237" y="167"/>
                        <a:pt x="156" y="167"/>
                      </a:cubicBezTo>
                      <a:cubicBezTo>
                        <a:pt x="125" y="167"/>
                        <a:pt x="91" y="172"/>
                        <a:pt x="60" y="200"/>
                      </a:cubicBezTo>
                      <a:cubicBezTo>
                        <a:pt x="60" y="157"/>
                        <a:pt x="60" y="113"/>
                        <a:pt x="60" y="7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grpSp>
          <p:nvGrpSpPr>
            <p:cNvPr id="413" name=""/>
            <p:cNvGrpSpPr/>
            <p:nvPr/>
          </p:nvGrpSpPr>
          <p:grpSpPr>
            <a:xfrm>
              <a:off x="11662560" y="6496560"/>
              <a:ext cx="251280" cy="268560"/>
              <a:chOff x="11662560" y="6496560"/>
              <a:chExt cx="251280" cy="268560"/>
            </a:xfrm>
          </p:grpSpPr>
          <p:grpSp>
            <p:nvGrpSpPr>
              <p:cNvPr id="414" name=""/>
              <p:cNvGrpSpPr/>
              <p:nvPr/>
            </p:nvGrpSpPr>
            <p:grpSpPr>
              <a:xfrm>
                <a:off x="11662560" y="6496560"/>
                <a:ext cx="251280" cy="268560"/>
                <a:chOff x="11662560" y="6496560"/>
                <a:chExt cx="251280" cy="268560"/>
              </a:xfrm>
            </p:grpSpPr>
            <p:sp>
              <p:nvSpPr>
                <p:cNvPr id="415" name=""/>
                <p:cNvSpPr/>
                <p:nvPr/>
              </p:nvSpPr>
              <p:spPr>
                <a:xfrm>
                  <a:off x="11662560" y="6496560"/>
                  <a:ext cx="107640" cy="215280"/>
                </a:xfrm>
                <a:custGeom>
                  <a:avLst/>
                  <a:gdLst>
                    <a:gd name="textAreaLeft" fmla="*/ 0 w 107640"/>
                    <a:gd name="textAreaRight" fmla="*/ 108000 w 107640"/>
                    <a:gd name="textAreaTop" fmla="*/ 0 h 215280"/>
                    <a:gd name="textAreaBottom" fmla="*/ 215640 h 215280"/>
                  </a:gdLst>
                  <a:ahLst/>
                  <a:rect l="textAreaLeft" t="textAreaTop" r="textAreaRight" b="textAreaBottom"/>
                  <a:pathLst>
                    <a:path w="300" h="599">
                      <a:moveTo>
                        <a:pt x="147" y="205"/>
                      </a:moveTo>
                      <a:cubicBezTo>
                        <a:pt x="193" y="205"/>
                        <a:pt x="239" y="205"/>
                        <a:pt x="284" y="205"/>
                      </a:cubicBezTo>
                      <a:cubicBezTo>
                        <a:pt x="284" y="196"/>
                        <a:pt x="284" y="187"/>
                        <a:pt x="284" y="177"/>
                      </a:cubicBezTo>
                      <a:cubicBezTo>
                        <a:pt x="239" y="177"/>
                        <a:pt x="193" y="177"/>
                        <a:pt x="147" y="177"/>
                      </a:cubicBezTo>
                      <a:cubicBezTo>
                        <a:pt x="147" y="119"/>
                        <a:pt x="147" y="59"/>
                        <a:pt x="147" y="0"/>
                      </a:cubicBezTo>
                      <a:cubicBezTo>
                        <a:pt x="139" y="0"/>
                        <a:pt x="131" y="0"/>
                        <a:pt x="123" y="0"/>
                      </a:cubicBezTo>
                      <a:cubicBezTo>
                        <a:pt x="123" y="79"/>
                        <a:pt x="93" y="180"/>
                        <a:pt x="0" y="185"/>
                      </a:cubicBezTo>
                      <a:cubicBezTo>
                        <a:pt x="0" y="192"/>
                        <a:pt x="0" y="199"/>
                        <a:pt x="0" y="205"/>
                      </a:cubicBezTo>
                      <a:cubicBezTo>
                        <a:pt x="27" y="205"/>
                        <a:pt x="55" y="205"/>
                        <a:pt x="81" y="205"/>
                      </a:cubicBezTo>
                      <a:cubicBezTo>
                        <a:pt x="81" y="293"/>
                        <a:pt x="81" y="381"/>
                        <a:pt x="81" y="471"/>
                      </a:cubicBezTo>
                      <a:cubicBezTo>
                        <a:pt x="81" y="588"/>
                        <a:pt x="169" y="599"/>
                        <a:pt x="204" y="599"/>
                      </a:cubicBezTo>
                      <a:cubicBezTo>
                        <a:pt x="273" y="599"/>
                        <a:pt x="300" y="531"/>
                        <a:pt x="300" y="471"/>
                      </a:cubicBezTo>
                      <a:cubicBezTo>
                        <a:pt x="300" y="452"/>
                        <a:pt x="300" y="433"/>
                        <a:pt x="300" y="416"/>
                      </a:cubicBezTo>
                      <a:cubicBezTo>
                        <a:pt x="292" y="416"/>
                        <a:pt x="284" y="416"/>
                        <a:pt x="276" y="416"/>
                      </a:cubicBezTo>
                      <a:cubicBezTo>
                        <a:pt x="276" y="433"/>
                        <a:pt x="276" y="451"/>
                        <a:pt x="276" y="468"/>
                      </a:cubicBezTo>
                      <a:cubicBezTo>
                        <a:pt x="276" y="539"/>
                        <a:pt x="245" y="577"/>
                        <a:pt x="211" y="577"/>
                      </a:cubicBezTo>
                      <a:cubicBezTo>
                        <a:pt x="147" y="577"/>
                        <a:pt x="147" y="489"/>
                        <a:pt x="147" y="473"/>
                      </a:cubicBezTo>
                      <a:cubicBezTo>
                        <a:pt x="147" y="384"/>
                        <a:pt x="147" y="295"/>
                        <a:pt x="147"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416" name=""/>
                <p:cNvSpPr/>
                <p:nvPr/>
              </p:nvSpPr>
              <p:spPr>
                <a:xfrm>
                  <a:off x="11803320" y="6599880"/>
                  <a:ext cx="110520" cy="165240"/>
                </a:xfrm>
                <a:custGeom>
                  <a:avLst/>
                  <a:gdLst>
                    <a:gd name="textAreaLeft" fmla="*/ 0 w 110520"/>
                    <a:gd name="textAreaRight" fmla="*/ 110880 w 110520"/>
                    <a:gd name="textAreaTop" fmla="*/ 0 h 165240"/>
                    <a:gd name="textAreaBottom" fmla="*/ 165600 h 165240"/>
                  </a:gdLst>
                  <a:ahLst/>
                  <a:rect l="textAreaLeft" t="textAreaTop" r="textAreaRight" b="textAreaBottom"/>
                  <a:pathLst>
                    <a:path w="308" h="460">
                      <a:moveTo>
                        <a:pt x="63" y="227"/>
                      </a:moveTo>
                      <a:cubicBezTo>
                        <a:pt x="63" y="172"/>
                        <a:pt x="68" y="123"/>
                        <a:pt x="93" y="83"/>
                      </a:cubicBezTo>
                      <a:cubicBezTo>
                        <a:pt x="117" y="44"/>
                        <a:pt x="153" y="19"/>
                        <a:pt x="196" y="19"/>
                      </a:cubicBezTo>
                      <a:cubicBezTo>
                        <a:pt x="216" y="19"/>
                        <a:pt x="243" y="24"/>
                        <a:pt x="256" y="44"/>
                      </a:cubicBezTo>
                      <a:cubicBezTo>
                        <a:pt x="240" y="44"/>
                        <a:pt x="227" y="57"/>
                        <a:pt x="227" y="76"/>
                      </a:cubicBezTo>
                      <a:cubicBezTo>
                        <a:pt x="227" y="93"/>
                        <a:pt x="236" y="107"/>
                        <a:pt x="256" y="107"/>
                      </a:cubicBezTo>
                      <a:cubicBezTo>
                        <a:pt x="277" y="107"/>
                        <a:pt x="289" y="93"/>
                        <a:pt x="289" y="73"/>
                      </a:cubicBezTo>
                      <a:cubicBezTo>
                        <a:pt x="289" y="36"/>
                        <a:pt x="261" y="0"/>
                        <a:pt x="193" y="0"/>
                      </a:cubicBezTo>
                      <a:cubicBezTo>
                        <a:pt x="99" y="0"/>
                        <a:pt x="0" y="91"/>
                        <a:pt x="0" y="232"/>
                      </a:cubicBezTo>
                      <a:cubicBezTo>
                        <a:pt x="0" y="408"/>
                        <a:pt x="81" y="460"/>
                        <a:pt x="156" y="460"/>
                      </a:cubicBezTo>
                      <a:cubicBezTo>
                        <a:pt x="237" y="460"/>
                        <a:pt x="308" y="396"/>
                        <a:pt x="308" y="309"/>
                      </a:cubicBezTo>
                      <a:cubicBezTo>
                        <a:pt x="308" y="224"/>
                        <a:pt x="240" y="161"/>
                        <a:pt x="161" y="161"/>
                      </a:cubicBezTo>
                      <a:cubicBezTo>
                        <a:pt x="109" y="161"/>
                        <a:pt x="79" y="197"/>
                        <a:pt x="63" y="227"/>
                      </a:cubicBezTo>
                      <a:moveTo>
                        <a:pt x="156" y="437"/>
                      </a:moveTo>
                      <a:cubicBezTo>
                        <a:pt x="123" y="437"/>
                        <a:pt x="96" y="419"/>
                        <a:pt x="81" y="388"/>
                      </a:cubicBezTo>
                      <a:cubicBezTo>
                        <a:pt x="71" y="369"/>
                        <a:pt x="65" y="336"/>
                        <a:pt x="65" y="296"/>
                      </a:cubicBezTo>
                      <a:cubicBezTo>
                        <a:pt x="65" y="229"/>
                        <a:pt x="104" y="180"/>
                        <a:pt x="159" y="180"/>
                      </a:cubicBezTo>
                      <a:cubicBezTo>
                        <a:pt x="188" y="180"/>
                        <a:pt x="211" y="192"/>
                        <a:pt x="227" y="216"/>
                      </a:cubicBezTo>
                      <a:cubicBezTo>
                        <a:pt x="243" y="241"/>
                        <a:pt x="243" y="271"/>
                        <a:pt x="243" y="309"/>
                      </a:cubicBezTo>
                      <a:cubicBezTo>
                        <a:pt x="243" y="348"/>
                        <a:pt x="243" y="375"/>
                        <a:pt x="227" y="403"/>
                      </a:cubicBezTo>
                      <a:cubicBezTo>
                        <a:pt x="211" y="424"/>
                        <a:pt x="188" y="437"/>
                        <a:pt x="156" y="43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sp>
          <p:nvSpPr>
            <p:cNvPr id="417" name="Straight Arrow Connector 1"/>
            <p:cNvSpPr/>
            <p:nvPr/>
          </p:nvSpPr>
          <p:spPr>
            <a:xfrm flipV="1">
              <a:off x="5855760" y="6422040"/>
              <a:ext cx="6239880" cy="20880"/>
            </a:xfrm>
            <a:custGeom>
              <a:avLst/>
              <a:gdLst>
                <a:gd name="textAreaLeft" fmla="*/ 0 w 6239880"/>
                <a:gd name="textAreaRight" fmla="*/ 6240600 w 6239880"/>
                <a:gd name="textAreaTop" fmla="*/ -360 h 20880"/>
                <a:gd name="textAreaBottom" fmla="*/ 21240 h 20880"/>
              </a:gdLst>
              <a:ahLst/>
              <a:rect l="textAreaLeft" t="textAreaTop" r="textAreaRight" b="textAreaBottom"/>
              <a:pathLst>
                <a:path w="21600" h="21600">
                  <a:moveTo>
                    <a:pt x="0" y="0"/>
                  </a:moveTo>
                  <a:lnTo>
                    <a:pt x="21600" y="21600"/>
                  </a:lnTo>
                </a:path>
              </a:pathLst>
            </a:custGeom>
            <a:noFill/>
            <a:ln w="19080">
              <a:solidFill>
                <a:srgbClr val="000000"/>
              </a:solidFill>
              <a:round/>
              <a:tailEnd len="med" type="triangle" w="med"/>
            </a:ln>
          </p:spPr>
          <p:style>
            <a:lnRef idx="0"/>
            <a:fillRef idx="0"/>
            <a:effectRef idx="0"/>
            <a:fontRef idx="minor"/>
          </p:style>
          <p:txBody>
            <a:bodyPr lIns="90000" rIns="90000" tIns="-23400" bIns="-23400" anchor="t">
              <a:noAutofit/>
            </a:bodyPr>
            <a:p>
              <a:pPr>
                <a:lnSpc>
                  <a:spcPct val="100000"/>
                </a:lnSpc>
              </a:pPr>
              <a:endParaRPr b="0" lang="en-US" sz="1800" spc="-1" strike="noStrike">
                <a:solidFill>
                  <a:srgbClr val="000000"/>
                </a:solidFill>
                <a:latin typeface="Arial"/>
              </a:endParaRPr>
            </a:p>
          </p:txBody>
        </p:sp>
      </p:grpSp>
      <p:grpSp>
        <p:nvGrpSpPr>
          <p:cNvPr id="418" name=""/>
          <p:cNvGrpSpPr/>
          <p:nvPr/>
        </p:nvGrpSpPr>
        <p:grpSpPr>
          <a:xfrm>
            <a:off x="5616000" y="3263760"/>
            <a:ext cx="6321960" cy="2399400"/>
            <a:chOff x="5616000" y="3263760"/>
            <a:chExt cx="6321960" cy="2399400"/>
          </a:xfrm>
        </p:grpSpPr>
        <p:pic>
          <p:nvPicPr>
            <p:cNvPr id="419" name="" descr=""/>
            <p:cNvPicPr/>
            <p:nvPr/>
          </p:nvPicPr>
          <p:blipFill>
            <a:blip r:embed="rId1"/>
            <a:stretch/>
          </p:blipFill>
          <p:spPr>
            <a:xfrm>
              <a:off x="6900480" y="3263760"/>
              <a:ext cx="5037480" cy="2159640"/>
            </a:xfrm>
            <a:prstGeom prst="rect">
              <a:avLst/>
            </a:prstGeom>
            <a:ln w="0">
              <a:noFill/>
            </a:ln>
          </p:spPr>
        </p:pic>
        <p:pic>
          <p:nvPicPr>
            <p:cNvPr id="420" name="" descr=""/>
            <p:cNvPicPr/>
            <p:nvPr/>
          </p:nvPicPr>
          <p:blipFill>
            <a:blip r:embed="rId2"/>
            <a:stretch/>
          </p:blipFill>
          <p:spPr>
            <a:xfrm flipH="1">
              <a:off x="5616000" y="4223880"/>
              <a:ext cx="1298160" cy="1439280"/>
            </a:xfrm>
            <a:prstGeom prst="rect">
              <a:avLst/>
            </a:prstGeom>
            <a:ln w="0">
              <a:noFill/>
            </a:ln>
          </p:spPr>
        </p:pic>
      </p:grpSp>
      <p:sp>
        <p:nvSpPr>
          <p:cNvPr id="421" name="Rectangle 3"/>
          <p:cNvSpPr/>
          <p:nvPr/>
        </p:nvSpPr>
        <p:spPr>
          <a:xfrm>
            <a:off x="131760" y="3203640"/>
            <a:ext cx="540720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2060"/>
                </a:solidFill>
                <a:latin typeface="Arial"/>
                <a:ea typeface="Arial"/>
              </a:rPr>
              <a:t>Distinguish users and content types based on on the reaction of online social systems (</a:t>
            </a:r>
            <a:r>
              <a:rPr b="1" lang="en-US" sz="2400" spc="-1" strike="noStrike">
                <a:solidFill>
                  <a:srgbClr val="002060"/>
                </a:solidFill>
                <a:latin typeface="Arial"/>
                <a:ea typeface="Arial"/>
              </a:rPr>
              <a:t>no content)</a:t>
            </a:r>
            <a:endParaRPr b="0" lang="en-AU" sz="2400" spc="-1" strike="noStrike">
              <a:solidFill>
                <a:srgbClr val="000000"/>
              </a:solidFill>
              <a:latin typeface="Arial"/>
            </a:endParaRPr>
          </a:p>
        </p:txBody>
      </p:sp>
      <p:sp>
        <p:nvSpPr>
          <p:cNvPr id="422" name="Rectangle 1"/>
          <p:cNvSpPr/>
          <p:nvPr/>
        </p:nvSpPr>
        <p:spPr>
          <a:xfrm>
            <a:off x="131760" y="4463640"/>
            <a:ext cx="540720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2060"/>
                </a:solidFill>
                <a:latin typeface="Arial"/>
                <a:ea typeface="Arial"/>
              </a:rPr>
              <a:t>Build early detection systems based on information spread patterns within the user population</a:t>
            </a:r>
            <a:endParaRPr b="0" lang="en-AU" sz="2400" spc="-1" strike="noStrike">
              <a:solidFill>
                <a:srgbClr val="000000"/>
              </a:solidFill>
              <a:latin typeface="Arial"/>
            </a:endParaRPr>
          </a:p>
        </p:txBody>
      </p:sp>
      <p:sp>
        <p:nvSpPr>
          <p:cNvPr id="423" name="Rectangle 2"/>
          <p:cNvSpPr/>
          <p:nvPr/>
        </p:nvSpPr>
        <p:spPr>
          <a:xfrm>
            <a:off x="131760" y="5723640"/>
            <a:ext cx="54072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2060"/>
                </a:solidFill>
                <a:latin typeface="Arial"/>
                <a:ea typeface="Arial"/>
              </a:rPr>
              <a:t>Language invariant – the model doesn’t need to “speak” the language</a:t>
            </a:r>
            <a:endParaRPr b="0" lang="en-AU"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24" name=""/>
          <p:cNvGrpSpPr/>
          <p:nvPr/>
        </p:nvGrpSpPr>
        <p:grpSpPr>
          <a:xfrm>
            <a:off x="16271280" y="423720"/>
            <a:ext cx="2463480" cy="2059560"/>
            <a:chOff x="16271280" y="423720"/>
            <a:chExt cx="2463480" cy="2059560"/>
          </a:xfrm>
        </p:grpSpPr>
        <p:pic>
          <p:nvPicPr>
            <p:cNvPr id="425" name="" descr=""/>
            <p:cNvPicPr/>
            <p:nvPr/>
          </p:nvPicPr>
          <p:blipFill>
            <a:blip r:embed="rId1"/>
            <a:stretch/>
          </p:blipFill>
          <p:spPr>
            <a:xfrm>
              <a:off x="16383600" y="423720"/>
              <a:ext cx="2073240" cy="1324440"/>
            </a:xfrm>
            <a:prstGeom prst="rect">
              <a:avLst/>
            </a:prstGeom>
            <a:ln w="0">
              <a:noFill/>
            </a:ln>
          </p:spPr>
        </p:pic>
        <p:sp>
          <p:nvSpPr>
            <p:cNvPr id="426" name="TextShape 3_1"/>
            <p:cNvSpPr/>
            <p:nvPr/>
          </p:nvSpPr>
          <p:spPr>
            <a:xfrm>
              <a:off x="16271280" y="1990080"/>
              <a:ext cx="246348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ea typeface="Noto Sans CJK SC Regular"/>
                </a:rPr>
                <a:t>Tracking Disinformation Campaigns across terrain</a:t>
              </a:r>
              <a:endParaRPr b="0" lang="en-AU" sz="1600" spc="-1" strike="noStrike">
                <a:solidFill>
                  <a:srgbClr val="000000"/>
                </a:solidFill>
                <a:latin typeface="Arial"/>
              </a:endParaRPr>
            </a:p>
          </p:txBody>
        </p:sp>
      </p:grpSp>
      <p:grpSp>
        <p:nvGrpSpPr>
          <p:cNvPr id="427" name=""/>
          <p:cNvGrpSpPr/>
          <p:nvPr/>
        </p:nvGrpSpPr>
        <p:grpSpPr>
          <a:xfrm>
            <a:off x="12743280" y="72360"/>
            <a:ext cx="2231640" cy="2410920"/>
            <a:chOff x="12743280" y="72360"/>
            <a:chExt cx="2231640" cy="2410920"/>
          </a:xfrm>
        </p:grpSpPr>
        <p:sp>
          <p:nvSpPr>
            <p:cNvPr id="428" name="TextShape 7_0"/>
            <p:cNvSpPr/>
            <p:nvPr/>
          </p:nvSpPr>
          <p:spPr>
            <a:xfrm>
              <a:off x="12743280" y="1989720"/>
              <a:ext cx="223164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ea typeface="DejaVu Sans"/>
                </a:rPr>
                <a:t>Expert roundtable for Defamation law reform</a:t>
              </a:r>
              <a:endParaRPr b="0" lang="en-AU" sz="1600" spc="-1" strike="noStrike">
                <a:solidFill>
                  <a:srgbClr val="000000"/>
                </a:solidFill>
                <a:latin typeface="Arial"/>
              </a:endParaRPr>
            </a:p>
          </p:txBody>
        </p:sp>
        <p:pic>
          <p:nvPicPr>
            <p:cNvPr id="429" name="" descr=""/>
            <p:cNvPicPr/>
            <p:nvPr/>
          </p:nvPicPr>
          <p:blipFill>
            <a:blip r:embed="rId2"/>
            <a:stretch/>
          </p:blipFill>
          <p:spPr>
            <a:xfrm>
              <a:off x="13135320" y="72360"/>
              <a:ext cx="1486800" cy="1607040"/>
            </a:xfrm>
            <a:prstGeom prst="rect">
              <a:avLst/>
            </a:prstGeom>
            <a:ln w="0">
              <a:noFill/>
            </a:ln>
          </p:spPr>
        </p:pic>
      </p:grpSp>
      <p:grpSp>
        <p:nvGrpSpPr>
          <p:cNvPr id="430" name=""/>
          <p:cNvGrpSpPr/>
          <p:nvPr/>
        </p:nvGrpSpPr>
        <p:grpSpPr>
          <a:xfrm>
            <a:off x="468000" y="1403640"/>
            <a:ext cx="3599640" cy="2059560"/>
            <a:chOff x="468000" y="1403640"/>
            <a:chExt cx="3599640" cy="2059560"/>
          </a:xfrm>
        </p:grpSpPr>
        <p:pic>
          <p:nvPicPr>
            <p:cNvPr id="431" name="" descr=""/>
            <p:cNvPicPr/>
            <p:nvPr/>
          </p:nvPicPr>
          <p:blipFill>
            <a:blip r:embed="rId3"/>
            <a:stretch/>
          </p:blipFill>
          <p:spPr>
            <a:xfrm>
              <a:off x="1151640" y="1403640"/>
              <a:ext cx="1627560" cy="1497240"/>
            </a:xfrm>
            <a:prstGeom prst="rect">
              <a:avLst/>
            </a:prstGeom>
            <a:ln w="0">
              <a:noFill/>
            </a:ln>
          </p:spPr>
        </p:pic>
        <p:sp>
          <p:nvSpPr>
            <p:cNvPr id="432" name="TextShape 9_0"/>
            <p:cNvSpPr/>
            <p:nvPr/>
          </p:nvSpPr>
          <p:spPr>
            <a:xfrm>
              <a:off x="468000" y="2970000"/>
              <a:ext cx="359964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ea typeface="DejaVu Sans"/>
                </a:rPr>
                <a:t>Modelling in the Gray Zone: Complex Warfare “Real-time detection of disinformation campaigns”</a:t>
              </a:r>
              <a:endParaRPr b="0" lang="en-AU" sz="1600" spc="-1" strike="noStrike">
                <a:solidFill>
                  <a:srgbClr val="000000"/>
                </a:solidFill>
                <a:latin typeface="Arial"/>
              </a:endParaRPr>
            </a:p>
          </p:txBody>
        </p:sp>
      </p:grpSp>
      <p:grpSp>
        <p:nvGrpSpPr>
          <p:cNvPr id="433" name=""/>
          <p:cNvGrpSpPr/>
          <p:nvPr/>
        </p:nvGrpSpPr>
        <p:grpSpPr>
          <a:xfrm>
            <a:off x="8600040" y="4404240"/>
            <a:ext cx="2450520" cy="2071080"/>
            <a:chOff x="8600040" y="4404240"/>
            <a:chExt cx="2450520" cy="2071080"/>
          </a:xfrm>
        </p:grpSpPr>
        <p:sp>
          <p:nvSpPr>
            <p:cNvPr id="434" name="TextShape 12_0"/>
            <p:cNvSpPr/>
            <p:nvPr/>
          </p:nvSpPr>
          <p:spPr>
            <a:xfrm>
              <a:off x="8600040" y="5972040"/>
              <a:ext cx="2403000" cy="503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ea typeface="Noto Sans CJK SC Regular"/>
                </a:rPr>
                <a:t>Hate Speech propagation</a:t>
              </a:r>
              <a:r>
                <a:rPr b="0" i="1" lang="en-AU" sz="1600" spc="-1" strike="noStrike">
                  <a:solidFill>
                    <a:srgbClr val="000000"/>
                  </a:solidFill>
                  <a:latin typeface="Constantia"/>
                  <a:ea typeface="Noto Sans CJK SC Regular"/>
                </a:rPr>
                <a:t> </a:t>
              </a:r>
              <a:r>
                <a:rPr b="0" lang="en-AU" sz="1600" spc="-1" strike="noStrike">
                  <a:solidFill>
                    <a:srgbClr val="000000"/>
                  </a:solidFill>
                  <a:latin typeface="Constantia"/>
                  <a:ea typeface="Noto Sans CJK SC Regular"/>
                </a:rPr>
                <a:t>on Social Media</a:t>
              </a:r>
              <a:endParaRPr b="0" lang="en-AU" sz="1600" spc="-1" strike="noStrike">
                <a:solidFill>
                  <a:srgbClr val="000000"/>
                </a:solidFill>
                <a:latin typeface="Arial"/>
              </a:endParaRPr>
            </a:p>
          </p:txBody>
        </p:sp>
        <p:grpSp>
          <p:nvGrpSpPr>
            <p:cNvPr id="435" name=""/>
            <p:cNvGrpSpPr/>
            <p:nvPr/>
          </p:nvGrpSpPr>
          <p:grpSpPr>
            <a:xfrm>
              <a:off x="8672040" y="4404240"/>
              <a:ext cx="2378520" cy="1342080"/>
              <a:chOff x="8672040" y="4404240"/>
              <a:chExt cx="2378520" cy="1342080"/>
            </a:xfrm>
          </p:grpSpPr>
          <p:pic>
            <p:nvPicPr>
              <p:cNvPr id="436" name="" descr=""/>
              <p:cNvPicPr/>
              <p:nvPr/>
            </p:nvPicPr>
            <p:blipFill>
              <a:blip r:embed="rId4"/>
              <a:stretch/>
            </p:blipFill>
            <p:spPr>
              <a:xfrm>
                <a:off x="10036440" y="4404240"/>
                <a:ext cx="1014120" cy="1342080"/>
              </a:xfrm>
              <a:prstGeom prst="rect">
                <a:avLst/>
              </a:prstGeom>
              <a:ln w="0">
                <a:noFill/>
              </a:ln>
            </p:spPr>
          </p:pic>
          <p:pic>
            <p:nvPicPr>
              <p:cNvPr id="437" name="" descr=""/>
              <p:cNvPicPr/>
              <p:nvPr/>
            </p:nvPicPr>
            <p:blipFill>
              <a:blip r:embed="rId5"/>
              <a:stretch/>
            </p:blipFill>
            <p:spPr>
              <a:xfrm>
                <a:off x="8672040" y="4404240"/>
                <a:ext cx="1323000" cy="1323000"/>
              </a:xfrm>
              <a:prstGeom prst="rect">
                <a:avLst/>
              </a:prstGeom>
              <a:ln w="0">
                <a:noFill/>
              </a:ln>
            </p:spPr>
          </p:pic>
        </p:grpSp>
      </p:grpSp>
      <p:grpSp>
        <p:nvGrpSpPr>
          <p:cNvPr id="438" name=""/>
          <p:cNvGrpSpPr/>
          <p:nvPr/>
        </p:nvGrpSpPr>
        <p:grpSpPr>
          <a:xfrm>
            <a:off x="13680360" y="5940000"/>
            <a:ext cx="4118040" cy="2579400"/>
            <a:chOff x="13680360" y="5940000"/>
            <a:chExt cx="4118040" cy="2579400"/>
          </a:xfrm>
        </p:grpSpPr>
        <p:grpSp>
          <p:nvGrpSpPr>
            <p:cNvPr id="439" name=""/>
            <p:cNvGrpSpPr/>
            <p:nvPr/>
          </p:nvGrpSpPr>
          <p:grpSpPr>
            <a:xfrm>
              <a:off x="13680360" y="5940000"/>
              <a:ext cx="4118040" cy="1909080"/>
              <a:chOff x="13680360" y="5940000"/>
              <a:chExt cx="4118040" cy="1909080"/>
            </a:xfrm>
          </p:grpSpPr>
          <p:pic>
            <p:nvPicPr>
              <p:cNvPr id="440" name="" descr=""/>
              <p:cNvPicPr/>
              <p:nvPr/>
            </p:nvPicPr>
            <p:blipFill>
              <a:blip r:embed="rId6"/>
              <a:stretch/>
            </p:blipFill>
            <p:spPr>
              <a:xfrm>
                <a:off x="13680360" y="6069240"/>
                <a:ext cx="2953440" cy="1727280"/>
              </a:xfrm>
              <a:prstGeom prst="rect">
                <a:avLst/>
              </a:prstGeom>
              <a:ln w="0">
                <a:noFill/>
              </a:ln>
            </p:spPr>
          </p:pic>
          <p:pic>
            <p:nvPicPr>
              <p:cNvPr id="441" name="" descr=""/>
              <p:cNvPicPr/>
              <p:nvPr/>
            </p:nvPicPr>
            <p:blipFill>
              <a:blip r:embed="rId7"/>
              <a:stretch/>
            </p:blipFill>
            <p:spPr>
              <a:xfrm>
                <a:off x="16143840" y="5940000"/>
                <a:ext cx="1654560" cy="1909080"/>
              </a:xfrm>
              <a:prstGeom prst="rect">
                <a:avLst/>
              </a:prstGeom>
              <a:ln w="0">
                <a:noFill/>
              </a:ln>
            </p:spPr>
          </p:pic>
        </p:grpSp>
        <p:sp>
          <p:nvSpPr>
            <p:cNvPr id="442" name="TextShape 13_0"/>
            <p:cNvSpPr/>
            <p:nvPr/>
          </p:nvSpPr>
          <p:spPr>
            <a:xfrm>
              <a:off x="14351040" y="8025840"/>
              <a:ext cx="31593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ea typeface="DejaVu Sans"/>
                </a:rPr>
                <a:t>Detecting and quantifying privacy loss over time</a:t>
              </a:r>
              <a:endParaRPr b="0" lang="en-AU" sz="1600" spc="-1" strike="noStrike">
                <a:solidFill>
                  <a:srgbClr val="000000"/>
                </a:solidFill>
                <a:latin typeface="Arial"/>
              </a:endParaRPr>
            </a:p>
          </p:txBody>
        </p:sp>
      </p:grpSp>
      <p:grpSp>
        <p:nvGrpSpPr>
          <p:cNvPr id="443" name=""/>
          <p:cNvGrpSpPr/>
          <p:nvPr/>
        </p:nvGrpSpPr>
        <p:grpSpPr>
          <a:xfrm>
            <a:off x="16266600" y="2951640"/>
            <a:ext cx="3388320" cy="2689560"/>
            <a:chOff x="16266600" y="2951640"/>
            <a:chExt cx="3388320" cy="2689560"/>
          </a:xfrm>
        </p:grpSpPr>
        <p:pic>
          <p:nvPicPr>
            <p:cNvPr id="444" name="" descr=""/>
            <p:cNvPicPr/>
            <p:nvPr/>
          </p:nvPicPr>
          <p:blipFill>
            <a:blip r:embed="rId8"/>
            <a:stretch/>
          </p:blipFill>
          <p:spPr>
            <a:xfrm>
              <a:off x="16266600" y="2951640"/>
              <a:ext cx="3388320" cy="1191600"/>
            </a:xfrm>
            <a:prstGeom prst="rect">
              <a:avLst/>
            </a:prstGeom>
            <a:ln w="0">
              <a:noFill/>
            </a:ln>
          </p:spPr>
        </p:pic>
        <p:sp>
          <p:nvSpPr>
            <p:cNvPr id="445" name=""/>
            <p:cNvSpPr/>
            <p:nvPr/>
          </p:nvSpPr>
          <p:spPr>
            <a:xfrm>
              <a:off x="16706160" y="4440240"/>
              <a:ext cx="2508120" cy="120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rPr>
                <a:t>Detection and debunking for online misinformation</a:t>
              </a:r>
              <a:endParaRPr b="0" lang="en-AU" sz="1600" spc="-1" strike="noStrike">
                <a:solidFill>
                  <a:srgbClr val="000000"/>
                </a:solidFill>
                <a:latin typeface="Arial"/>
              </a:endParaRPr>
            </a:p>
          </p:txBody>
        </p:sp>
      </p:grpSp>
      <p:sp>
        <p:nvSpPr>
          <p:cNvPr id="446" name=""/>
          <p:cNvSpPr/>
          <p:nvPr/>
        </p:nvSpPr>
        <p:spPr>
          <a:xfrm>
            <a:off x="143280" y="143640"/>
            <a:ext cx="12047760" cy="662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3200" spc="-1" strike="noStrike">
                <a:solidFill>
                  <a:srgbClr val="000000"/>
                </a:solidFill>
                <a:latin typeface="Arial"/>
                <a:ea typeface="Noto Sans CJK SC Regular"/>
              </a:rPr>
              <a:t>Our founders (and friends) in the mis-, dis-, IO and IW spaces</a:t>
            </a:r>
            <a:endParaRPr b="0" lang="en-AU" sz="3200" spc="-1" strike="noStrike">
              <a:solidFill>
                <a:srgbClr val="000000"/>
              </a:solidFill>
              <a:latin typeface="Arial"/>
            </a:endParaRPr>
          </a:p>
        </p:txBody>
      </p:sp>
      <p:grpSp>
        <p:nvGrpSpPr>
          <p:cNvPr id="447" name=""/>
          <p:cNvGrpSpPr/>
          <p:nvPr/>
        </p:nvGrpSpPr>
        <p:grpSpPr>
          <a:xfrm>
            <a:off x="4116240" y="1367640"/>
            <a:ext cx="3419640" cy="2061720"/>
            <a:chOff x="4116240" y="1367640"/>
            <a:chExt cx="3419640" cy="2061720"/>
          </a:xfrm>
        </p:grpSpPr>
        <p:pic>
          <p:nvPicPr>
            <p:cNvPr id="448" name="" descr=""/>
            <p:cNvPicPr/>
            <p:nvPr/>
          </p:nvPicPr>
          <p:blipFill>
            <a:blip r:embed="rId9"/>
            <a:srcRect l="0" t="20141" r="0" b="18142"/>
            <a:stretch/>
          </p:blipFill>
          <p:spPr>
            <a:xfrm>
              <a:off x="4556160" y="1367640"/>
              <a:ext cx="2259720" cy="1439280"/>
            </a:xfrm>
            <a:prstGeom prst="rect">
              <a:avLst/>
            </a:prstGeom>
            <a:ln w="0">
              <a:noFill/>
            </a:ln>
          </p:spPr>
        </p:pic>
        <p:sp>
          <p:nvSpPr>
            <p:cNvPr id="449" name="TextShape 9_ 1"/>
            <p:cNvSpPr/>
            <p:nvPr/>
          </p:nvSpPr>
          <p:spPr>
            <a:xfrm>
              <a:off x="4116240" y="2936160"/>
              <a:ext cx="341964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ea typeface="DejaVu Sans"/>
                </a:rPr>
                <a:t>Information integrity initiative: fighting misinformation in Australia</a:t>
              </a:r>
              <a:endParaRPr b="0" lang="en-AU" sz="1600" spc="-1" strike="noStrike">
                <a:solidFill>
                  <a:srgbClr val="000000"/>
                </a:solidFill>
                <a:latin typeface="Arial"/>
              </a:endParaRPr>
            </a:p>
          </p:txBody>
        </p:sp>
      </p:grpSp>
      <p:grpSp>
        <p:nvGrpSpPr>
          <p:cNvPr id="450" name=""/>
          <p:cNvGrpSpPr/>
          <p:nvPr/>
        </p:nvGrpSpPr>
        <p:grpSpPr>
          <a:xfrm>
            <a:off x="8333640" y="1379160"/>
            <a:ext cx="2951640" cy="1935000"/>
            <a:chOff x="8333640" y="1379160"/>
            <a:chExt cx="2951640" cy="1935000"/>
          </a:xfrm>
        </p:grpSpPr>
        <p:pic>
          <p:nvPicPr>
            <p:cNvPr id="451" name="" descr=""/>
            <p:cNvPicPr/>
            <p:nvPr/>
          </p:nvPicPr>
          <p:blipFill>
            <a:blip r:embed="rId10"/>
            <a:stretch/>
          </p:blipFill>
          <p:spPr>
            <a:xfrm>
              <a:off x="8483760" y="2137680"/>
              <a:ext cx="1523160" cy="479160"/>
            </a:xfrm>
            <a:prstGeom prst="rect">
              <a:avLst/>
            </a:prstGeom>
            <a:ln w="0">
              <a:noFill/>
            </a:ln>
          </p:spPr>
        </p:pic>
        <p:pic>
          <p:nvPicPr>
            <p:cNvPr id="452" name="" descr=""/>
            <p:cNvPicPr/>
            <p:nvPr/>
          </p:nvPicPr>
          <p:blipFill>
            <a:blip r:embed="rId11"/>
            <a:stretch/>
          </p:blipFill>
          <p:spPr>
            <a:xfrm>
              <a:off x="10007280" y="1379160"/>
              <a:ext cx="1278000" cy="1431000"/>
            </a:xfrm>
            <a:prstGeom prst="rect">
              <a:avLst/>
            </a:prstGeom>
            <a:ln w="0">
              <a:noFill/>
            </a:ln>
          </p:spPr>
        </p:pic>
        <p:sp>
          <p:nvSpPr>
            <p:cNvPr id="453" name="TextShape 9_ 2"/>
            <p:cNvSpPr/>
            <p:nvPr/>
          </p:nvSpPr>
          <p:spPr>
            <a:xfrm>
              <a:off x="8333640" y="2820960"/>
              <a:ext cx="2807640" cy="493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ea typeface="DejaVu Sans"/>
                </a:rPr>
                <a:t>Effectiveness of Information Operations in the Solomon Islands and Melanesia</a:t>
              </a:r>
              <a:endParaRPr b="0" lang="en-AU" sz="1600" spc="-1" strike="noStrike">
                <a:solidFill>
                  <a:srgbClr val="000000"/>
                </a:solidFill>
                <a:latin typeface="Arial"/>
              </a:endParaRPr>
            </a:p>
          </p:txBody>
        </p:sp>
      </p:grpSp>
      <p:grpSp>
        <p:nvGrpSpPr>
          <p:cNvPr id="454" name=""/>
          <p:cNvGrpSpPr/>
          <p:nvPr/>
        </p:nvGrpSpPr>
        <p:grpSpPr>
          <a:xfrm>
            <a:off x="648000" y="4140000"/>
            <a:ext cx="2879640" cy="2505240"/>
            <a:chOff x="648000" y="4140000"/>
            <a:chExt cx="2879640" cy="2505240"/>
          </a:xfrm>
        </p:grpSpPr>
        <p:pic>
          <p:nvPicPr>
            <p:cNvPr id="455" name="" descr=""/>
            <p:cNvPicPr/>
            <p:nvPr/>
          </p:nvPicPr>
          <p:blipFill>
            <a:blip r:embed="rId12"/>
            <a:stretch/>
          </p:blipFill>
          <p:spPr>
            <a:xfrm>
              <a:off x="1072440" y="4140000"/>
              <a:ext cx="1627560" cy="1497240"/>
            </a:xfrm>
            <a:prstGeom prst="rect">
              <a:avLst/>
            </a:prstGeom>
            <a:ln w="0">
              <a:noFill/>
            </a:ln>
          </p:spPr>
        </p:pic>
        <p:sp>
          <p:nvSpPr>
            <p:cNvPr id="456" name="TextShape 9_ 3"/>
            <p:cNvSpPr/>
            <p:nvPr/>
          </p:nvSpPr>
          <p:spPr>
            <a:xfrm>
              <a:off x="648000" y="5781600"/>
              <a:ext cx="2879640" cy="86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ea typeface="DejaVu Sans"/>
                </a:rPr>
                <a:t>Information Warfare STaR Shot “NARRATE: Developing Situational Awareness”</a:t>
              </a:r>
              <a:endParaRPr b="0" lang="en-AU" sz="1600" spc="-1" strike="noStrike">
                <a:solidFill>
                  <a:srgbClr val="000000"/>
                </a:solidFill>
                <a:latin typeface="Arial"/>
              </a:endParaRPr>
            </a:p>
          </p:txBody>
        </p:sp>
      </p:grpSp>
      <p:grpSp>
        <p:nvGrpSpPr>
          <p:cNvPr id="457" name=""/>
          <p:cNvGrpSpPr/>
          <p:nvPr/>
        </p:nvGrpSpPr>
        <p:grpSpPr>
          <a:xfrm>
            <a:off x="3564000" y="3960000"/>
            <a:ext cx="4319640" cy="2519640"/>
            <a:chOff x="3564000" y="3960000"/>
            <a:chExt cx="4319640" cy="2519640"/>
          </a:xfrm>
        </p:grpSpPr>
        <p:grpSp>
          <p:nvGrpSpPr>
            <p:cNvPr id="458" name=""/>
            <p:cNvGrpSpPr/>
            <p:nvPr/>
          </p:nvGrpSpPr>
          <p:grpSpPr>
            <a:xfrm>
              <a:off x="3564000" y="3960000"/>
              <a:ext cx="4118040" cy="1909080"/>
              <a:chOff x="3564000" y="3960000"/>
              <a:chExt cx="4118040" cy="1909080"/>
            </a:xfrm>
          </p:grpSpPr>
          <p:pic>
            <p:nvPicPr>
              <p:cNvPr id="459" name="" descr=""/>
              <p:cNvPicPr/>
              <p:nvPr/>
            </p:nvPicPr>
            <p:blipFill>
              <a:blip r:embed="rId13"/>
              <a:stretch/>
            </p:blipFill>
            <p:spPr>
              <a:xfrm>
                <a:off x="3564000" y="4089240"/>
                <a:ext cx="2953440" cy="1727280"/>
              </a:xfrm>
              <a:prstGeom prst="rect">
                <a:avLst/>
              </a:prstGeom>
              <a:ln w="0">
                <a:noFill/>
              </a:ln>
            </p:spPr>
          </p:pic>
          <p:pic>
            <p:nvPicPr>
              <p:cNvPr id="460" name="" descr=""/>
              <p:cNvPicPr/>
              <p:nvPr/>
            </p:nvPicPr>
            <p:blipFill>
              <a:blip r:embed="rId14"/>
              <a:stretch/>
            </p:blipFill>
            <p:spPr>
              <a:xfrm>
                <a:off x="6027480" y="3960000"/>
                <a:ext cx="1654560" cy="1909080"/>
              </a:xfrm>
              <a:prstGeom prst="rect">
                <a:avLst/>
              </a:prstGeom>
              <a:ln w="0">
                <a:noFill/>
              </a:ln>
            </p:spPr>
          </p:pic>
        </p:grpSp>
        <p:sp>
          <p:nvSpPr>
            <p:cNvPr id="461" name="TextShape 13_0"/>
            <p:cNvSpPr/>
            <p:nvPr/>
          </p:nvSpPr>
          <p:spPr>
            <a:xfrm>
              <a:off x="4004280" y="5986080"/>
              <a:ext cx="3879360" cy="493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Constantia"/>
                  <a:ea typeface="DejaVu Sans"/>
                </a:rPr>
                <a:t>Improving Wikimedia resilience against the risks of content-generating AI systems</a:t>
              </a:r>
              <a:endParaRPr b="0" lang="en-AU" sz="16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
          <p:cNvSpPr/>
          <p:nvPr/>
        </p:nvSpPr>
        <p:spPr>
          <a:xfrm>
            <a:off x="3890160" y="3668400"/>
            <a:ext cx="8061480" cy="106128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63" name=""/>
          <p:cNvSpPr/>
          <p:nvPr/>
        </p:nvSpPr>
        <p:spPr>
          <a:xfrm>
            <a:off x="3888000" y="3668760"/>
            <a:ext cx="2876400" cy="1061640"/>
          </a:xfrm>
          <a:prstGeom prst="chevron">
            <a:avLst>
              <a:gd name="adj" fmla="val 50000"/>
            </a:avLst>
          </a:prstGeom>
          <a:solidFill>
            <a:srgbClr val="40404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Detect adversarial information campaigns</a:t>
            </a:r>
            <a:endParaRPr b="0" lang="en-AU" sz="1600" spc="-1" strike="noStrike">
              <a:solidFill>
                <a:srgbClr val="000000"/>
              </a:solidFill>
              <a:latin typeface="Arial"/>
            </a:endParaRPr>
          </a:p>
        </p:txBody>
      </p:sp>
      <p:sp>
        <p:nvSpPr>
          <p:cNvPr id="464" name=""/>
          <p:cNvSpPr/>
          <p:nvPr/>
        </p:nvSpPr>
        <p:spPr>
          <a:xfrm>
            <a:off x="6482160" y="3668760"/>
            <a:ext cx="2876760" cy="1061640"/>
          </a:xfrm>
          <a:prstGeom prst="chevron">
            <a:avLst>
              <a:gd name="adj" fmla="val 50000"/>
            </a:avLst>
          </a:prstGeom>
          <a:solidFill>
            <a:srgbClr val="80808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Estimate </a:t>
            </a:r>
            <a:r>
              <a:rPr b="0" lang="en-AU" sz="1600" spc="-1" strike="noStrike">
                <a:solidFill>
                  <a:srgbClr val="ffffff"/>
                </a:solidFill>
                <a:latin typeface="Arial"/>
                <a:ea typeface="DejaVu Sans"/>
              </a:rPr>
              <a:t>the  </a:t>
            </a:r>
            <a:r>
              <a:rPr b="0" lang="en-AU" sz="1600" spc="-1" strike="noStrike">
                <a:solidFill>
                  <a:srgbClr val="ffffff"/>
                </a:solidFill>
                <a:latin typeface="Arial"/>
                <a:ea typeface="DejaVu Sans"/>
              </a:rPr>
              <a:t>effectivene</a:t>
            </a:r>
            <a:r>
              <a:rPr b="0" lang="en-AU" sz="1600" spc="-1" strike="noStrike">
                <a:solidFill>
                  <a:srgbClr val="ffffff"/>
                </a:solidFill>
                <a:latin typeface="Arial"/>
                <a:ea typeface="DejaVu Sans"/>
              </a:rPr>
              <a:t>ss of </a:t>
            </a:r>
            <a:r>
              <a:rPr b="0" lang="en-AU" sz="1600" spc="-1" strike="noStrike">
                <a:solidFill>
                  <a:srgbClr val="ffffff"/>
                </a:solidFill>
                <a:latin typeface="Arial"/>
                <a:ea typeface="DejaVu Sans"/>
              </a:rPr>
              <a:t>influence </a:t>
            </a:r>
            <a:r>
              <a:rPr b="0" lang="en-AU" sz="1600" spc="-1" strike="noStrike">
                <a:solidFill>
                  <a:srgbClr val="ffffff"/>
                </a:solidFill>
                <a:latin typeface="Arial"/>
                <a:ea typeface="DejaVu Sans"/>
              </a:rPr>
              <a:t>operations</a:t>
            </a:r>
            <a:endParaRPr b="0" lang="en-AU" sz="1600" spc="-1" strike="noStrike">
              <a:solidFill>
                <a:srgbClr val="000000"/>
              </a:solidFill>
              <a:latin typeface="Arial"/>
            </a:endParaRPr>
          </a:p>
        </p:txBody>
      </p:sp>
      <p:sp>
        <p:nvSpPr>
          <p:cNvPr id="465" name=""/>
          <p:cNvSpPr/>
          <p:nvPr/>
        </p:nvSpPr>
        <p:spPr>
          <a:xfrm>
            <a:off x="9072720" y="3668760"/>
            <a:ext cx="2876760" cy="1061280"/>
          </a:xfrm>
          <a:prstGeom prst="chevron">
            <a:avLst>
              <a:gd name="adj" fmla="val 50000"/>
            </a:avLst>
          </a:prstGeom>
          <a:solidFill>
            <a:srgbClr val="b2b2b2"/>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Design and apply countermeasures </a:t>
            </a:r>
            <a:endParaRPr b="0" lang="en-AU" sz="1600" spc="-1" strike="noStrike">
              <a:solidFill>
                <a:srgbClr val="000000"/>
              </a:solidFill>
              <a:latin typeface="Arial"/>
            </a:endParaRPr>
          </a:p>
        </p:txBody>
      </p:sp>
      <p:sp>
        <p:nvSpPr>
          <p:cNvPr id="466" name=""/>
          <p:cNvSpPr/>
          <p:nvPr/>
        </p:nvSpPr>
        <p:spPr>
          <a:xfrm>
            <a:off x="1273320" y="3669120"/>
            <a:ext cx="2876400" cy="1061280"/>
          </a:xfrm>
          <a:prstGeom prst="chevron">
            <a:avLst>
              <a:gd name="adj" fmla="val 50000"/>
            </a:avLst>
          </a:prstGeom>
          <a:solidFill>
            <a:srgbClr val="00000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Monitor discussions on social and traditional media</a:t>
            </a:r>
            <a:endParaRPr b="0" lang="en-AU" sz="1600" spc="-1" strike="noStrike">
              <a:solidFill>
                <a:srgbClr val="ffffff"/>
              </a:solidFill>
              <a:latin typeface="Arial"/>
            </a:endParaRPr>
          </a:p>
        </p:txBody>
      </p:sp>
      <p:grpSp>
        <p:nvGrpSpPr>
          <p:cNvPr id="467" name="Group 13"/>
          <p:cNvGrpSpPr/>
          <p:nvPr/>
        </p:nvGrpSpPr>
        <p:grpSpPr>
          <a:xfrm>
            <a:off x="12960" y="4790160"/>
            <a:ext cx="1197720" cy="945000"/>
            <a:chOff x="12960" y="4790160"/>
            <a:chExt cx="1197720" cy="945000"/>
          </a:xfrm>
        </p:grpSpPr>
        <p:sp>
          <p:nvSpPr>
            <p:cNvPr id="468" name="TextBox 57"/>
            <p:cNvSpPr/>
            <p:nvPr/>
          </p:nvSpPr>
          <p:spPr>
            <a:xfrm>
              <a:off x="12960" y="5416920"/>
              <a:ext cx="1197720" cy="318240"/>
            </a:xfrm>
            <a:prstGeom prst="rect">
              <a:avLst/>
            </a:prstGeom>
            <a:noFill/>
            <a:ln w="0">
              <a:noFill/>
            </a:ln>
          </p:spPr>
          <p:style>
            <a:lnRef idx="0"/>
            <a:fillRef idx="0"/>
            <a:effectRef idx="0"/>
            <a:fontRef idx="minor"/>
          </p:style>
          <p:txBody>
            <a:bodyPr numCol="1" spcCol="1440" lIns="90000" rIns="90000" tIns="45000" bIns="45000" anchor="t">
              <a:spAutoFit/>
            </a:bodyPr>
            <a:p>
              <a:pPr algn="ctr">
                <a:lnSpc>
                  <a:spcPct val="100000"/>
                </a:lnSpc>
              </a:pPr>
              <a:r>
                <a:rPr b="1" lang="en-AU" sz="1500" spc="-1" strike="noStrike">
                  <a:solidFill>
                    <a:srgbClr val="000000"/>
                  </a:solidFill>
                  <a:latin typeface="Arial"/>
                  <a:ea typeface="DejaVu Sans"/>
                </a:rPr>
                <a:t>Approach</a:t>
              </a:r>
              <a:endParaRPr b="0" lang="en-AU" sz="1500" spc="-1" strike="noStrike">
                <a:solidFill>
                  <a:srgbClr val="000000"/>
                </a:solidFill>
                <a:latin typeface="Arial"/>
              </a:endParaRPr>
            </a:p>
          </p:txBody>
        </p:sp>
        <p:pic>
          <p:nvPicPr>
            <p:cNvPr id="469" name="Picture 15" descr=""/>
            <p:cNvPicPr/>
            <p:nvPr/>
          </p:nvPicPr>
          <p:blipFill>
            <a:blip r:embed="rId1"/>
            <a:stretch/>
          </p:blipFill>
          <p:spPr>
            <a:xfrm>
              <a:off x="243360" y="4790160"/>
              <a:ext cx="736920" cy="736200"/>
            </a:xfrm>
            <a:prstGeom prst="rect">
              <a:avLst/>
            </a:prstGeom>
            <a:ln w="0">
              <a:noFill/>
            </a:ln>
          </p:spPr>
        </p:pic>
      </p:grpSp>
      <p:sp>
        <p:nvSpPr>
          <p:cNvPr id="470" name="TextBox 58"/>
          <p:cNvSpPr/>
          <p:nvPr/>
        </p:nvSpPr>
        <p:spPr>
          <a:xfrm>
            <a:off x="3888000" y="5815080"/>
            <a:ext cx="273384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Deploy natural language processing techniques to automate the detection of problematic online messages based on the structure and content of the message</a:t>
            </a:r>
            <a:endParaRPr b="0" lang="en-AU" sz="1100" spc="-1" strike="noStrike">
              <a:solidFill>
                <a:srgbClr val="000000"/>
              </a:solidFill>
              <a:latin typeface="Arial"/>
            </a:endParaRPr>
          </a:p>
        </p:txBody>
      </p:sp>
      <p:sp>
        <p:nvSpPr>
          <p:cNvPr id="471" name="TextBox 59"/>
          <p:cNvSpPr/>
          <p:nvPr/>
        </p:nvSpPr>
        <p:spPr>
          <a:xfrm>
            <a:off x="3888000" y="4877280"/>
            <a:ext cx="244368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Utilise information diffusion techniques to identify problematic content based on the way it moves through and across online channels</a:t>
            </a:r>
            <a:endParaRPr b="0" lang="en-AU" sz="1100" spc="-1" strike="noStrike">
              <a:solidFill>
                <a:srgbClr val="000000"/>
              </a:solidFill>
              <a:latin typeface="Arial"/>
            </a:endParaRPr>
          </a:p>
        </p:txBody>
      </p:sp>
      <p:sp>
        <p:nvSpPr>
          <p:cNvPr id="472" name="TextBox 60"/>
          <p:cNvSpPr/>
          <p:nvPr/>
        </p:nvSpPr>
        <p:spPr>
          <a:xfrm>
            <a:off x="6698160" y="4877280"/>
            <a:ext cx="229968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Model the impact of networks and influencers on the virality and reach of problematic messages</a:t>
            </a:r>
            <a:endParaRPr b="0" lang="en-AU" sz="1100" spc="-1" strike="noStrike">
              <a:solidFill>
                <a:srgbClr val="000000"/>
              </a:solidFill>
              <a:latin typeface="Arial"/>
            </a:endParaRPr>
          </a:p>
        </p:txBody>
      </p:sp>
      <p:sp>
        <p:nvSpPr>
          <p:cNvPr id="473" name="TextBox 61"/>
          <p:cNvSpPr/>
          <p:nvPr/>
        </p:nvSpPr>
        <p:spPr>
          <a:xfrm>
            <a:off x="9322920" y="4877280"/>
            <a:ext cx="248472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Use natural language processing to automatically generate counter-messaging that is tuned for the platform and target group of interest</a:t>
            </a:r>
            <a:endParaRPr b="0" lang="en-AU" sz="1100" spc="-1" strike="noStrike">
              <a:solidFill>
                <a:srgbClr val="000000"/>
              </a:solidFill>
              <a:latin typeface="Arial"/>
            </a:endParaRPr>
          </a:p>
        </p:txBody>
      </p:sp>
      <p:sp>
        <p:nvSpPr>
          <p:cNvPr id="474" name="TextBox 62"/>
          <p:cNvSpPr/>
          <p:nvPr/>
        </p:nvSpPr>
        <p:spPr>
          <a:xfrm>
            <a:off x="9322920" y="5815080"/>
            <a:ext cx="266004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Identify key message inoculation points in social networks based on how information flows and gains velocity</a:t>
            </a:r>
            <a:endParaRPr b="0" lang="en-AU" sz="1100" spc="-1" strike="noStrike">
              <a:solidFill>
                <a:srgbClr val="000000"/>
              </a:solidFill>
              <a:latin typeface="Arial"/>
            </a:endParaRPr>
          </a:p>
        </p:txBody>
      </p:sp>
      <p:sp>
        <p:nvSpPr>
          <p:cNvPr id="475" name="TextBox 63"/>
          <p:cNvSpPr/>
          <p:nvPr/>
        </p:nvSpPr>
        <p:spPr>
          <a:xfrm>
            <a:off x="6698160" y="5815080"/>
            <a:ext cx="255492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Track the spread of problematic messages across and between online platforms and into the real-world</a:t>
            </a:r>
            <a:endParaRPr b="0" lang="en-AU" sz="1100" spc="-1" strike="noStrike">
              <a:solidFill>
                <a:srgbClr val="000000"/>
              </a:solidFill>
              <a:latin typeface="Arial"/>
            </a:endParaRPr>
          </a:p>
        </p:txBody>
      </p:sp>
      <p:sp>
        <p:nvSpPr>
          <p:cNvPr id="476" name="TextBox 64"/>
          <p:cNvSpPr/>
          <p:nvPr/>
        </p:nvSpPr>
        <p:spPr>
          <a:xfrm>
            <a:off x="388800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do we most effectively identify and triage information campaigns based on the characteristics of the message, how it spreads, who is communicating it, and where it is being communicated?</a:t>
            </a:r>
            <a:endParaRPr b="0" lang="en-AU" sz="1100" spc="-1" strike="noStrike">
              <a:solidFill>
                <a:srgbClr val="000000"/>
              </a:solidFill>
              <a:latin typeface="Arial"/>
            </a:endParaRPr>
          </a:p>
        </p:txBody>
      </p:sp>
      <p:sp>
        <p:nvSpPr>
          <p:cNvPr id="477" name="TextBox 65"/>
          <p:cNvSpPr/>
          <p:nvPr/>
        </p:nvSpPr>
        <p:spPr>
          <a:xfrm>
            <a:off x="6698160" y="2351880"/>
            <a:ext cx="229968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factors accelerate and intensify the communication and reach of weaponized messages within and across online environments, and which factors lead to the most significant real-world harms?</a:t>
            </a:r>
            <a:endParaRPr b="0" lang="en-AU" sz="1100" spc="-1" strike="noStrike">
              <a:solidFill>
                <a:srgbClr val="000000"/>
              </a:solidFill>
              <a:latin typeface="Arial"/>
            </a:endParaRPr>
          </a:p>
        </p:txBody>
      </p:sp>
      <p:sp>
        <p:nvSpPr>
          <p:cNvPr id="478" name="TextBox 66"/>
          <p:cNvSpPr/>
          <p:nvPr/>
        </p:nvSpPr>
        <p:spPr>
          <a:xfrm>
            <a:off x="9285120" y="2351880"/>
            <a:ext cx="245052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are practical approaches that allow us to both pro-actively and re-actively limit the harms of problematic messaging, including identifying where, when and how counter-messaging should be deployed?</a:t>
            </a:r>
            <a:endParaRPr b="0" lang="en-AU" sz="1100" spc="-1" strike="noStrike">
              <a:solidFill>
                <a:srgbClr val="000000"/>
              </a:solidFill>
              <a:latin typeface="Arial"/>
            </a:endParaRPr>
          </a:p>
        </p:txBody>
      </p:sp>
      <p:grpSp>
        <p:nvGrpSpPr>
          <p:cNvPr id="479" name="Group 14"/>
          <p:cNvGrpSpPr/>
          <p:nvPr/>
        </p:nvGrpSpPr>
        <p:grpSpPr>
          <a:xfrm>
            <a:off x="12960" y="2628000"/>
            <a:ext cx="1197720" cy="967320"/>
            <a:chOff x="12960" y="2628000"/>
            <a:chExt cx="1197720" cy="967320"/>
          </a:xfrm>
        </p:grpSpPr>
        <p:sp>
          <p:nvSpPr>
            <p:cNvPr id="480" name="TextBox 67"/>
            <p:cNvSpPr/>
            <p:nvPr/>
          </p:nvSpPr>
          <p:spPr>
            <a:xfrm>
              <a:off x="12960" y="3277080"/>
              <a:ext cx="1197720" cy="318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AU" sz="1500" spc="-1" strike="noStrike">
                  <a:solidFill>
                    <a:srgbClr val="000000"/>
                  </a:solidFill>
                  <a:latin typeface="Arial"/>
                  <a:ea typeface="DejaVu Sans"/>
                </a:rPr>
                <a:t>Objective</a:t>
              </a:r>
              <a:endParaRPr b="0" lang="en-AU" sz="1500" spc="-1" strike="noStrike">
                <a:solidFill>
                  <a:srgbClr val="000000"/>
                </a:solidFill>
                <a:latin typeface="Arial"/>
              </a:endParaRPr>
            </a:p>
          </p:txBody>
        </p:sp>
        <p:pic>
          <p:nvPicPr>
            <p:cNvPr id="481" name="Picture 16" descr=""/>
            <p:cNvPicPr/>
            <p:nvPr/>
          </p:nvPicPr>
          <p:blipFill>
            <a:blip r:embed="rId2"/>
            <a:stretch/>
          </p:blipFill>
          <p:spPr>
            <a:xfrm>
              <a:off x="243360" y="2628000"/>
              <a:ext cx="736920" cy="736560"/>
            </a:xfrm>
            <a:prstGeom prst="rect">
              <a:avLst/>
            </a:prstGeom>
            <a:ln w="0">
              <a:noFill/>
            </a:ln>
          </p:spPr>
        </p:pic>
      </p:grpSp>
      <p:sp>
        <p:nvSpPr>
          <p:cNvPr id="482" name="TextBox 68"/>
          <p:cNvSpPr/>
          <p:nvPr/>
        </p:nvSpPr>
        <p:spPr>
          <a:xfrm>
            <a:off x="1273320" y="5815080"/>
            <a:ext cx="266004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Develop and deploy a "mission control" dashboard to retrieve content from a</a:t>
            </a:r>
            <a:endParaRPr b="0" lang="en-AU" sz="1100" spc="-1" strike="noStrike">
              <a:solidFill>
                <a:srgbClr val="000000"/>
              </a:solidFill>
              <a:latin typeface="Arial"/>
            </a:endParaRPr>
          </a:p>
          <a:p>
            <a:pPr>
              <a:lnSpc>
                <a:spcPct val="100000"/>
              </a:lnSpc>
            </a:pPr>
            <a:r>
              <a:rPr b="0" lang="en-AU" sz="1100" spc="-1" strike="noStrike">
                <a:solidFill>
                  <a:srgbClr val="000000"/>
                </a:solidFill>
                <a:latin typeface="Arial"/>
                <a:ea typeface="DejaVu Sans"/>
              </a:rPr>
              <a:t>constantly updating list of traditional media and Internet sources.</a:t>
            </a:r>
            <a:endParaRPr b="0" lang="en-AU" sz="1100" spc="-1" strike="noStrike">
              <a:solidFill>
                <a:srgbClr val="000000"/>
              </a:solidFill>
              <a:latin typeface="Arial"/>
            </a:endParaRPr>
          </a:p>
        </p:txBody>
      </p:sp>
      <p:sp>
        <p:nvSpPr>
          <p:cNvPr id="483" name="TextBox 69"/>
          <p:cNvSpPr/>
          <p:nvPr/>
        </p:nvSpPr>
        <p:spPr>
          <a:xfrm>
            <a:off x="1273320" y="4877280"/>
            <a:ext cx="244368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Characterising the dynamic interaction between traditional and social media ecosystems in the flow and spread of disinformation and problematic content.</a:t>
            </a:r>
            <a:endParaRPr b="0" lang="en-AU" sz="1100" spc="-1" strike="noStrike">
              <a:solidFill>
                <a:srgbClr val="000000"/>
              </a:solidFill>
              <a:latin typeface="Arial"/>
            </a:endParaRPr>
          </a:p>
        </p:txBody>
      </p:sp>
      <p:sp>
        <p:nvSpPr>
          <p:cNvPr id="484" name="TextBox 70"/>
          <p:cNvSpPr/>
          <p:nvPr/>
        </p:nvSpPr>
        <p:spPr>
          <a:xfrm>
            <a:off x="127332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can we develop and deploy dashboards to monitor discussion on both the social media and traditional media outlets, in which the adversaries are most likely to deploy the influence operations?</a:t>
            </a:r>
            <a:endParaRPr b="0" lang="en-AU" sz="1100" spc="-1" strike="noStrike">
              <a:solidFill>
                <a:srgbClr val="000000"/>
              </a:solidFill>
              <a:latin typeface="Arial"/>
            </a:endParaRPr>
          </a:p>
        </p:txBody>
      </p:sp>
      <p:sp>
        <p:nvSpPr>
          <p:cNvPr id="485" name=""/>
          <p:cNvSpPr/>
          <p:nvPr/>
        </p:nvSpPr>
        <p:spPr>
          <a:xfrm>
            <a:off x="1530360" y="1489320"/>
            <a:ext cx="192960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Monitor</a:t>
            </a:r>
            <a:endParaRPr b="0" lang="en-AU" sz="2800" spc="-1" strike="noStrike">
              <a:solidFill>
                <a:srgbClr val="000000"/>
              </a:solidFill>
              <a:latin typeface="Arial"/>
            </a:endParaRPr>
          </a:p>
        </p:txBody>
      </p:sp>
      <p:sp>
        <p:nvSpPr>
          <p:cNvPr id="486" name=""/>
          <p:cNvSpPr/>
          <p:nvPr/>
        </p:nvSpPr>
        <p:spPr>
          <a:xfrm>
            <a:off x="4145040" y="1489320"/>
            <a:ext cx="192924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Detect</a:t>
            </a:r>
            <a:endParaRPr b="0" lang="en-AU" sz="2800" spc="-1" strike="noStrike">
              <a:solidFill>
                <a:srgbClr val="000000"/>
              </a:solidFill>
              <a:latin typeface="Arial"/>
            </a:endParaRPr>
          </a:p>
        </p:txBody>
      </p:sp>
      <p:sp>
        <p:nvSpPr>
          <p:cNvPr id="487" name=""/>
          <p:cNvSpPr/>
          <p:nvPr/>
        </p:nvSpPr>
        <p:spPr>
          <a:xfrm>
            <a:off x="269640" y="12216600"/>
            <a:ext cx="1437840" cy="288216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488" name=""/>
          <p:cNvGrpSpPr/>
          <p:nvPr/>
        </p:nvGrpSpPr>
        <p:grpSpPr>
          <a:xfrm>
            <a:off x="-72000" y="1404000"/>
            <a:ext cx="1367640" cy="923400"/>
            <a:chOff x="-72000" y="1404000"/>
            <a:chExt cx="1367640" cy="923400"/>
          </a:xfrm>
        </p:grpSpPr>
        <p:pic>
          <p:nvPicPr>
            <p:cNvPr id="489" name="" descr=""/>
            <p:cNvPicPr/>
            <p:nvPr/>
          </p:nvPicPr>
          <p:blipFill>
            <a:blip r:embed="rId3"/>
            <a:stretch/>
          </p:blipFill>
          <p:spPr>
            <a:xfrm>
              <a:off x="352440" y="1404000"/>
              <a:ext cx="519120" cy="519480"/>
            </a:xfrm>
            <a:prstGeom prst="rect">
              <a:avLst/>
            </a:prstGeom>
            <a:ln w="0">
              <a:noFill/>
            </a:ln>
          </p:spPr>
        </p:pic>
        <p:sp>
          <p:nvSpPr>
            <p:cNvPr id="490" name=""/>
            <p:cNvSpPr/>
            <p:nvPr/>
          </p:nvSpPr>
          <p:spPr>
            <a:xfrm>
              <a:off x="-72000" y="1963440"/>
              <a:ext cx="1367640" cy="36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500" spc="-1" strike="noStrike">
                  <a:solidFill>
                    <a:srgbClr val="000000"/>
                  </a:solidFill>
                  <a:latin typeface="Arial"/>
                  <a:ea typeface="DejaVu Sans"/>
                </a:rPr>
                <a:t>Response </a:t>
              </a:r>
              <a:br>
                <a:rPr sz="1500"/>
              </a:br>
              <a:r>
                <a:rPr b="1" lang="en-AU" sz="1500" spc="-1" strike="noStrike">
                  <a:solidFill>
                    <a:srgbClr val="000000"/>
                  </a:solidFill>
                  <a:latin typeface="Arial"/>
                  <a:ea typeface="DejaVu Sans"/>
                </a:rPr>
                <a:t>level</a:t>
              </a:r>
              <a:endParaRPr b="0" lang="en-AU" sz="1500" spc="-1" strike="noStrike">
                <a:solidFill>
                  <a:srgbClr val="000000"/>
                </a:solidFill>
                <a:latin typeface="Arial"/>
              </a:endParaRPr>
            </a:p>
          </p:txBody>
        </p:sp>
      </p:grpSp>
      <p:sp>
        <p:nvSpPr>
          <p:cNvPr id="491" name="CustomShape 3_ 22"/>
          <p:cNvSpPr/>
          <p:nvPr/>
        </p:nvSpPr>
        <p:spPr>
          <a:xfrm>
            <a:off x="7200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US" sz="3600" spc="-1" strike="noStrike">
                <a:solidFill>
                  <a:srgbClr val="000000"/>
                </a:solidFill>
                <a:latin typeface="Arial"/>
                <a:ea typeface="Arial"/>
              </a:rPr>
              <a:t>Behavioral DS action plan in Influence Operations space</a:t>
            </a:r>
            <a:endParaRPr b="0" lang="en-AU" sz="3600" spc="-1" strike="noStrike">
              <a:solidFill>
                <a:srgbClr val="000000"/>
              </a:solidFill>
              <a:latin typeface="Arial"/>
            </a:endParaRPr>
          </a:p>
        </p:txBody>
      </p:sp>
      <p:sp>
        <p:nvSpPr>
          <p:cNvPr id="492" name=""/>
          <p:cNvSpPr/>
          <p:nvPr/>
        </p:nvSpPr>
        <p:spPr>
          <a:xfrm>
            <a:off x="7077240" y="1528920"/>
            <a:ext cx="154116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Predict</a:t>
            </a:r>
            <a:endParaRPr b="0" lang="en-AU" sz="2800" spc="-1" strike="noStrike">
              <a:solidFill>
                <a:srgbClr val="000000"/>
              </a:solidFill>
              <a:latin typeface="Arial"/>
            </a:endParaRPr>
          </a:p>
        </p:txBody>
      </p:sp>
      <p:sp>
        <p:nvSpPr>
          <p:cNvPr id="493" name=""/>
          <p:cNvSpPr/>
          <p:nvPr/>
        </p:nvSpPr>
        <p:spPr>
          <a:xfrm>
            <a:off x="9538200" y="1529280"/>
            <a:ext cx="17931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Mitigate</a:t>
            </a:r>
            <a:endParaRPr b="0" lang="en-AU"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
          <p:cNvSpPr/>
          <p:nvPr/>
        </p:nvSpPr>
        <p:spPr>
          <a:xfrm>
            <a:off x="3890160" y="3668400"/>
            <a:ext cx="8061480" cy="106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495" name="Group 3"/>
          <p:cNvGrpSpPr/>
          <p:nvPr/>
        </p:nvGrpSpPr>
        <p:grpSpPr>
          <a:xfrm>
            <a:off x="12960" y="4790160"/>
            <a:ext cx="1197720" cy="945000"/>
            <a:chOff x="12960" y="4790160"/>
            <a:chExt cx="1197720" cy="945000"/>
          </a:xfrm>
        </p:grpSpPr>
        <p:sp>
          <p:nvSpPr>
            <p:cNvPr id="496" name="TextBox 29"/>
            <p:cNvSpPr/>
            <p:nvPr/>
          </p:nvSpPr>
          <p:spPr>
            <a:xfrm>
              <a:off x="12960" y="5416920"/>
              <a:ext cx="1197720" cy="318240"/>
            </a:xfrm>
            <a:prstGeom prst="rect">
              <a:avLst/>
            </a:prstGeom>
            <a:noFill/>
            <a:ln w="0">
              <a:noFill/>
            </a:ln>
          </p:spPr>
          <p:style>
            <a:lnRef idx="0"/>
            <a:fillRef idx="0"/>
            <a:effectRef idx="0"/>
            <a:fontRef idx="minor"/>
          </p:style>
          <p:txBody>
            <a:bodyPr numCol="1" spcCol="1440" lIns="90000" rIns="90000" tIns="45000" bIns="45000" anchor="t">
              <a:spAutoFit/>
            </a:bodyPr>
            <a:p>
              <a:pPr algn="ctr">
                <a:lnSpc>
                  <a:spcPct val="100000"/>
                </a:lnSpc>
              </a:pPr>
              <a:r>
                <a:rPr b="1" lang="en-AU" sz="1500" spc="-1" strike="noStrike">
                  <a:solidFill>
                    <a:srgbClr val="000000"/>
                  </a:solidFill>
                  <a:latin typeface="Arial"/>
                  <a:ea typeface="DejaVu Sans"/>
                </a:rPr>
                <a:t>Approach</a:t>
              </a:r>
              <a:endParaRPr b="0" lang="en-AU" sz="1500" spc="-1" strike="noStrike">
                <a:solidFill>
                  <a:srgbClr val="000000"/>
                </a:solidFill>
                <a:latin typeface="Arial"/>
              </a:endParaRPr>
            </a:p>
          </p:txBody>
        </p:sp>
        <p:pic>
          <p:nvPicPr>
            <p:cNvPr id="497" name="Picture 5" descr=""/>
            <p:cNvPicPr/>
            <p:nvPr/>
          </p:nvPicPr>
          <p:blipFill>
            <a:blip r:embed="rId1"/>
            <a:stretch/>
          </p:blipFill>
          <p:spPr>
            <a:xfrm>
              <a:off x="243360" y="4790160"/>
              <a:ext cx="736920" cy="736200"/>
            </a:xfrm>
            <a:prstGeom prst="rect">
              <a:avLst/>
            </a:prstGeom>
            <a:ln w="0">
              <a:noFill/>
            </a:ln>
          </p:spPr>
        </p:pic>
      </p:grpSp>
      <p:grpSp>
        <p:nvGrpSpPr>
          <p:cNvPr id="498" name="Group 4"/>
          <p:cNvGrpSpPr/>
          <p:nvPr/>
        </p:nvGrpSpPr>
        <p:grpSpPr>
          <a:xfrm>
            <a:off x="12960" y="2628000"/>
            <a:ext cx="1197720" cy="967320"/>
            <a:chOff x="12960" y="2628000"/>
            <a:chExt cx="1197720" cy="967320"/>
          </a:xfrm>
        </p:grpSpPr>
        <p:sp>
          <p:nvSpPr>
            <p:cNvPr id="499" name="TextBox 39"/>
            <p:cNvSpPr/>
            <p:nvPr/>
          </p:nvSpPr>
          <p:spPr>
            <a:xfrm>
              <a:off x="12960" y="3277080"/>
              <a:ext cx="1197720" cy="318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AU" sz="1500" spc="-1" strike="noStrike">
                  <a:solidFill>
                    <a:srgbClr val="000000"/>
                  </a:solidFill>
                  <a:latin typeface="Arial"/>
                  <a:ea typeface="DejaVu Sans"/>
                </a:rPr>
                <a:t>Objective</a:t>
              </a:r>
              <a:endParaRPr b="0" lang="en-AU" sz="1500" spc="-1" strike="noStrike">
                <a:solidFill>
                  <a:srgbClr val="000000"/>
                </a:solidFill>
                <a:latin typeface="Arial"/>
              </a:endParaRPr>
            </a:p>
          </p:txBody>
        </p:sp>
        <p:pic>
          <p:nvPicPr>
            <p:cNvPr id="500" name="Picture 6" descr=""/>
            <p:cNvPicPr/>
            <p:nvPr/>
          </p:nvPicPr>
          <p:blipFill>
            <a:blip r:embed="rId2"/>
            <a:stretch/>
          </p:blipFill>
          <p:spPr>
            <a:xfrm>
              <a:off x="243360" y="2628000"/>
              <a:ext cx="736920" cy="736560"/>
            </a:xfrm>
            <a:prstGeom prst="rect">
              <a:avLst/>
            </a:prstGeom>
            <a:ln w="0">
              <a:noFill/>
            </a:ln>
          </p:spPr>
        </p:pic>
      </p:grpSp>
      <p:grpSp>
        <p:nvGrpSpPr>
          <p:cNvPr id="501" name=""/>
          <p:cNvGrpSpPr/>
          <p:nvPr/>
        </p:nvGrpSpPr>
        <p:grpSpPr>
          <a:xfrm>
            <a:off x="3888000" y="1489320"/>
            <a:ext cx="2876400" cy="5254200"/>
            <a:chOff x="3888000" y="1489320"/>
            <a:chExt cx="2876400" cy="5254200"/>
          </a:xfrm>
        </p:grpSpPr>
        <p:sp>
          <p:nvSpPr>
            <p:cNvPr id="502" name=""/>
            <p:cNvSpPr/>
            <p:nvPr/>
          </p:nvSpPr>
          <p:spPr>
            <a:xfrm>
              <a:off x="3888000" y="3668760"/>
              <a:ext cx="2876400" cy="1061640"/>
            </a:xfrm>
            <a:prstGeom prst="chevron">
              <a:avLst>
                <a:gd name="adj" fmla="val 50000"/>
              </a:avLst>
            </a:prstGeom>
            <a:solidFill>
              <a:srgbClr val="40404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Detect adversarial information campaigns</a:t>
              </a:r>
              <a:endParaRPr b="0" lang="en-AU" sz="1600" spc="-1" strike="noStrike">
                <a:solidFill>
                  <a:srgbClr val="000000"/>
                </a:solidFill>
                <a:latin typeface="Arial"/>
              </a:endParaRPr>
            </a:p>
          </p:txBody>
        </p:sp>
        <p:sp>
          <p:nvSpPr>
            <p:cNvPr id="503" name="TextBox 30"/>
            <p:cNvSpPr/>
            <p:nvPr/>
          </p:nvSpPr>
          <p:spPr>
            <a:xfrm>
              <a:off x="3888000" y="5815080"/>
              <a:ext cx="273384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Deploy natural language processing techniques to automate the detection of problematic online messages based on the structure and content of the message</a:t>
              </a:r>
              <a:endParaRPr b="0" lang="en-AU" sz="1100" spc="-1" strike="noStrike">
                <a:solidFill>
                  <a:srgbClr val="000000"/>
                </a:solidFill>
                <a:latin typeface="Arial"/>
              </a:endParaRPr>
            </a:p>
          </p:txBody>
        </p:sp>
        <p:sp>
          <p:nvSpPr>
            <p:cNvPr id="504" name="TextBox 31"/>
            <p:cNvSpPr/>
            <p:nvPr/>
          </p:nvSpPr>
          <p:spPr>
            <a:xfrm>
              <a:off x="3888000" y="4877280"/>
              <a:ext cx="244368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Utilise information diffusion techniques to identify problematic content based on the way it moves through and across online channels</a:t>
              </a:r>
              <a:endParaRPr b="0" lang="en-AU" sz="1100" spc="-1" strike="noStrike">
                <a:solidFill>
                  <a:srgbClr val="000000"/>
                </a:solidFill>
                <a:latin typeface="Arial"/>
              </a:endParaRPr>
            </a:p>
          </p:txBody>
        </p:sp>
        <p:sp>
          <p:nvSpPr>
            <p:cNvPr id="505" name="TextBox 36"/>
            <p:cNvSpPr/>
            <p:nvPr/>
          </p:nvSpPr>
          <p:spPr>
            <a:xfrm>
              <a:off x="388800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do we most effectively identify and triage information campaigns based on the characteristics of the message, how it spreads, who is communicating it, and where it is being communicated?</a:t>
              </a:r>
              <a:endParaRPr b="0" lang="en-AU" sz="1100" spc="-1" strike="noStrike">
                <a:solidFill>
                  <a:srgbClr val="000000"/>
                </a:solidFill>
                <a:latin typeface="Arial"/>
              </a:endParaRPr>
            </a:p>
          </p:txBody>
        </p:sp>
        <p:sp>
          <p:nvSpPr>
            <p:cNvPr id="506" name=""/>
            <p:cNvSpPr/>
            <p:nvPr/>
          </p:nvSpPr>
          <p:spPr>
            <a:xfrm>
              <a:off x="4145040" y="1489320"/>
              <a:ext cx="192924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Detect</a:t>
              </a:r>
              <a:endParaRPr b="0" lang="en-AU" sz="2800" spc="-1" strike="noStrike">
                <a:solidFill>
                  <a:srgbClr val="000000"/>
                </a:solidFill>
                <a:latin typeface="Arial"/>
              </a:endParaRPr>
            </a:p>
          </p:txBody>
        </p:sp>
      </p:grpSp>
      <p:sp>
        <p:nvSpPr>
          <p:cNvPr id="507" name=""/>
          <p:cNvSpPr/>
          <p:nvPr/>
        </p:nvSpPr>
        <p:spPr>
          <a:xfrm>
            <a:off x="269640" y="12216600"/>
            <a:ext cx="1437840" cy="288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508" name=""/>
          <p:cNvGrpSpPr/>
          <p:nvPr/>
        </p:nvGrpSpPr>
        <p:grpSpPr>
          <a:xfrm>
            <a:off x="-72000" y="1404000"/>
            <a:ext cx="1367640" cy="923400"/>
            <a:chOff x="-72000" y="1404000"/>
            <a:chExt cx="1367640" cy="923400"/>
          </a:xfrm>
        </p:grpSpPr>
        <p:pic>
          <p:nvPicPr>
            <p:cNvPr id="509" name="" descr=""/>
            <p:cNvPicPr/>
            <p:nvPr/>
          </p:nvPicPr>
          <p:blipFill>
            <a:blip r:embed="rId3"/>
            <a:stretch/>
          </p:blipFill>
          <p:spPr>
            <a:xfrm>
              <a:off x="352440" y="1404000"/>
              <a:ext cx="519120" cy="519480"/>
            </a:xfrm>
            <a:prstGeom prst="rect">
              <a:avLst/>
            </a:prstGeom>
            <a:ln w="0">
              <a:noFill/>
            </a:ln>
          </p:spPr>
        </p:pic>
        <p:sp>
          <p:nvSpPr>
            <p:cNvPr id="510" name=""/>
            <p:cNvSpPr/>
            <p:nvPr/>
          </p:nvSpPr>
          <p:spPr>
            <a:xfrm>
              <a:off x="-72000" y="1963440"/>
              <a:ext cx="1367640" cy="36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500" spc="-1" strike="noStrike">
                  <a:solidFill>
                    <a:srgbClr val="000000"/>
                  </a:solidFill>
                  <a:latin typeface="Arial"/>
                  <a:ea typeface="DejaVu Sans"/>
                </a:rPr>
                <a:t>Response </a:t>
              </a:r>
              <a:br>
                <a:rPr sz="1500"/>
              </a:br>
              <a:r>
                <a:rPr b="1" lang="en-AU" sz="1500" spc="-1" strike="noStrike">
                  <a:solidFill>
                    <a:srgbClr val="000000"/>
                  </a:solidFill>
                  <a:latin typeface="Arial"/>
                  <a:ea typeface="DejaVu Sans"/>
                </a:rPr>
                <a:t>level</a:t>
              </a:r>
              <a:endParaRPr b="0" lang="en-AU" sz="1500" spc="-1" strike="noStrike">
                <a:solidFill>
                  <a:srgbClr val="000000"/>
                </a:solidFill>
                <a:latin typeface="Arial"/>
              </a:endParaRPr>
            </a:p>
          </p:txBody>
        </p:sp>
      </p:grpSp>
      <p:sp>
        <p:nvSpPr>
          <p:cNvPr id="511" name="CustomShape 3_ 2"/>
          <p:cNvSpPr/>
          <p:nvPr/>
        </p:nvSpPr>
        <p:spPr>
          <a:xfrm>
            <a:off x="7200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US" sz="3600" spc="-1" strike="noStrike">
                <a:solidFill>
                  <a:srgbClr val="000000"/>
                </a:solidFill>
                <a:latin typeface="Arial"/>
                <a:ea typeface="Arial"/>
              </a:rPr>
              <a:t>Action plan</a:t>
            </a:r>
            <a:endParaRPr b="0" lang="en-AU" sz="3600" spc="-1" strike="noStrike">
              <a:solidFill>
                <a:srgbClr val="000000"/>
              </a:solidFill>
              <a:latin typeface="Arial"/>
            </a:endParaRPr>
          </a:p>
        </p:txBody>
      </p:sp>
      <p:grpSp>
        <p:nvGrpSpPr>
          <p:cNvPr id="512" name=""/>
          <p:cNvGrpSpPr/>
          <p:nvPr/>
        </p:nvGrpSpPr>
        <p:grpSpPr>
          <a:xfrm>
            <a:off x="6482160" y="1528920"/>
            <a:ext cx="2876760" cy="4879080"/>
            <a:chOff x="6482160" y="1528920"/>
            <a:chExt cx="2876760" cy="4879080"/>
          </a:xfrm>
        </p:grpSpPr>
        <p:sp>
          <p:nvSpPr>
            <p:cNvPr id="513" name=""/>
            <p:cNvSpPr/>
            <p:nvPr/>
          </p:nvSpPr>
          <p:spPr>
            <a:xfrm>
              <a:off x="6482160" y="3668760"/>
              <a:ext cx="2876760" cy="1061640"/>
            </a:xfrm>
            <a:prstGeom prst="chevron">
              <a:avLst>
                <a:gd name="adj" fmla="val 50000"/>
              </a:avLst>
            </a:prstGeom>
            <a:solidFill>
              <a:srgbClr val="80808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Estimate the  effectiveness of influence operations</a:t>
              </a:r>
              <a:endParaRPr b="0" lang="en-AU" sz="1600" spc="-1" strike="noStrike">
                <a:solidFill>
                  <a:srgbClr val="000000"/>
                </a:solidFill>
                <a:latin typeface="Arial"/>
              </a:endParaRPr>
            </a:p>
          </p:txBody>
        </p:sp>
        <p:sp>
          <p:nvSpPr>
            <p:cNvPr id="514" name="TextBox 32"/>
            <p:cNvSpPr/>
            <p:nvPr/>
          </p:nvSpPr>
          <p:spPr>
            <a:xfrm>
              <a:off x="6698160" y="4877280"/>
              <a:ext cx="229968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Model the impact of networks and influencers on the virality and reach of problematic messages</a:t>
              </a:r>
              <a:endParaRPr b="0" lang="en-AU" sz="1100" spc="-1" strike="noStrike">
                <a:solidFill>
                  <a:srgbClr val="000000"/>
                </a:solidFill>
                <a:latin typeface="Arial"/>
              </a:endParaRPr>
            </a:p>
          </p:txBody>
        </p:sp>
        <p:sp>
          <p:nvSpPr>
            <p:cNvPr id="515" name="TextBox 35"/>
            <p:cNvSpPr/>
            <p:nvPr/>
          </p:nvSpPr>
          <p:spPr>
            <a:xfrm>
              <a:off x="6698160" y="5815080"/>
              <a:ext cx="255492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Track the spread of problematic messages across and between online platforms and into the real-world</a:t>
              </a:r>
              <a:endParaRPr b="0" lang="en-AU" sz="1100" spc="-1" strike="noStrike">
                <a:solidFill>
                  <a:srgbClr val="000000"/>
                </a:solidFill>
                <a:latin typeface="Arial"/>
              </a:endParaRPr>
            </a:p>
          </p:txBody>
        </p:sp>
        <p:sp>
          <p:nvSpPr>
            <p:cNvPr id="516" name="TextBox 37"/>
            <p:cNvSpPr/>
            <p:nvPr/>
          </p:nvSpPr>
          <p:spPr>
            <a:xfrm>
              <a:off x="6698160" y="2351880"/>
              <a:ext cx="229968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factors accelerate and intensify the communication and reach of weaponized messages within and across online environments, and which factors lead to the most significant real-world harms?</a:t>
              </a:r>
              <a:endParaRPr b="0" lang="en-AU" sz="1100" spc="-1" strike="noStrike">
                <a:solidFill>
                  <a:srgbClr val="000000"/>
                </a:solidFill>
                <a:latin typeface="Arial"/>
              </a:endParaRPr>
            </a:p>
          </p:txBody>
        </p:sp>
        <p:sp>
          <p:nvSpPr>
            <p:cNvPr id="517" name=""/>
            <p:cNvSpPr/>
            <p:nvPr/>
          </p:nvSpPr>
          <p:spPr>
            <a:xfrm>
              <a:off x="7077240" y="1528920"/>
              <a:ext cx="154116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Predict</a:t>
              </a:r>
              <a:endParaRPr b="0" lang="en-AU" sz="2800" spc="-1" strike="noStrike">
                <a:solidFill>
                  <a:srgbClr val="000000"/>
                </a:solidFill>
                <a:latin typeface="Arial"/>
              </a:endParaRPr>
            </a:p>
          </p:txBody>
        </p:sp>
      </p:grpSp>
      <p:grpSp>
        <p:nvGrpSpPr>
          <p:cNvPr id="518" name=""/>
          <p:cNvGrpSpPr/>
          <p:nvPr/>
        </p:nvGrpSpPr>
        <p:grpSpPr>
          <a:xfrm>
            <a:off x="9072720" y="1529280"/>
            <a:ext cx="2910240" cy="4878720"/>
            <a:chOff x="9072720" y="1529280"/>
            <a:chExt cx="2910240" cy="4878720"/>
          </a:xfrm>
        </p:grpSpPr>
        <p:sp>
          <p:nvSpPr>
            <p:cNvPr id="519" name=""/>
            <p:cNvSpPr/>
            <p:nvPr/>
          </p:nvSpPr>
          <p:spPr>
            <a:xfrm>
              <a:off x="9072720" y="3668760"/>
              <a:ext cx="2876760" cy="1061280"/>
            </a:xfrm>
            <a:prstGeom prst="chevron">
              <a:avLst>
                <a:gd name="adj" fmla="val 50000"/>
              </a:avLst>
            </a:prstGeom>
            <a:solidFill>
              <a:srgbClr val="b2b2b2"/>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Design and apply countermeasures </a:t>
              </a:r>
              <a:endParaRPr b="0" lang="en-AU" sz="1600" spc="-1" strike="noStrike">
                <a:solidFill>
                  <a:srgbClr val="000000"/>
                </a:solidFill>
                <a:latin typeface="Arial"/>
              </a:endParaRPr>
            </a:p>
          </p:txBody>
        </p:sp>
        <p:sp>
          <p:nvSpPr>
            <p:cNvPr id="520" name="TextBox 33"/>
            <p:cNvSpPr/>
            <p:nvPr/>
          </p:nvSpPr>
          <p:spPr>
            <a:xfrm>
              <a:off x="9322920" y="4877280"/>
              <a:ext cx="248472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Use natural language processing to automatically generate counter-messaging that is tuned for the platform and target group of interest</a:t>
              </a:r>
              <a:endParaRPr b="0" lang="en-AU" sz="1100" spc="-1" strike="noStrike">
                <a:solidFill>
                  <a:srgbClr val="000000"/>
                </a:solidFill>
                <a:latin typeface="Arial"/>
              </a:endParaRPr>
            </a:p>
          </p:txBody>
        </p:sp>
        <p:sp>
          <p:nvSpPr>
            <p:cNvPr id="521" name="TextBox 34"/>
            <p:cNvSpPr/>
            <p:nvPr/>
          </p:nvSpPr>
          <p:spPr>
            <a:xfrm>
              <a:off x="9322920" y="5815080"/>
              <a:ext cx="266004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Identify key message inoculation points in social networks based on how information flows and gains velocity</a:t>
              </a:r>
              <a:endParaRPr b="0" lang="en-AU" sz="1100" spc="-1" strike="noStrike">
                <a:solidFill>
                  <a:srgbClr val="000000"/>
                </a:solidFill>
                <a:latin typeface="Arial"/>
              </a:endParaRPr>
            </a:p>
          </p:txBody>
        </p:sp>
        <p:sp>
          <p:nvSpPr>
            <p:cNvPr id="522" name="TextBox 38"/>
            <p:cNvSpPr/>
            <p:nvPr/>
          </p:nvSpPr>
          <p:spPr>
            <a:xfrm>
              <a:off x="9285120" y="2351880"/>
              <a:ext cx="245052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are practical approaches that allow us to both pro-actively and re-actively limit the harms of problematic messaging, including identifying where, when and how counter-messaging should be deployed?</a:t>
              </a:r>
              <a:endParaRPr b="0" lang="en-AU" sz="1100" spc="-1" strike="noStrike">
                <a:solidFill>
                  <a:srgbClr val="000000"/>
                </a:solidFill>
                <a:latin typeface="Arial"/>
              </a:endParaRPr>
            </a:p>
          </p:txBody>
        </p:sp>
        <p:sp>
          <p:nvSpPr>
            <p:cNvPr id="523" name=""/>
            <p:cNvSpPr/>
            <p:nvPr/>
          </p:nvSpPr>
          <p:spPr>
            <a:xfrm>
              <a:off x="9538200" y="1529280"/>
              <a:ext cx="17931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Mitigate</a:t>
              </a:r>
              <a:endParaRPr b="0" lang="en-AU" sz="2800" spc="-1" strike="noStrike">
                <a:solidFill>
                  <a:srgbClr val="000000"/>
                </a:solidFill>
                <a:latin typeface="Arial"/>
              </a:endParaRPr>
            </a:p>
          </p:txBody>
        </p:sp>
      </p:grpSp>
      <p:sp>
        <p:nvSpPr>
          <p:cNvPr id="524" name=""/>
          <p:cNvSpPr/>
          <p:nvPr/>
        </p:nvSpPr>
        <p:spPr>
          <a:xfrm>
            <a:off x="1152000" y="1152000"/>
            <a:ext cx="11015640" cy="5705640"/>
          </a:xfrm>
          <a:prstGeom prst="rect">
            <a:avLst/>
          </a:prstGeom>
          <a:solidFill>
            <a:srgbClr val="ffffff">
              <a:alpha val="81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grpSp>
        <p:nvGrpSpPr>
          <p:cNvPr id="525" name=""/>
          <p:cNvGrpSpPr/>
          <p:nvPr/>
        </p:nvGrpSpPr>
        <p:grpSpPr>
          <a:xfrm>
            <a:off x="1273320" y="1489320"/>
            <a:ext cx="2876400" cy="5086440"/>
            <a:chOff x="1273320" y="1489320"/>
            <a:chExt cx="2876400" cy="5086440"/>
          </a:xfrm>
        </p:grpSpPr>
        <p:sp>
          <p:nvSpPr>
            <p:cNvPr id="526" name=""/>
            <p:cNvSpPr/>
            <p:nvPr/>
          </p:nvSpPr>
          <p:spPr>
            <a:xfrm>
              <a:off x="1273320" y="3669120"/>
              <a:ext cx="2876400" cy="1061280"/>
            </a:xfrm>
            <a:prstGeom prst="chevron">
              <a:avLst>
                <a:gd name="adj" fmla="val 50000"/>
              </a:avLst>
            </a:prstGeom>
            <a:solidFill>
              <a:srgbClr val="00000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Monitor discussions on social and traditional media</a:t>
              </a:r>
              <a:endParaRPr b="0" lang="en-AU" sz="1600" spc="-1" strike="noStrike">
                <a:solidFill>
                  <a:srgbClr val="ffffff"/>
                </a:solidFill>
                <a:latin typeface="Arial"/>
              </a:endParaRPr>
            </a:p>
          </p:txBody>
        </p:sp>
        <p:sp>
          <p:nvSpPr>
            <p:cNvPr id="527" name="TextBox 40"/>
            <p:cNvSpPr/>
            <p:nvPr/>
          </p:nvSpPr>
          <p:spPr>
            <a:xfrm>
              <a:off x="1273320" y="5815080"/>
              <a:ext cx="266004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Develop and deploy a "mission control" dashboard to retrieve content from a</a:t>
              </a:r>
              <a:endParaRPr b="0" lang="en-AU" sz="1100" spc="-1" strike="noStrike">
                <a:solidFill>
                  <a:srgbClr val="000000"/>
                </a:solidFill>
                <a:latin typeface="Arial"/>
              </a:endParaRPr>
            </a:p>
            <a:p>
              <a:pPr>
                <a:lnSpc>
                  <a:spcPct val="100000"/>
                </a:lnSpc>
              </a:pPr>
              <a:r>
                <a:rPr b="0" lang="en-AU" sz="1100" spc="-1" strike="noStrike">
                  <a:solidFill>
                    <a:srgbClr val="000000"/>
                  </a:solidFill>
                  <a:latin typeface="Arial"/>
                  <a:ea typeface="DejaVu Sans"/>
                </a:rPr>
                <a:t>constantly updating list of traditional media and Internet sources.</a:t>
              </a:r>
              <a:endParaRPr b="0" lang="en-AU" sz="1100" spc="-1" strike="noStrike">
                <a:solidFill>
                  <a:srgbClr val="000000"/>
                </a:solidFill>
                <a:latin typeface="Arial"/>
              </a:endParaRPr>
            </a:p>
          </p:txBody>
        </p:sp>
        <p:sp>
          <p:nvSpPr>
            <p:cNvPr id="528" name="TextBox 41"/>
            <p:cNvSpPr/>
            <p:nvPr/>
          </p:nvSpPr>
          <p:spPr>
            <a:xfrm>
              <a:off x="1273320" y="4877280"/>
              <a:ext cx="244368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Characterising the dynamic interaction between traditional and social media ecosystems in the flow and spread of disinformation and problematic content.</a:t>
              </a:r>
              <a:endParaRPr b="0" lang="en-AU" sz="1100" spc="-1" strike="noStrike">
                <a:solidFill>
                  <a:srgbClr val="000000"/>
                </a:solidFill>
                <a:latin typeface="Arial"/>
              </a:endParaRPr>
            </a:p>
          </p:txBody>
        </p:sp>
        <p:sp>
          <p:nvSpPr>
            <p:cNvPr id="529" name="TextBox 42"/>
            <p:cNvSpPr/>
            <p:nvPr/>
          </p:nvSpPr>
          <p:spPr>
            <a:xfrm>
              <a:off x="127332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can we develop and deploy dashboards to monitor discussion on both the social media and traditional media outlets, in which the adversaries are most likely to deploy the influence operations?</a:t>
              </a:r>
              <a:endParaRPr b="0" lang="en-AU" sz="1100" spc="-1" strike="noStrike">
                <a:solidFill>
                  <a:srgbClr val="000000"/>
                </a:solidFill>
                <a:latin typeface="Arial"/>
              </a:endParaRPr>
            </a:p>
          </p:txBody>
        </p:sp>
        <p:sp>
          <p:nvSpPr>
            <p:cNvPr id="530" name=""/>
            <p:cNvSpPr/>
            <p:nvPr/>
          </p:nvSpPr>
          <p:spPr>
            <a:xfrm>
              <a:off x="1530360" y="1489320"/>
              <a:ext cx="192960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Monitor</a:t>
              </a:r>
              <a:endParaRPr b="0" lang="en-AU" sz="2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
          <p:cNvSpPr/>
          <p:nvPr/>
        </p:nvSpPr>
        <p:spPr>
          <a:xfrm>
            <a:off x="0" y="0"/>
            <a:ext cx="9912600" cy="602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Monitor:</a:t>
            </a:r>
            <a:r>
              <a:rPr b="0" lang="en-US" sz="3600" spc="-1" strike="noStrike">
                <a:solidFill>
                  <a:srgbClr val="000000"/>
                </a:solidFill>
                <a:latin typeface="Arial"/>
                <a:ea typeface="Arial"/>
              </a:rPr>
              <a:t> Monitoring discussion spaces</a:t>
            </a:r>
            <a:endParaRPr b="0" lang="en-AU" sz="3600" spc="-1" strike="noStrike">
              <a:solidFill>
                <a:srgbClr val="000000"/>
              </a:solidFill>
              <a:latin typeface="Arial"/>
            </a:endParaRPr>
          </a:p>
        </p:txBody>
      </p:sp>
      <p:pic>
        <p:nvPicPr>
          <p:cNvPr id="532" name="" descr="">
            <a:hlinkClick r:id="rId1"/>
          </p:cNvPr>
          <p:cNvPicPr/>
          <p:nvPr/>
        </p:nvPicPr>
        <p:blipFill>
          <a:blip r:embed="rId2"/>
          <a:stretch/>
        </p:blipFill>
        <p:spPr>
          <a:xfrm>
            <a:off x="109080" y="756000"/>
            <a:ext cx="11852640" cy="5975640"/>
          </a:xfrm>
          <a:prstGeom prst="rect">
            <a:avLst/>
          </a:prstGeom>
          <a:ln w="0">
            <a:noFill/>
          </a:ln>
        </p:spPr>
      </p:pic>
      <p:pic>
        <p:nvPicPr>
          <p:cNvPr id="533" name="" descr=""/>
          <p:cNvPicPr/>
          <p:nvPr/>
        </p:nvPicPr>
        <p:blipFill>
          <a:blip r:embed="rId3"/>
          <a:stretch/>
        </p:blipFill>
        <p:spPr>
          <a:xfrm>
            <a:off x="10872000" y="5566680"/>
            <a:ext cx="1344960" cy="13449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34" name=""/>
          <p:cNvGrpSpPr/>
          <p:nvPr/>
        </p:nvGrpSpPr>
        <p:grpSpPr>
          <a:xfrm>
            <a:off x="1273320" y="1489320"/>
            <a:ext cx="2876400" cy="5086440"/>
            <a:chOff x="1273320" y="1489320"/>
            <a:chExt cx="2876400" cy="5086440"/>
          </a:xfrm>
        </p:grpSpPr>
        <p:sp>
          <p:nvSpPr>
            <p:cNvPr id="535" name=""/>
            <p:cNvSpPr/>
            <p:nvPr/>
          </p:nvSpPr>
          <p:spPr>
            <a:xfrm>
              <a:off x="1273320" y="3669120"/>
              <a:ext cx="2876400" cy="1061280"/>
            </a:xfrm>
            <a:prstGeom prst="chevron">
              <a:avLst>
                <a:gd name="adj" fmla="val 50000"/>
              </a:avLst>
            </a:prstGeom>
            <a:solidFill>
              <a:srgbClr val="00000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Monitor discussions on social and traditional media</a:t>
              </a:r>
              <a:endParaRPr b="0" lang="en-AU" sz="1600" spc="-1" strike="noStrike">
                <a:solidFill>
                  <a:srgbClr val="ffffff"/>
                </a:solidFill>
                <a:latin typeface="Arial"/>
              </a:endParaRPr>
            </a:p>
          </p:txBody>
        </p:sp>
        <p:sp>
          <p:nvSpPr>
            <p:cNvPr id="536" name="TextBox 40"/>
            <p:cNvSpPr/>
            <p:nvPr/>
          </p:nvSpPr>
          <p:spPr>
            <a:xfrm>
              <a:off x="1273320" y="5815080"/>
              <a:ext cx="266004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Develop and deploy a "mission control" dashboard to retrieve content from a</a:t>
              </a:r>
              <a:endParaRPr b="0" lang="en-AU" sz="1100" spc="-1" strike="noStrike">
                <a:solidFill>
                  <a:srgbClr val="000000"/>
                </a:solidFill>
                <a:latin typeface="Arial"/>
              </a:endParaRPr>
            </a:p>
            <a:p>
              <a:pPr>
                <a:lnSpc>
                  <a:spcPct val="100000"/>
                </a:lnSpc>
              </a:pPr>
              <a:r>
                <a:rPr b="0" lang="en-AU" sz="1100" spc="-1" strike="noStrike">
                  <a:solidFill>
                    <a:srgbClr val="000000"/>
                  </a:solidFill>
                  <a:latin typeface="Arial"/>
                  <a:ea typeface="DejaVu Sans"/>
                </a:rPr>
                <a:t>constantly updating list of traditional media and Internet sources.</a:t>
              </a:r>
              <a:endParaRPr b="0" lang="en-AU" sz="1100" spc="-1" strike="noStrike">
                <a:solidFill>
                  <a:srgbClr val="000000"/>
                </a:solidFill>
                <a:latin typeface="Arial"/>
              </a:endParaRPr>
            </a:p>
          </p:txBody>
        </p:sp>
        <p:sp>
          <p:nvSpPr>
            <p:cNvPr id="537" name="TextBox 41"/>
            <p:cNvSpPr/>
            <p:nvPr/>
          </p:nvSpPr>
          <p:spPr>
            <a:xfrm>
              <a:off x="1273320" y="4877280"/>
              <a:ext cx="244368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Characterising the dynamic interaction between traditional and social media ecosystems in the flow and spread of disinformation and problematic content.</a:t>
              </a:r>
              <a:endParaRPr b="0" lang="en-AU" sz="1100" spc="-1" strike="noStrike">
                <a:solidFill>
                  <a:srgbClr val="000000"/>
                </a:solidFill>
                <a:latin typeface="Arial"/>
              </a:endParaRPr>
            </a:p>
          </p:txBody>
        </p:sp>
        <p:sp>
          <p:nvSpPr>
            <p:cNvPr id="538" name="TextBox 42"/>
            <p:cNvSpPr/>
            <p:nvPr/>
          </p:nvSpPr>
          <p:spPr>
            <a:xfrm>
              <a:off x="127332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can we develop and deploy dashboards to monitor discussion on both the social media and traditional media outlets, in which the adversaries are most likely to deploy the influence operations?</a:t>
              </a:r>
              <a:endParaRPr b="0" lang="en-AU" sz="1100" spc="-1" strike="noStrike">
                <a:solidFill>
                  <a:srgbClr val="000000"/>
                </a:solidFill>
                <a:latin typeface="Arial"/>
              </a:endParaRPr>
            </a:p>
          </p:txBody>
        </p:sp>
        <p:sp>
          <p:nvSpPr>
            <p:cNvPr id="539" name=""/>
            <p:cNvSpPr/>
            <p:nvPr/>
          </p:nvSpPr>
          <p:spPr>
            <a:xfrm>
              <a:off x="1530360" y="1489320"/>
              <a:ext cx="192960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Monitor</a:t>
              </a:r>
              <a:endParaRPr b="0" lang="en-AU" sz="2800" spc="-1" strike="noStrike">
                <a:solidFill>
                  <a:srgbClr val="000000"/>
                </a:solidFill>
                <a:latin typeface="Arial"/>
              </a:endParaRPr>
            </a:p>
          </p:txBody>
        </p:sp>
      </p:grpSp>
      <p:sp>
        <p:nvSpPr>
          <p:cNvPr id="540" name=""/>
          <p:cNvSpPr/>
          <p:nvPr/>
        </p:nvSpPr>
        <p:spPr>
          <a:xfrm>
            <a:off x="3890160" y="3668400"/>
            <a:ext cx="8061480" cy="106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541" name="Group 5"/>
          <p:cNvGrpSpPr/>
          <p:nvPr/>
        </p:nvGrpSpPr>
        <p:grpSpPr>
          <a:xfrm>
            <a:off x="12960" y="4790160"/>
            <a:ext cx="1197720" cy="945000"/>
            <a:chOff x="12960" y="4790160"/>
            <a:chExt cx="1197720" cy="945000"/>
          </a:xfrm>
        </p:grpSpPr>
        <p:sp>
          <p:nvSpPr>
            <p:cNvPr id="542" name="TextBox 3"/>
            <p:cNvSpPr/>
            <p:nvPr/>
          </p:nvSpPr>
          <p:spPr>
            <a:xfrm>
              <a:off x="12960" y="5416920"/>
              <a:ext cx="1197720" cy="318240"/>
            </a:xfrm>
            <a:prstGeom prst="rect">
              <a:avLst/>
            </a:prstGeom>
            <a:noFill/>
            <a:ln w="0">
              <a:noFill/>
            </a:ln>
          </p:spPr>
          <p:style>
            <a:lnRef idx="0"/>
            <a:fillRef idx="0"/>
            <a:effectRef idx="0"/>
            <a:fontRef idx="minor"/>
          </p:style>
          <p:txBody>
            <a:bodyPr numCol="1" spcCol="1440" lIns="90000" rIns="90000" tIns="45000" bIns="45000" anchor="t">
              <a:spAutoFit/>
            </a:bodyPr>
            <a:p>
              <a:pPr algn="ctr">
                <a:lnSpc>
                  <a:spcPct val="100000"/>
                </a:lnSpc>
              </a:pPr>
              <a:r>
                <a:rPr b="1" lang="en-AU" sz="1500" spc="-1" strike="noStrike">
                  <a:solidFill>
                    <a:srgbClr val="000000"/>
                  </a:solidFill>
                  <a:latin typeface="Arial"/>
                  <a:ea typeface="DejaVu Sans"/>
                </a:rPr>
                <a:t>Approach</a:t>
              </a:r>
              <a:endParaRPr b="0" lang="en-AU" sz="1500" spc="-1" strike="noStrike">
                <a:solidFill>
                  <a:srgbClr val="000000"/>
                </a:solidFill>
                <a:latin typeface="Arial"/>
              </a:endParaRPr>
            </a:p>
          </p:txBody>
        </p:sp>
        <p:pic>
          <p:nvPicPr>
            <p:cNvPr id="543" name="Picture 7" descr=""/>
            <p:cNvPicPr/>
            <p:nvPr/>
          </p:nvPicPr>
          <p:blipFill>
            <a:blip r:embed="rId1"/>
            <a:stretch/>
          </p:blipFill>
          <p:spPr>
            <a:xfrm>
              <a:off x="243360" y="4790160"/>
              <a:ext cx="736920" cy="736200"/>
            </a:xfrm>
            <a:prstGeom prst="rect">
              <a:avLst/>
            </a:prstGeom>
            <a:ln w="0">
              <a:noFill/>
            </a:ln>
          </p:spPr>
        </p:pic>
      </p:grpSp>
      <p:grpSp>
        <p:nvGrpSpPr>
          <p:cNvPr id="544" name="Group 6"/>
          <p:cNvGrpSpPr/>
          <p:nvPr/>
        </p:nvGrpSpPr>
        <p:grpSpPr>
          <a:xfrm>
            <a:off x="12960" y="2628000"/>
            <a:ext cx="1197720" cy="967320"/>
            <a:chOff x="12960" y="2628000"/>
            <a:chExt cx="1197720" cy="967320"/>
          </a:xfrm>
        </p:grpSpPr>
        <p:sp>
          <p:nvSpPr>
            <p:cNvPr id="545" name="TextBox 4"/>
            <p:cNvSpPr/>
            <p:nvPr/>
          </p:nvSpPr>
          <p:spPr>
            <a:xfrm>
              <a:off x="12960" y="3277080"/>
              <a:ext cx="1197720" cy="318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AU" sz="1500" spc="-1" strike="noStrike">
                  <a:solidFill>
                    <a:srgbClr val="000000"/>
                  </a:solidFill>
                  <a:latin typeface="Arial"/>
                  <a:ea typeface="DejaVu Sans"/>
                </a:rPr>
                <a:t>Objective</a:t>
              </a:r>
              <a:endParaRPr b="0" lang="en-AU" sz="1500" spc="-1" strike="noStrike">
                <a:solidFill>
                  <a:srgbClr val="000000"/>
                </a:solidFill>
                <a:latin typeface="Arial"/>
              </a:endParaRPr>
            </a:p>
          </p:txBody>
        </p:sp>
        <p:pic>
          <p:nvPicPr>
            <p:cNvPr id="546" name="Picture 8" descr=""/>
            <p:cNvPicPr/>
            <p:nvPr/>
          </p:nvPicPr>
          <p:blipFill>
            <a:blip r:embed="rId2"/>
            <a:stretch/>
          </p:blipFill>
          <p:spPr>
            <a:xfrm>
              <a:off x="243360" y="2628000"/>
              <a:ext cx="736920" cy="736560"/>
            </a:xfrm>
            <a:prstGeom prst="rect">
              <a:avLst/>
            </a:prstGeom>
            <a:ln w="0">
              <a:noFill/>
            </a:ln>
          </p:spPr>
        </p:pic>
      </p:grpSp>
      <p:sp>
        <p:nvSpPr>
          <p:cNvPr id="547" name=""/>
          <p:cNvSpPr/>
          <p:nvPr/>
        </p:nvSpPr>
        <p:spPr>
          <a:xfrm>
            <a:off x="269640" y="12216600"/>
            <a:ext cx="1437840" cy="288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548" name=""/>
          <p:cNvGrpSpPr/>
          <p:nvPr/>
        </p:nvGrpSpPr>
        <p:grpSpPr>
          <a:xfrm>
            <a:off x="-72000" y="1404000"/>
            <a:ext cx="1367640" cy="923400"/>
            <a:chOff x="-72000" y="1404000"/>
            <a:chExt cx="1367640" cy="923400"/>
          </a:xfrm>
        </p:grpSpPr>
        <p:pic>
          <p:nvPicPr>
            <p:cNvPr id="549" name="" descr=""/>
            <p:cNvPicPr/>
            <p:nvPr/>
          </p:nvPicPr>
          <p:blipFill>
            <a:blip r:embed="rId3"/>
            <a:stretch/>
          </p:blipFill>
          <p:spPr>
            <a:xfrm>
              <a:off x="352440" y="1404000"/>
              <a:ext cx="519120" cy="519480"/>
            </a:xfrm>
            <a:prstGeom prst="rect">
              <a:avLst/>
            </a:prstGeom>
            <a:ln w="0">
              <a:noFill/>
            </a:ln>
          </p:spPr>
        </p:pic>
        <p:sp>
          <p:nvSpPr>
            <p:cNvPr id="550" name=""/>
            <p:cNvSpPr/>
            <p:nvPr/>
          </p:nvSpPr>
          <p:spPr>
            <a:xfrm>
              <a:off x="-72000" y="1963440"/>
              <a:ext cx="1367640" cy="36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500" spc="-1" strike="noStrike">
                  <a:solidFill>
                    <a:srgbClr val="000000"/>
                  </a:solidFill>
                  <a:latin typeface="Arial"/>
                  <a:ea typeface="DejaVu Sans"/>
                </a:rPr>
                <a:t>Response </a:t>
              </a:r>
              <a:br>
                <a:rPr sz="1500"/>
              </a:br>
              <a:r>
                <a:rPr b="1" lang="en-AU" sz="1500" spc="-1" strike="noStrike">
                  <a:solidFill>
                    <a:srgbClr val="000000"/>
                  </a:solidFill>
                  <a:latin typeface="Arial"/>
                  <a:ea typeface="DejaVu Sans"/>
                </a:rPr>
                <a:t>level</a:t>
              </a:r>
              <a:endParaRPr b="0" lang="en-AU" sz="1500" spc="-1" strike="noStrike">
                <a:solidFill>
                  <a:srgbClr val="000000"/>
                </a:solidFill>
                <a:latin typeface="Arial"/>
              </a:endParaRPr>
            </a:p>
          </p:txBody>
        </p:sp>
      </p:grpSp>
      <p:sp>
        <p:nvSpPr>
          <p:cNvPr id="551" name="CustomShape 3_ 4"/>
          <p:cNvSpPr/>
          <p:nvPr/>
        </p:nvSpPr>
        <p:spPr>
          <a:xfrm>
            <a:off x="7200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US" sz="3600" spc="-1" strike="noStrike">
                <a:solidFill>
                  <a:srgbClr val="000000"/>
                </a:solidFill>
                <a:latin typeface="Arial"/>
                <a:ea typeface="Arial"/>
              </a:rPr>
              <a:t>Action plan</a:t>
            </a:r>
            <a:endParaRPr b="0" lang="en-AU" sz="3600" spc="-1" strike="noStrike">
              <a:solidFill>
                <a:srgbClr val="000000"/>
              </a:solidFill>
              <a:latin typeface="Arial"/>
            </a:endParaRPr>
          </a:p>
        </p:txBody>
      </p:sp>
      <p:grpSp>
        <p:nvGrpSpPr>
          <p:cNvPr id="552" name=""/>
          <p:cNvGrpSpPr/>
          <p:nvPr/>
        </p:nvGrpSpPr>
        <p:grpSpPr>
          <a:xfrm>
            <a:off x="6482160" y="1528920"/>
            <a:ext cx="2876760" cy="4879080"/>
            <a:chOff x="6482160" y="1528920"/>
            <a:chExt cx="2876760" cy="4879080"/>
          </a:xfrm>
        </p:grpSpPr>
        <p:sp>
          <p:nvSpPr>
            <p:cNvPr id="553" name=""/>
            <p:cNvSpPr/>
            <p:nvPr/>
          </p:nvSpPr>
          <p:spPr>
            <a:xfrm>
              <a:off x="6482160" y="3668760"/>
              <a:ext cx="2876760" cy="1061640"/>
            </a:xfrm>
            <a:prstGeom prst="chevron">
              <a:avLst>
                <a:gd name="adj" fmla="val 50000"/>
              </a:avLst>
            </a:prstGeom>
            <a:solidFill>
              <a:srgbClr val="80808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Estimate the  effectiveness of influence operations</a:t>
              </a:r>
              <a:endParaRPr b="0" lang="en-AU" sz="1600" spc="-1" strike="noStrike">
                <a:solidFill>
                  <a:srgbClr val="000000"/>
                </a:solidFill>
                <a:latin typeface="Arial"/>
              </a:endParaRPr>
            </a:p>
          </p:txBody>
        </p:sp>
        <p:sp>
          <p:nvSpPr>
            <p:cNvPr id="554" name="TextBox 32"/>
            <p:cNvSpPr/>
            <p:nvPr/>
          </p:nvSpPr>
          <p:spPr>
            <a:xfrm>
              <a:off x="6698160" y="4877280"/>
              <a:ext cx="229968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Model the impact of networks and influencers on the virality and reach of problematic messages</a:t>
              </a:r>
              <a:endParaRPr b="0" lang="en-AU" sz="1100" spc="-1" strike="noStrike">
                <a:solidFill>
                  <a:srgbClr val="000000"/>
                </a:solidFill>
                <a:latin typeface="Arial"/>
              </a:endParaRPr>
            </a:p>
          </p:txBody>
        </p:sp>
        <p:sp>
          <p:nvSpPr>
            <p:cNvPr id="555" name="TextBox 35"/>
            <p:cNvSpPr/>
            <p:nvPr/>
          </p:nvSpPr>
          <p:spPr>
            <a:xfrm>
              <a:off x="6698160" y="5815080"/>
              <a:ext cx="255492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Track the spread of problematic messages across and between online platforms and into the real-world</a:t>
              </a:r>
              <a:endParaRPr b="0" lang="en-AU" sz="1100" spc="-1" strike="noStrike">
                <a:solidFill>
                  <a:srgbClr val="000000"/>
                </a:solidFill>
                <a:latin typeface="Arial"/>
              </a:endParaRPr>
            </a:p>
          </p:txBody>
        </p:sp>
        <p:sp>
          <p:nvSpPr>
            <p:cNvPr id="556" name="TextBox 37"/>
            <p:cNvSpPr/>
            <p:nvPr/>
          </p:nvSpPr>
          <p:spPr>
            <a:xfrm>
              <a:off x="6698160" y="2351880"/>
              <a:ext cx="229968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factors accelerate and intensify the communication and reach of weaponized messages within and across online environments, and which factors lead to the most significant real-world harms?</a:t>
              </a:r>
              <a:endParaRPr b="0" lang="en-AU" sz="1100" spc="-1" strike="noStrike">
                <a:solidFill>
                  <a:srgbClr val="000000"/>
                </a:solidFill>
                <a:latin typeface="Arial"/>
              </a:endParaRPr>
            </a:p>
          </p:txBody>
        </p:sp>
        <p:sp>
          <p:nvSpPr>
            <p:cNvPr id="557" name=""/>
            <p:cNvSpPr/>
            <p:nvPr/>
          </p:nvSpPr>
          <p:spPr>
            <a:xfrm>
              <a:off x="7077240" y="1528920"/>
              <a:ext cx="154116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Predict</a:t>
              </a:r>
              <a:endParaRPr b="0" lang="en-AU" sz="2800" spc="-1" strike="noStrike">
                <a:solidFill>
                  <a:srgbClr val="000000"/>
                </a:solidFill>
                <a:latin typeface="Arial"/>
              </a:endParaRPr>
            </a:p>
          </p:txBody>
        </p:sp>
      </p:grpSp>
      <p:grpSp>
        <p:nvGrpSpPr>
          <p:cNvPr id="558" name=""/>
          <p:cNvGrpSpPr/>
          <p:nvPr/>
        </p:nvGrpSpPr>
        <p:grpSpPr>
          <a:xfrm>
            <a:off x="9072720" y="1529280"/>
            <a:ext cx="2910240" cy="4878720"/>
            <a:chOff x="9072720" y="1529280"/>
            <a:chExt cx="2910240" cy="4878720"/>
          </a:xfrm>
        </p:grpSpPr>
        <p:sp>
          <p:nvSpPr>
            <p:cNvPr id="559" name=""/>
            <p:cNvSpPr/>
            <p:nvPr/>
          </p:nvSpPr>
          <p:spPr>
            <a:xfrm>
              <a:off x="9072720" y="3668760"/>
              <a:ext cx="2876760" cy="1061280"/>
            </a:xfrm>
            <a:prstGeom prst="chevron">
              <a:avLst>
                <a:gd name="adj" fmla="val 50000"/>
              </a:avLst>
            </a:prstGeom>
            <a:solidFill>
              <a:srgbClr val="b2b2b2"/>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Design and apply countermeasures </a:t>
              </a:r>
              <a:endParaRPr b="0" lang="en-AU" sz="1600" spc="-1" strike="noStrike">
                <a:solidFill>
                  <a:srgbClr val="000000"/>
                </a:solidFill>
                <a:latin typeface="Arial"/>
              </a:endParaRPr>
            </a:p>
          </p:txBody>
        </p:sp>
        <p:sp>
          <p:nvSpPr>
            <p:cNvPr id="560" name="TextBox 33"/>
            <p:cNvSpPr/>
            <p:nvPr/>
          </p:nvSpPr>
          <p:spPr>
            <a:xfrm>
              <a:off x="9322920" y="4877280"/>
              <a:ext cx="248472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Use natural language processing to automatically generate counter-messaging that is tuned for the platform and target group of interest</a:t>
              </a:r>
              <a:endParaRPr b="0" lang="en-AU" sz="1100" spc="-1" strike="noStrike">
                <a:solidFill>
                  <a:srgbClr val="000000"/>
                </a:solidFill>
                <a:latin typeface="Arial"/>
              </a:endParaRPr>
            </a:p>
          </p:txBody>
        </p:sp>
        <p:sp>
          <p:nvSpPr>
            <p:cNvPr id="561" name="TextBox 34"/>
            <p:cNvSpPr/>
            <p:nvPr/>
          </p:nvSpPr>
          <p:spPr>
            <a:xfrm>
              <a:off x="9322920" y="5815080"/>
              <a:ext cx="266004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Identify key message inoculation points in social networks based on how information flows and gains velocity</a:t>
              </a:r>
              <a:endParaRPr b="0" lang="en-AU" sz="1100" spc="-1" strike="noStrike">
                <a:solidFill>
                  <a:srgbClr val="000000"/>
                </a:solidFill>
                <a:latin typeface="Arial"/>
              </a:endParaRPr>
            </a:p>
          </p:txBody>
        </p:sp>
        <p:sp>
          <p:nvSpPr>
            <p:cNvPr id="562" name="TextBox 38"/>
            <p:cNvSpPr/>
            <p:nvPr/>
          </p:nvSpPr>
          <p:spPr>
            <a:xfrm>
              <a:off x="9285120" y="2351880"/>
              <a:ext cx="245052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are practical approaches that allow us to both pro-actively and re-actively limit the harms of problematic messaging, including identifying where, when and how counter-messaging should be deployed?</a:t>
              </a:r>
              <a:endParaRPr b="0" lang="en-AU" sz="1100" spc="-1" strike="noStrike">
                <a:solidFill>
                  <a:srgbClr val="000000"/>
                </a:solidFill>
                <a:latin typeface="Arial"/>
              </a:endParaRPr>
            </a:p>
          </p:txBody>
        </p:sp>
        <p:sp>
          <p:nvSpPr>
            <p:cNvPr id="563" name=""/>
            <p:cNvSpPr/>
            <p:nvPr/>
          </p:nvSpPr>
          <p:spPr>
            <a:xfrm>
              <a:off x="9538200" y="1529280"/>
              <a:ext cx="17931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Mitigate</a:t>
              </a:r>
              <a:endParaRPr b="0" lang="en-AU" sz="2800" spc="-1" strike="noStrike">
                <a:solidFill>
                  <a:srgbClr val="000000"/>
                </a:solidFill>
                <a:latin typeface="Arial"/>
              </a:endParaRPr>
            </a:p>
          </p:txBody>
        </p:sp>
      </p:grpSp>
      <p:sp>
        <p:nvSpPr>
          <p:cNvPr id="564" name=""/>
          <p:cNvSpPr/>
          <p:nvPr/>
        </p:nvSpPr>
        <p:spPr>
          <a:xfrm>
            <a:off x="1224000" y="1152000"/>
            <a:ext cx="10943640" cy="5705640"/>
          </a:xfrm>
          <a:prstGeom prst="rect">
            <a:avLst/>
          </a:prstGeom>
          <a:solidFill>
            <a:srgbClr val="ffffff">
              <a:alpha val="81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grpSp>
        <p:nvGrpSpPr>
          <p:cNvPr id="565" name=""/>
          <p:cNvGrpSpPr/>
          <p:nvPr/>
        </p:nvGrpSpPr>
        <p:grpSpPr>
          <a:xfrm>
            <a:off x="3888000" y="1489320"/>
            <a:ext cx="2876400" cy="5254200"/>
            <a:chOff x="3888000" y="1489320"/>
            <a:chExt cx="2876400" cy="5254200"/>
          </a:xfrm>
        </p:grpSpPr>
        <p:sp>
          <p:nvSpPr>
            <p:cNvPr id="566" name=""/>
            <p:cNvSpPr/>
            <p:nvPr/>
          </p:nvSpPr>
          <p:spPr>
            <a:xfrm>
              <a:off x="3888000" y="3668760"/>
              <a:ext cx="2876400" cy="1061640"/>
            </a:xfrm>
            <a:prstGeom prst="chevron">
              <a:avLst>
                <a:gd name="adj" fmla="val 50000"/>
              </a:avLst>
            </a:prstGeom>
            <a:solidFill>
              <a:srgbClr val="40404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Detect adversarial information campaigns</a:t>
              </a:r>
              <a:endParaRPr b="0" lang="en-AU" sz="1600" spc="-1" strike="noStrike">
                <a:solidFill>
                  <a:srgbClr val="000000"/>
                </a:solidFill>
                <a:latin typeface="Arial"/>
              </a:endParaRPr>
            </a:p>
          </p:txBody>
        </p:sp>
        <p:sp>
          <p:nvSpPr>
            <p:cNvPr id="567" name="TextBox 30"/>
            <p:cNvSpPr/>
            <p:nvPr/>
          </p:nvSpPr>
          <p:spPr>
            <a:xfrm>
              <a:off x="3888000" y="5815080"/>
              <a:ext cx="273384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Deploy natural language processing techniques to automate the detection of problematic online messages based on the structure and content of the message</a:t>
              </a:r>
              <a:endParaRPr b="0" lang="en-AU" sz="1100" spc="-1" strike="noStrike">
                <a:solidFill>
                  <a:srgbClr val="000000"/>
                </a:solidFill>
                <a:latin typeface="Arial"/>
              </a:endParaRPr>
            </a:p>
          </p:txBody>
        </p:sp>
        <p:sp>
          <p:nvSpPr>
            <p:cNvPr id="568" name="TextBox 31"/>
            <p:cNvSpPr/>
            <p:nvPr/>
          </p:nvSpPr>
          <p:spPr>
            <a:xfrm>
              <a:off x="3888000" y="4877280"/>
              <a:ext cx="244368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Utilise information diffusion techniques to identify problematic content based on the way it moves through and across online channels</a:t>
              </a:r>
              <a:endParaRPr b="0" lang="en-AU" sz="1100" spc="-1" strike="noStrike">
                <a:solidFill>
                  <a:srgbClr val="000000"/>
                </a:solidFill>
                <a:latin typeface="Arial"/>
              </a:endParaRPr>
            </a:p>
          </p:txBody>
        </p:sp>
        <p:sp>
          <p:nvSpPr>
            <p:cNvPr id="569" name="TextBox 36"/>
            <p:cNvSpPr/>
            <p:nvPr/>
          </p:nvSpPr>
          <p:spPr>
            <a:xfrm>
              <a:off x="388800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do we most effectively identify and triage information campaigns based on the characteristics of the message, how it spreads, who is communicating it, and where it is being communicated?</a:t>
              </a:r>
              <a:endParaRPr b="0" lang="en-AU" sz="1100" spc="-1" strike="noStrike">
                <a:solidFill>
                  <a:srgbClr val="000000"/>
                </a:solidFill>
                <a:latin typeface="Arial"/>
              </a:endParaRPr>
            </a:p>
          </p:txBody>
        </p:sp>
        <p:sp>
          <p:nvSpPr>
            <p:cNvPr id="570" name=""/>
            <p:cNvSpPr/>
            <p:nvPr/>
          </p:nvSpPr>
          <p:spPr>
            <a:xfrm>
              <a:off x="4145040" y="1489320"/>
              <a:ext cx="192924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Detect</a:t>
              </a:r>
              <a:endParaRPr b="0" lang="en-AU" sz="2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 name="" descr=""/>
          <p:cNvPicPr/>
          <p:nvPr/>
        </p:nvPicPr>
        <p:blipFill>
          <a:blip r:embed="rId1"/>
          <a:stretch/>
        </p:blipFill>
        <p:spPr>
          <a:xfrm>
            <a:off x="436680" y="1094040"/>
            <a:ext cx="2932920" cy="5049000"/>
          </a:xfrm>
          <a:prstGeom prst="rect">
            <a:avLst/>
          </a:prstGeom>
          <a:ln w="0">
            <a:noFill/>
          </a:ln>
        </p:spPr>
      </p:pic>
      <p:pic>
        <p:nvPicPr>
          <p:cNvPr id="68" name="" descr=""/>
          <p:cNvPicPr/>
          <p:nvPr/>
        </p:nvPicPr>
        <p:blipFill>
          <a:blip r:embed="rId2"/>
          <a:stretch/>
        </p:blipFill>
        <p:spPr>
          <a:xfrm>
            <a:off x="3624120" y="1094040"/>
            <a:ext cx="3138120" cy="5048640"/>
          </a:xfrm>
          <a:prstGeom prst="rect">
            <a:avLst/>
          </a:prstGeom>
          <a:ln w="0">
            <a:noFill/>
          </a:ln>
        </p:spPr>
      </p:pic>
      <p:sp>
        <p:nvSpPr>
          <p:cNvPr id="69" name=""/>
          <p:cNvSpPr/>
          <p:nvPr/>
        </p:nvSpPr>
        <p:spPr>
          <a:xfrm>
            <a:off x="7439760" y="957240"/>
            <a:ext cx="7152120" cy="866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850"/>
              </a:spcBef>
            </a:pPr>
            <a:r>
              <a:rPr b="1" lang="en-US" sz="3200" spc="-1" strike="noStrike">
                <a:solidFill>
                  <a:srgbClr val="000000"/>
                </a:solidFill>
                <a:latin typeface="Constantia"/>
                <a:ea typeface="AR PL ShanHeiSun Uni"/>
              </a:rPr>
              <a:t>Common traits:</a:t>
            </a:r>
            <a:endParaRPr b="0" lang="en-AU" sz="3200" spc="-1" strike="noStrike">
              <a:solidFill>
                <a:srgbClr val="000000"/>
              </a:solidFill>
              <a:latin typeface="Arial"/>
            </a:endParaRPr>
          </a:p>
        </p:txBody>
      </p:sp>
      <p:sp>
        <p:nvSpPr>
          <p:cNvPr id="70" name=""/>
          <p:cNvSpPr/>
          <p:nvPr/>
        </p:nvSpPr>
        <p:spPr>
          <a:xfrm>
            <a:off x="7440120" y="1909800"/>
            <a:ext cx="4619520" cy="16898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Aft>
                <a:spcPts val="1134"/>
              </a:spcAft>
              <a:buClr>
                <a:srgbClr val="000000"/>
              </a:buClr>
              <a:buSzPct val="45000"/>
              <a:buFont typeface="Wingdings" charset="2"/>
              <a:buChar char=""/>
            </a:pPr>
            <a:r>
              <a:rPr b="0" lang="en-US" sz="2200" spc="-1" strike="noStrike">
                <a:solidFill>
                  <a:srgbClr val="000000"/>
                </a:solidFill>
                <a:latin typeface="Constantia"/>
                <a:ea typeface="AR PL ShanHeiSun Uni"/>
              </a:rPr>
              <a:t> </a:t>
            </a:r>
            <a:r>
              <a:rPr b="0" lang="en-US" sz="2200" spc="-1" strike="noStrike">
                <a:solidFill>
                  <a:srgbClr val="000000"/>
                </a:solidFill>
                <a:latin typeface="Constantia"/>
                <a:ea typeface="AR PL ShanHeiSun Uni"/>
              </a:rPr>
              <a:t>Highly influential;</a:t>
            </a:r>
            <a:endParaRPr b="0" lang="en-AU" sz="2200" spc="-1" strike="noStrike">
              <a:solidFill>
                <a:srgbClr val="000000"/>
              </a:solidFill>
              <a:latin typeface="Arial"/>
            </a:endParaRPr>
          </a:p>
          <a:p>
            <a:pPr marL="216000" indent="-216000">
              <a:lnSpc>
                <a:spcPct val="100000"/>
              </a:lnSpc>
              <a:spcAft>
                <a:spcPts val="1134"/>
              </a:spcAft>
              <a:buClr>
                <a:srgbClr val="000000"/>
              </a:buClr>
              <a:buSzPct val="45000"/>
              <a:buFont typeface="Wingdings" charset="2"/>
              <a:buChar char=""/>
            </a:pPr>
            <a:r>
              <a:rPr b="0" lang="en-US" sz="2200" spc="-1" strike="noStrike">
                <a:solidFill>
                  <a:srgbClr val="000000"/>
                </a:solidFill>
                <a:latin typeface="Constantia"/>
                <a:ea typeface="AR PL ShanHeiSun Uni"/>
              </a:rPr>
              <a:t> </a:t>
            </a:r>
            <a:r>
              <a:rPr b="0" lang="en-US" sz="2200" spc="-1" strike="noStrike">
                <a:solidFill>
                  <a:srgbClr val="000000"/>
                </a:solidFill>
                <a:latin typeface="Constantia"/>
                <a:ea typeface="AR PL ShanHeiSun Uni"/>
              </a:rPr>
              <a:t>Highly followed and retweeted;</a:t>
            </a:r>
            <a:endParaRPr b="0" lang="en-AU" sz="2200" spc="-1" strike="noStrike">
              <a:solidFill>
                <a:srgbClr val="000000"/>
              </a:solidFill>
              <a:latin typeface="Arial"/>
            </a:endParaRPr>
          </a:p>
          <a:p>
            <a:pPr marL="216000" indent="-216000">
              <a:lnSpc>
                <a:spcPct val="100000"/>
              </a:lnSpc>
              <a:spcAft>
                <a:spcPts val="1134"/>
              </a:spcAft>
              <a:buClr>
                <a:srgbClr val="000000"/>
              </a:buClr>
              <a:buSzPct val="45000"/>
              <a:buFont typeface="Wingdings" charset="2"/>
              <a:buChar char=""/>
            </a:pPr>
            <a:r>
              <a:rPr b="0" lang="en-US" sz="2200" spc="-1" strike="noStrike">
                <a:solidFill>
                  <a:srgbClr val="000000"/>
                </a:solidFill>
                <a:latin typeface="Constantia"/>
                <a:ea typeface="AR PL ShanHeiSun Uni"/>
              </a:rPr>
              <a:t> </a:t>
            </a:r>
            <a:r>
              <a:rPr b="0" lang="en-US" sz="2200" spc="-1" strike="noStrike">
                <a:solidFill>
                  <a:srgbClr val="000000"/>
                </a:solidFill>
                <a:latin typeface="Constantia"/>
                <a:ea typeface="AR PL ShanHeiSun Uni"/>
              </a:rPr>
              <a:t>Opinion leaders;</a:t>
            </a:r>
            <a:endParaRPr b="0" lang="en-AU" sz="2200" spc="-1" strike="noStrike">
              <a:solidFill>
                <a:srgbClr val="000000"/>
              </a:solidFill>
              <a:latin typeface="Arial"/>
            </a:endParaRPr>
          </a:p>
          <a:p>
            <a:pPr marL="216000" indent="-216000">
              <a:lnSpc>
                <a:spcPct val="100000"/>
              </a:lnSpc>
              <a:spcAft>
                <a:spcPts val="1134"/>
              </a:spcAft>
              <a:buClr>
                <a:srgbClr val="000000"/>
              </a:buClr>
              <a:buSzPct val="45000"/>
              <a:buFont typeface="Wingdings" charset="2"/>
              <a:buChar char=""/>
            </a:pPr>
            <a:r>
              <a:rPr b="0" lang="en-US" sz="2200" spc="-1" strike="noStrike">
                <a:solidFill>
                  <a:srgbClr val="000000"/>
                </a:solidFill>
                <a:latin typeface="Constantia"/>
                <a:ea typeface="AR PL ShanHeiSun Uni"/>
              </a:rPr>
              <a:t> </a:t>
            </a:r>
            <a:r>
              <a:rPr b="0" lang="en-US" sz="2200" spc="-1" strike="noStrike">
                <a:solidFill>
                  <a:srgbClr val="000000"/>
                </a:solidFill>
                <a:latin typeface="Constantia"/>
                <a:ea typeface="AR PL ShanHeiSun Uni"/>
              </a:rPr>
              <a:t>...</a:t>
            </a:r>
            <a:endParaRPr b="0" lang="en-AU" sz="2200" spc="-1" strike="noStrike">
              <a:solidFill>
                <a:srgbClr val="000000"/>
              </a:solidFill>
              <a:latin typeface="Arial"/>
            </a:endParaRPr>
          </a:p>
        </p:txBody>
      </p:sp>
      <p:sp>
        <p:nvSpPr>
          <p:cNvPr id="71" name=""/>
          <p:cNvSpPr/>
          <p:nvPr/>
        </p:nvSpPr>
        <p:spPr>
          <a:xfrm>
            <a:off x="7487640" y="4607640"/>
            <a:ext cx="4271400" cy="235188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850"/>
              </a:spcBef>
              <a:spcAft>
                <a:spcPts val="1134"/>
              </a:spcAft>
            </a:pPr>
            <a:r>
              <a:rPr b="1" lang="en-US" sz="2200" spc="-1" strike="noStrike">
                <a:solidFill>
                  <a:srgbClr val="ce181e"/>
                </a:solidFill>
                <a:latin typeface="Constantia"/>
                <a:ea typeface="AR PL ShanHeiSun Uni"/>
              </a:rPr>
              <a:t>Russian-</a:t>
            </a:r>
            <a:r>
              <a:rPr b="1" lang="en-US" sz="2200" spc="-1" strike="noStrike">
                <a:solidFill>
                  <a:srgbClr val="ce181e"/>
                </a:solidFill>
                <a:latin typeface="Constantia"/>
                <a:ea typeface="AR PL ShanHeiSun Uni"/>
              </a:rPr>
              <a:t>controlled trolls </a:t>
            </a:r>
            <a:r>
              <a:rPr b="0" lang="en-US" sz="2200" spc="-1" strike="noStrike">
                <a:solidFill>
                  <a:srgbClr val="ce181e"/>
                </a:solidFill>
                <a:latin typeface="Constantia"/>
                <a:ea typeface="AR PL ShanHeiSun Uni"/>
              </a:rPr>
              <a:t>operated by the </a:t>
            </a:r>
            <a:r>
              <a:rPr b="0" lang="en-US" sz="2200" spc="-1" strike="noStrike">
                <a:solidFill>
                  <a:srgbClr val="ce181e"/>
                </a:solidFill>
                <a:latin typeface="Constantia"/>
                <a:ea typeface="AR PL ShanHeiSun Uni"/>
              </a:rPr>
              <a:t>Internet Research </a:t>
            </a:r>
            <a:r>
              <a:rPr b="0" lang="en-US" sz="2200" spc="-1" strike="noStrike">
                <a:solidFill>
                  <a:srgbClr val="ce181e"/>
                </a:solidFill>
                <a:latin typeface="Constantia"/>
                <a:ea typeface="AR PL ShanHeiSun Uni"/>
              </a:rPr>
              <a:t>Agency in St. </a:t>
            </a:r>
            <a:r>
              <a:rPr b="0" lang="en-US" sz="2200" spc="-1" strike="noStrike">
                <a:solidFill>
                  <a:srgbClr val="ce181e"/>
                </a:solidFill>
                <a:latin typeface="Constantia"/>
                <a:ea typeface="AR PL ShanHeiSun Uni"/>
              </a:rPr>
              <a:t>Petersburg</a:t>
            </a:r>
            <a:endParaRPr b="0" lang="en-AU" sz="2200" spc="-1" strike="noStrike">
              <a:solidFill>
                <a:srgbClr val="000000"/>
              </a:solidFill>
              <a:latin typeface="Arial"/>
            </a:endParaRPr>
          </a:p>
        </p:txBody>
      </p:sp>
      <p:sp>
        <p:nvSpPr>
          <p:cNvPr id="72" name=""/>
          <p:cNvSpPr/>
          <p:nvPr/>
        </p:nvSpPr>
        <p:spPr>
          <a:xfrm>
            <a:off x="6073560" y="10847520"/>
            <a:ext cx="3912120" cy="671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3200" spc="-1" strike="noStrike">
                <a:solidFill>
                  <a:srgbClr val="000000"/>
                </a:solidFill>
                <a:latin typeface="Constantia"/>
                <a:ea typeface="Liberation Mono;Courier New;Cousine;DejaVu Sans Mono"/>
              </a:rPr>
              <a:t>136k followers</a:t>
            </a:r>
            <a:endParaRPr b="0" lang="en-AU" sz="3200" spc="-1" strike="noStrike">
              <a:solidFill>
                <a:srgbClr val="000000"/>
              </a:solidFill>
              <a:latin typeface="Arial"/>
            </a:endParaRPr>
          </a:p>
        </p:txBody>
      </p:sp>
      <p:sp>
        <p:nvSpPr>
          <p:cNvPr id="73" name=""/>
          <p:cNvSpPr/>
          <p:nvPr/>
        </p:nvSpPr>
        <p:spPr>
          <a:xfrm>
            <a:off x="1162440" y="10847520"/>
            <a:ext cx="3820320" cy="662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US" sz="3200" spc="-1" strike="noStrike">
                <a:solidFill>
                  <a:srgbClr val="000000"/>
                </a:solidFill>
                <a:latin typeface="Constantia"/>
                <a:ea typeface="Liberation Mono;Courier New;Cousine;DejaVu Sans Mono"/>
              </a:rPr>
              <a:t>60k followers</a:t>
            </a:r>
            <a:endParaRPr b="0" lang="en-AU" sz="3200" spc="-1" strike="noStrike">
              <a:solidFill>
                <a:srgbClr val="000000"/>
              </a:solidFill>
              <a:latin typeface="Arial"/>
            </a:endParaRPr>
          </a:p>
        </p:txBody>
      </p:sp>
      <p:sp>
        <p:nvSpPr>
          <p:cNvPr id="74" name=""/>
          <p:cNvSpPr/>
          <p:nvPr/>
        </p:nvSpPr>
        <p:spPr>
          <a:xfrm>
            <a:off x="11327760" y="10847520"/>
            <a:ext cx="5762520" cy="102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999999"/>
                </a:solidFill>
                <a:latin typeface="Arial"/>
              </a:rPr>
              <a:t>[Forbes, The </a:t>
            </a:r>
            <a:r>
              <a:rPr b="1" lang="en-US" sz="2400" spc="-1" strike="noStrike">
                <a:solidFill>
                  <a:srgbClr val="999999"/>
                </a:solidFill>
                <a:latin typeface="Arial"/>
              </a:rPr>
              <a:t>Guardian, CNN </a:t>
            </a:r>
            <a:r>
              <a:rPr b="1" lang="en-US" sz="2400" spc="-1" strike="noStrike">
                <a:solidFill>
                  <a:srgbClr val="999999"/>
                </a:solidFill>
                <a:latin typeface="Arial"/>
              </a:rPr>
              <a:t>	</a:t>
            </a:r>
            <a:r>
              <a:rPr b="1" lang="en-US" sz="2400" spc="-1" strike="noStrike">
                <a:solidFill>
                  <a:srgbClr val="999999"/>
                </a:solidFill>
                <a:latin typeface="Arial"/>
              </a:rPr>
              <a:t>	</a:t>
            </a:r>
            <a:r>
              <a:rPr b="1" lang="en-US" sz="2400" spc="-1" strike="noStrike">
                <a:solidFill>
                  <a:srgbClr val="999999"/>
                </a:solidFill>
                <a:latin typeface="Arial"/>
              </a:rPr>
              <a:t>+ </a:t>
            </a:r>
            <a:r>
              <a:rPr b="1" lang="en-US" sz="2400" spc="-1" strike="noStrike">
                <a:solidFill>
                  <a:srgbClr val="999999"/>
                </a:solidFill>
                <a:latin typeface="Arial"/>
              </a:rPr>
              <a:t>50 more]</a:t>
            </a:r>
            <a:endParaRPr b="0" lang="en-AU" sz="2400" spc="-1" strike="noStrike">
              <a:solidFill>
                <a:srgbClr val="000000"/>
              </a:solidFill>
              <a:latin typeface="Arial"/>
            </a:endParaRPr>
          </a:p>
        </p:txBody>
      </p:sp>
      <p:pic>
        <p:nvPicPr>
          <p:cNvPr id="75" name="" descr=""/>
          <p:cNvPicPr/>
          <p:nvPr/>
        </p:nvPicPr>
        <p:blipFill>
          <a:blip r:embed="rId3"/>
          <a:stretch/>
        </p:blipFill>
        <p:spPr>
          <a:xfrm>
            <a:off x="8735760" y="4031640"/>
            <a:ext cx="1391760" cy="2360160"/>
          </a:xfrm>
          <a:prstGeom prst="rect">
            <a:avLst/>
          </a:prstGeom>
          <a:ln w="0">
            <a:noFill/>
          </a:ln>
        </p:spPr>
      </p:pic>
      <p:pic>
        <p:nvPicPr>
          <p:cNvPr id="76" name="" descr=""/>
          <p:cNvPicPr/>
          <p:nvPr/>
        </p:nvPicPr>
        <p:blipFill>
          <a:blip r:embed="rId4"/>
          <a:stretch/>
        </p:blipFill>
        <p:spPr>
          <a:xfrm>
            <a:off x="9855360" y="4281840"/>
            <a:ext cx="1433520" cy="2360520"/>
          </a:xfrm>
          <a:prstGeom prst="rect">
            <a:avLst/>
          </a:prstGeom>
          <a:ln w="0">
            <a:noFill/>
          </a:ln>
        </p:spPr>
      </p:pic>
      <p:sp>
        <p:nvSpPr>
          <p:cNvPr id="77" name=""/>
          <p:cNvSpPr/>
          <p:nvPr/>
        </p:nvSpPr>
        <p:spPr>
          <a:xfrm>
            <a:off x="0" y="0"/>
            <a:ext cx="12441960" cy="622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3600" spc="-1" strike="noStrike">
                <a:solidFill>
                  <a:srgbClr val="000000"/>
                </a:solidFill>
                <a:latin typeface="Arial"/>
                <a:ea typeface="Noto Sans CJK SC Regular"/>
              </a:rPr>
              <a:t>Who are our </a:t>
            </a:r>
            <a:r>
              <a:rPr b="1" lang="en-AU" sz="3600" spc="-1" strike="noStrike">
                <a:solidFill>
                  <a:srgbClr val="000000"/>
                </a:solidFill>
                <a:latin typeface="Arial"/>
                <a:ea typeface="Noto Sans CJK SC Regular"/>
              </a:rPr>
              <a:t>digital</a:t>
            </a:r>
            <a:r>
              <a:rPr b="0" lang="en-AU" sz="3600" spc="-1" strike="noStrike">
                <a:solidFill>
                  <a:srgbClr val="000000"/>
                </a:solidFill>
                <a:latin typeface="Arial"/>
                <a:ea typeface="Noto Sans CJK SC Regular"/>
              </a:rPr>
              <a:t> opinion leaders?</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xit" presetID="1">
                                  <p:stCondLst>
                                    <p:cond delay="0"/>
                                  </p:stCondLst>
                                  <p:childTnLst>
                                    <p:set>
                                      <p:cBhvr>
                                        <p:cTn id="6" dur="1" fill="hold">
                                          <p:stCondLst>
                                            <p:cond delay="0"/>
                                          </p:stCondLst>
                                        </p:cTn>
                                        <p:tgtEl>
                                          <p:spTgt spid="75"/>
                                        </p:tgtEl>
                                        <p:attrNameLst>
                                          <p:attrName>style.visibility</p:attrName>
                                        </p:attrNameLst>
                                      </p:cBhvr>
                                      <p:to>
                                        <p:strVal val="hidden"/>
                                      </p:to>
                                    </p:set>
                                  </p:childTnLst>
                                </p:cTn>
                              </p:par>
                              <p:par>
                                <p:cTn id="7" nodeType="withEffect" fill="hold" presetClass="exit" presetID="1">
                                  <p:stCondLst>
                                    <p:cond delay="0"/>
                                  </p:stCondLst>
                                  <p:childTnLst>
                                    <p:set>
                                      <p:cBhvr>
                                        <p:cTn id="8" dur="1" fill="hold">
                                          <p:stCondLst>
                                            <p:cond delay="0"/>
                                          </p:stCondLst>
                                        </p:cTn>
                                        <p:tgtEl>
                                          <p:spTgt spid="76"/>
                                        </p:tgtEl>
                                        <p:attrNameLst>
                                          <p:attrName>style.visibility</p:attrName>
                                        </p:attrNameLst>
                                      </p:cBhvr>
                                      <p:to>
                                        <p:strVal val="hidden"/>
                                      </p:to>
                                    </p:set>
                                  </p:childTnLst>
                                </p:cTn>
                              </p:par>
                              <p:par>
                                <p:cTn id="9" nodeType="withEffect" fill="hold" presetClass="entr" presetID="1">
                                  <p:stCondLst>
                                    <p:cond delay="0"/>
                                  </p:stCondLst>
                                  <p:childTnLst>
                                    <p:set>
                                      <p:cBhvr>
                                        <p:cTn id="10" dur="1" fill="hold">
                                          <p:stCondLst>
                                            <p:cond delay="0"/>
                                          </p:stCondLst>
                                        </p:cTn>
                                        <p:tgtEl>
                                          <p:spTgt spid="71">
                                            <p:txEl>
                                              <p:pRg st="0" end="0"/>
                                            </p:txEl>
                                          </p:spTgt>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
          <p:cNvSpPr/>
          <p:nvPr/>
        </p:nvSpPr>
        <p:spPr>
          <a:xfrm>
            <a:off x="0" y="0"/>
            <a:ext cx="122396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3600" spc="-1" strike="noStrike">
                <a:solidFill>
                  <a:srgbClr val="000000"/>
                </a:solidFill>
                <a:latin typeface="Arial"/>
                <a:ea typeface="Arial"/>
              </a:rPr>
              <a:t>Detect:</a:t>
            </a:r>
            <a:r>
              <a:rPr b="0" lang="en-AU" sz="3600" spc="-1" strike="noStrike">
                <a:solidFill>
                  <a:srgbClr val="000000"/>
                </a:solidFill>
                <a:latin typeface="Arial"/>
                <a:ea typeface="Arial"/>
              </a:rPr>
              <a:t> identify agent types and coordinated behavior</a:t>
            </a:r>
            <a:endParaRPr b="0" lang="en-AU" sz="3600" spc="-1" strike="noStrike">
              <a:solidFill>
                <a:srgbClr val="000000"/>
              </a:solidFill>
              <a:latin typeface="Arial"/>
            </a:endParaRPr>
          </a:p>
        </p:txBody>
      </p:sp>
      <p:pic>
        <p:nvPicPr>
          <p:cNvPr id="572" name="" descr=""/>
          <p:cNvPicPr/>
          <p:nvPr/>
        </p:nvPicPr>
        <p:blipFill>
          <a:blip r:embed="rId1"/>
          <a:stretch/>
        </p:blipFill>
        <p:spPr>
          <a:xfrm>
            <a:off x="261000" y="648000"/>
            <a:ext cx="5282640" cy="3480480"/>
          </a:xfrm>
          <a:prstGeom prst="rect">
            <a:avLst/>
          </a:prstGeom>
          <a:ln w="0">
            <a:noFill/>
          </a:ln>
        </p:spPr>
      </p:pic>
      <p:sp>
        <p:nvSpPr>
          <p:cNvPr id="573" name=""/>
          <p:cNvSpPr/>
          <p:nvPr/>
        </p:nvSpPr>
        <p:spPr>
          <a:xfrm>
            <a:off x="324000" y="4392000"/>
            <a:ext cx="5651640" cy="767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Arial"/>
                <a:ea typeface="DejaVu Sans"/>
              </a:rPr>
              <a:t>IC-TH clusters IO agents from specific countries b</a:t>
            </a:r>
            <a:r>
              <a:rPr b="0" lang="en-AU" sz="1600" spc="-1" strike="noStrike">
                <a:solidFill>
                  <a:srgbClr val="000000"/>
                </a:solidFill>
                <a:latin typeface="Arial"/>
                <a:ea typeface="Noto Sans CJK SC"/>
              </a:rPr>
              <a:t>ased solely on the timing of the cascades in which they participate; it identifies </a:t>
            </a:r>
            <a:r>
              <a:rPr b="0" lang="en-AU" sz="1600" spc="-1" strike="noStrike">
                <a:solidFill>
                  <a:srgbClr val="000000"/>
                </a:solidFill>
                <a:latin typeface="Arial"/>
                <a:ea typeface="DejaVu Sans"/>
              </a:rPr>
              <a:t>even individual “troll farms”.</a:t>
            </a:r>
            <a:endParaRPr b="0" lang="en-AU" sz="1600" spc="-1" strike="noStrike">
              <a:solidFill>
                <a:srgbClr val="000000"/>
              </a:solidFill>
              <a:latin typeface="Arial"/>
            </a:endParaRPr>
          </a:p>
        </p:txBody>
      </p:sp>
      <p:pic>
        <p:nvPicPr>
          <p:cNvPr id="574" name="" descr=""/>
          <p:cNvPicPr/>
          <p:nvPr/>
        </p:nvPicPr>
        <p:blipFill>
          <a:blip r:embed="rId2"/>
          <a:stretch/>
        </p:blipFill>
        <p:spPr>
          <a:xfrm>
            <a:off x="5915160" y="1008000"/>
            <a:ext cx="6108480" cy="3081600"/>
          </a:xfrm>
          <a:prstGeom prst="rect">
            <a:avLst/>
          </a:prstGeom>
          <a:ln w="0">
            <a:noFill/>
          </a:ln>
        </p:spPr>
      </p:pic>
      <p:sp>
        <p:nvSpPr>
          <p:cNvPr id="575" name="CustomShape 15_ 5"/>
          <p:cNvSpPr/>
          <p:nvPr/>
        </p:nvSpPr>
        <p:spPr>
          <a:xfrm>
            <a:off x="5807880" y="4356000"/>
            <a:ext cx="638388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850"/>
              </a:spcBef>
              <a:spcAft>
                <a:spcPts val="850"/>
              </a:spcAft>
            </a:pPr>
            <a:r>
              <a:rPr b="0" lang="en-AU" sz="1600" spc="-1" strike="noStrike">
                <a:solidFill>
                  <a:srgbClr val="000000"/>
                </a:solidFill>
                <a:latin typeface="Arial"/>
                <a:ea typeface="DejaVu Sans"/>
              </a:rPr>
              <a:t>Qualitative investigations uncovers strategies of Russian trolls farms:</a:t>
            </a:r>
            <a:br>
              <a:rPr sz="1600"/>
            </a:br>
            <a:r>
              <a:rPr b="0" i="1" lang="en-AU" sz="1600" spc="-1" strike="noStrike">
                <a:solidFill>
                  <a:srgbClr val="000000"/>
                </a:solidFill>
                <a:latin typeface="Arial"/>
                <a:ea typeface="DejaVu Sans"/>
              </a:rPr>
              <a:t>C1</a:t>
            </a:r>
            <a:r>
              <a:rPr b="0" lang="en-AU" sz="1600" spc="-1" strike="noStrike">
                <a:solidFill>
                  <a:srgbClr val="000000"/>
                </a:solidFill>
                <a:latin typeface="Arial"/>
                <a:ea typeface="DejaVu Sans"/>
              </a:rPr>
              <a:t>: Russian news with patriotic framing; </a:t>
            </a:r>
            <a:br>
              <a:rPr sz="1600"/>
            </a:br>
            <a:r>
              <a:rPr b="0" i="1" lang="en-AU" sz="1600" spc="-1" strike="noStrike">
                <a:solidFill>
                  <a:srgbClr val="000000"/>
                </a:solidFill>
                <a:latin typeface="Arial"/>
                <a:ea typeface="DejaVu Sans"/>
              </a:rPr>
              <a:t>C2</a:t>
            </a:r>
            <a:r>
              <a:rPr b="0" lang="en-AU" sz="1600" spc="-1" strike="noStrike">
                <a:solidFill>
                  <a:srgbClr val="000000"/>
                </a:solidFill>
                <a:latin typeface="Arial"/>
                <a:ea typeface="DejaVu Sans"/>
              </a:rPr>
              <a:t>: Regional and conservative news; </a:t>
            </a:r>
            <a:br>
              <a:rPr sz="1600"/>
            </a:br>
            <a:r>
              <a:rPr b="0" i="1" lang="en-AU" sz="1600" spc="-1" strike="noStrike">
                <a:solidFill>
                  <a:srgbClr val="000000"/>
                </a:solidFill>
                <a:latin typeface="Arial"/>
                <a:ea typeface="DejaVu Sans"/>
              </a:rPr>
              <a:t>C3</a:t>
            </a:r>
            <a:r>
              <a:rPr b="0" lang="en-AU" sz="1600" spc="-1" strike="noStrike">
                <a:solidFill>
                  <a:srgbClr val="000000"/>
                </a:solidFill>
                <a:latin typeface="Arial"/>
                <a:ea typeface="DejaVu Sans"/>
              </a:rPr>
              <a:t>: tweet in English, </a:t>
            </a:r>
            <a:r>
              <a:rPr b="0" i="1" lang="en-AU" sz="1600" spc="-1" strike="noStrike">
                <a:solidFill>
                  <a:srgbClr val="000000"/>
                </a:solidFill>
                <a:latin typeface="Arial"/>
                <a:ea typeface="DejaVu Sans"/>
              </a:rPr>
              <a:t>#music</a:t>
            </a:r>
            <a:r>
              <a:rPr b="0" lang="en-AU" sz="1600" spc="-1" strike="noStrike">
                <a:solidFill>
                  <a:srgbClr val="000000"/>
                </a:solidFill>
                <a:latin typeface="Arial"/>
                <a:ea typeface="DejaVu Sans"/>
              </a:rPr>
              <a:t>,</a:t>
            </a:r>
            <a:r>
              <a:rPr b="0" i="1" lang="en-AU" sz="1600" spc="-1" strike="noStrike">
                <a:solidFill>
                  <a:srgbClr val="000000"/>
                </a:solidFill>
                <a:latin typeface="Arial"/>
                <a:ea typeface="DejaVu Sans"/>
              </a:rPr>
              <a:t> #usa</a:t>
            </a:r>
            <a:r>
              <a:rPr b="0" lang="en-AU" sz="1600" spc="-1" strike="noStrike">
                <a:solidFill>
                  <a:srgbClr val="000000"/>
                </a:solidFill>
                <a:latin typeface="Arial"/>
                <a:ea typeface="DejaVu Sans"/>
              </a:rPr>
              <a:t>, relationship advice</a:t>
            </a:r>
            <a:endParaRPr b="0" lang="en-AU" sz="1600" spc="-1" strike="noStrike">
              <a:solidFill>
                <a:srgbClr val="000000"/>
              </a:solidFill>
              <a:latin typeface="Arial"/>
            </a:endParaRPr>
          </a:p>
        </p:txBody>
      </p:sp>
      <p:grpSp>
        <p:nvGrpSpPr>
          <p:cNvPr id="576" name=""/>
          <p:cNvGrpSpPr/>
          <p:nvPr/>
        </p:nvGrpSpPr>
        <p:grpSpPr>
          <a:xfrm>
            <a:off x="27360" y="5580000"/>
            <a:ext cx="10583640" cy="658800"/>
            <a:chOff x="27360" y="5580000"/>
            <a:chExt cx="10583640" cy="658800"/>
          </a:xfrm>
        </p:grpSpPr>
        <p:sp>
          <p:nvSpPr>
            <p:cNvPr id="577" name="CustomShape 15_0"/>
            <p:cNvSpPr/>
            <p:nvPr/>
          </p:nvSpPr>
          <p:spPr>
            <a:xfrm>
              <a:off x="429120" y="5935680"/>
              <a:ext cx="101818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601"/>
                </a:spcAft>
              </a:pPr>
              <a:r>
                <a:rPr b="0" lang="en-AU" sz="1400" spc="-1" strike="noStrike">
                  <a:solidFill>
                    <a:srgbClr val="000000"/>
                  </a:solidFill>
                  <a:latin typeface="Arial"/>
                  <a:ea typeface="DejaVu Sans"/>
                </a:rPr>
                <a:t>Interval-censored Transformer Hawkes; Twitter Moderation Research Consortium dataset; partial data loss </a:t>
              </a:r>
              <a:endParaRPr b="0" lang="en-AU" sz="1400" spc="-1" strike="noStrike">
                <a:solidFill>
                  <a:srgbClr val="000000"/>
                </a:solidFill>
                <a:latin typeface="Arial"/>
              </a:endParaRPr>
            </a:p>
          </p:txBody>
        </p:sp>
        <p:pic>
          <p:nvPicPr>
            <p:cNvPr id="578" name="Picture 3_5" descr=""/>
            <p:cNvPicPr/>
            <p:nvPr/>
          </p:nvPicPr>
          <p:blipFill>
            <a:blip r:embed="rId3"/>
            <a:stretch/>
          </p:blipFill>
          <p:spPr>
            <a:xfrm>
              <a:off x="27360" y="5580000"/>
              <a:ext cx="473400" cy="473400"/>
            </a:xfrm>
            <a:prstGeom prst="rect">
              <a:avLst/>
            </a:prstGeom>
            <a:ln w="0">
              <a:noFill/>
            </a:ln>
          </p:spPr>
        </p:pic>
        <p:sp>
          <p:nvSpPr>
            <p:cNvPr id="579" name=""/>
            <p:cNvSpPr/>
            <p:nvPr/>
          </p:nvSpPr>
          <p:spPr>
            <a:xfrm>
              <a:off x="429120" y="5671800"/>
              <a:ext cx="1943640" cy="289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1400" spc="-1" strike="noStrike">
                  <a:solidFill>
                    <a:srgbClr val="000000"/>
                  </a:solidFill>
                  <a:latin typeface="Arial"/>
                  <a:ea typeface="DejaVu Sans"/>
                </a:rPr>
                <a:t>The technical detail:</a:t>
              </a:r>
              <a:endParaRPr b="0" lang="en-AU" sz="1400" spc="-1" strike="noStrike">
                <a:solidFill>
                  <a:srgbClr val="000000"/>
                </a:solidFill>
                <a:latin typeface="Arial"/>
              </a:endParaRPr>
            </a:p>
          </p:txBody>
        </p:sp>
      </p:grpSp>
      <p:sp>
        <p:nvSpPr>
          <p:cNvPr id="580" name=""/>
          <p:cNvSpPr/>
          <p:nvPr/>
        </p:nvSpPr>
        <p:spPr>
          <a:xfrm>
            <a:off x="72000" y="6408000"/>
            <a:ext cx="11974680" cy="40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100" spc="-1" strike="noStrike">
                <a:solidFill>
                  <a:srgbClr val="333333"/>
                </a:solidFill>
                <a:latin typeface="Arial"/>
                <a:ea typeface="DejaVu Sans"/>
              </a:rPr>
              <a:t>Kong, Q., Calderon, P., Ram, R., Boichak, O., &amp; Rizoiu, M.-A. (2023). Interval-censored Transformer Hawkes: Detecting Information Operations using the Reaction of Social Systems. In ACM Web Conference (WWW’23) (pp. 1–9). </a:t>
            </a:r>
            <a:r>
              <a:rPr b="0" lang="en-AU" sz="1100" spc="-1" strike="noStrike" u="sng">
                <a:solidFill>
                  <a:srgbClr val="000000"/>
                </a:solidFill>
                <a:uFillTx/>
                <a:latin typeface="Arial"/>
                <a:ea typeface="DejaVu Sans"/>
                <a:hlinkClick r:id="rId4"/>
              </a:rPr>
              <a:t>https://doi.org/10.1145/3543507.3583481</a:t>
            </a:r>
            <a:r>
              <a:rPr b="0" lang="en-AU" sz="1100" spc="-1" strike="noStrike">
                <a:solidFill>
                  <a:srgbClr val="333333"/>
                </a:solidFill>
                <a:latin typeface="Arial"/>
                <a:ea typeface="DejaVu Sans"/>
              </a:rPr>
              <a:t> </a:t>
            </a:r>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3" dur="indefinite" restart="never" nodeType="tmRoot">
          <p:childTnLst>
            <p:seq>
              <p:cTn id="134" dur="indefinite" nodeType="mainSeq">
                <p:childTnLst>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574"/>
                                        </p:tgtEl>
                                        <p:attrNameLst>
                                          <p:attrName>style.visibility</p:attrName>
                                        </p:attrNameLst>
                                      </p:cBhvr>
                                      <p:to>
                                        <p:strVal val="visible"/>
                                      </p:to>
                                    </p:set>
                                  </p:childTnLst>
                                </p:cTn>
                              </p:par>
                              <p:par>
                                <p:cTn id="139" nodeType="withEffect" fill="hold" presetClass="entr" presetID="1">
                                  <p:stCondLst>
                                    <p:cond delay="0"/>
                                  </p:stCondLst>
                                  <p:childTnLst>
                                    <p:set>
                                      <p:cBhvr>
                                        <p:cTn id="140"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CustomShape 1_8"/>
          <p:cNvSpPr/>
          <p:nvPr/>
        </p:nvSpPr>
        <p:spPr>
          <a:xfrm>
            <a:off x="0" y="5841360"/>
            <a:ext cx="1195092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000000"/>
                </a:solidFill>
                <a:latin typeface="Arial"/>
                <a:ea typeface="Arial"/>
              </a:rPr>
              <a:t>Observations:</a:t>
            </a:r>
            <a:endParaRPr b="0" lang="en-AU" sz="1800" spc="-1" strike="noStrike">
              <a:solidFill>
                <a:srgbClr val="000000"/>
              </a:solidFill>
              <a:latin typeface="Arial"/>
            </a:endParaRPr>
          </a:p>
          <a:p>
            <a:pPr marL="285840" indent="-284760">
              <a:lnSpc>
                <a:spcPct val="100000"/>
              </a:lnSpc>
              <a:buClr>
                <a:srgbClr val="000000"/>
              </a:buClr>
              <a:buFont typeface="Arial"/>
              <a:buChar char="•"/>
            </a:pPr>
            <a:r>
              <a:rPr b="0" lang="en-US" sz="1800" spc="-1" strike="noStrike">
                <a:solidFill>
                  <a:srgbClr val="000000"/>
                </a:solidFill>
                <a:latin typeface="Arial"/>
                <a:ea typeface="Arial"/>
              </a:rPr>
              <a:t>Two clusters – one misinformation and one debunking the misinformation</a:t>
            </a:r>
            <a:endParaRPr b="0" lang="en-AU" sz="1800" spc="-1" strike="noStrike">
              <a:solidFill>
                <a:srgbClr val="000000"/>
              </a:solidFill>
              <a:latin typeface="Arial"/>
            </a:endParaRPr>
          </a:p>
          <a:p>
            <a:pPr marL="285840" indent="-284760">
              <a:lnSpc>
                <a:spcPct val="100000"/>
              </a:lnSpc>
              <a:buClr>
                <a:srgbClr val="000000"/>
              </a:buClr>
              <a:buFont typeface="Arial"/>
              <a:buChar char="•"/>
            </a:pPr>
            <a:r>
              <a:rPr b="0" lang="en-US" sz="1800" spc="-1" strike="noStrike">
                <a:solidFill>
                  <a:srgbClr val="000000"/>
                </a:solidFill>
                <a:latin typeface="Arial"/>
                <a:ea typeface="Arial"/>
              </a:rPr>
              <a:t>Misinformation cluster (right) is strongly connected compared to debunking cluster (left), cross resharing</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p:txBody>
      </p:sp>
      <p:grpSp>
        <p:nvGrpSpPr>
          <p:cNvPr id="582" name="Group 2_ 2"/>
          <p:cNvGrpSpPr/>
          <p:nvPr/>
        </p:nvGrpSpPr>
        <p:grpSpPr>
          <a:xfrm>
            <a:off x="6069240" y="1556640"/>
            <a:ext cx="5786280" cy="3409200"/>
            <a:chOff x="6069240" y="1556640"/>
            <a:chExt cx="5786280" cy="3409200"/>
          </a:xfrm>
        </p:grpSpPr>
        <p:pic>
          <p:nvPicPr>
            <p:cNvPr id="583" name="Picture 8_ 2" descr=""/>
            <p:cNvPicPr/>
            <p:nvPr/>
          </p:nvPicPr>
          <p:blipFill>
            <a:blip r:embed="rId1"/>
            <a:srcRect l="29581" t="14457" r="27783" b="8997"/>
            <a:stretch/>
          </p:blipFill>
          <p:spPr>
            <a:xfrm>
              <a:off x="6069240" y="1556640"/>
              <a:ext cx="4467960" cy="3409200"/>
            </a:xfrm>
            <a:prstGeom prst="rect">
              <a:avLst/>
            </a:prstGeom>
            <a:ln w="0">
              <a:noFill/>
            </a:ln>
          </p:spPr>
        </p:pic>
        <p:grpSp>
          <p:nvGrpSpPr>
            <p:cNvPr id="584" name="Group 3_ 2"/>
            <p:cNvGrpSpPr/>
            <p:nvPr/>
          </p:nvGrpSpPr>
          <p:grpSpPr>
            <a:xfrm>
              <a:off x="8295840" y="1634040"/>
              <a:ext cx="2661120" cy="951120"/>
              <a:chOff x="8295840" y="1634040"/>
              <a:chExt cx="2661120" cy="951120"/>
            </a:xfrm>
          </p:grpSpPr>
          <p:sp>
            <p:nvSpPr>
              <p:cNvPr id="585" name="CustomShape 4_ 2"/>
              <p:cNvSpPr/>
              <p:nvPr/>
            </p:nvSpPr>
            <p:spPr>
              <a:xfrm flipH="1">
                <a:off x="8295840" y="1954440"/>
                <a:ext cx="1308960" cy="630720"/>
              </a:xfrm>
              <a:custGeom>
                <a:avLst/>
                <a:gdLst>
                  <a:gd name="textAreaLeft" fmla="*/ -360 w 1308960"/>
                  <a:gd name="textAreaRight" fmla="*/ 1309320 w 1308960"/>
                  <a:gd name="textAreaTop" fmla="*/ 0 h 630720"/>
                  <a:gd name="textAreaBottom" fmla="*/ 631440 h 630720"/>
                </a:gdLst>
                <a:ahLst/>
                <a:rect l="textAreaLeft" t="textAreaTop" r="textAreaRight" b="textAreaBottom"/>
                <a:pathLst>
                  <a:path w="21600" h="21600">
                    <a:moveTo>
                      <a:pt x="0" y="0"/>
                    </a:moveTo>
                    <a:lnTo>
                      <a:pt x="21600" y="21600"/>
                    </a:lnTo>
                  </a:path>
                </a:pathLst>
              </a:custGeom>
              <a:noFill/>
              <a:ln w="19080">
                <a:solidFill>
                  <a:srgbClr val="ff0000"/>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86" name="CustomShape 5_ 2"/>
              <p:cNvSpPr/>
              <p:nvPr/>
            </p:nvSpPr>
            <p:spPr>
              <a:xfrm>
                <a:off x="9363240" y="1634040"/>
                <a:ext cx="159372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labor_trash</a:t>
                </a:r>
                <a:endParaRPr b="0" lang="en-AU" sz="1400" spc="-1" strike="noStrike">
                  <a:solidFill>
                    <a:srgbClr val="000000"/>
                  </a:solidFill>
                  <a:latin typeface="Arial"/>
                </a:endParaRPr>
              </a:p>
            </p:txBody>
          </p:sp>
        </p:grpSp>
        <p:grpSp>
          <p:nvGrpSpPr>
            <p:cNvPr id="587" name="Group 6_ 2"/>
            <p:cNvGrpSpPr/>
            <p:nvPr/>
          </p:nvGrpSpPr>
          <p:grpSpPr>
            <a:xfrm>
              <a:off x="9438480" y="2256480"/>
              <a:ext cx="2126160" cy="851760"/>
              <a:chOff x="9438480" y="2256480"/>
              <a:chExt cx="2126160" cy="851760"/>
            </a:xfrm>
          </p:grpSpPr>
          <p:sp>
            <p:nvSpPr>
              <p:cNvPr id="588" name="CustomShape 7_ 2"/>
              <p:cNvSpPr/>
              <p:nvPr/>
            </p:nvSpPr>
            <p:spPr>
              <a:xfrm flipH="1">
                <a:off x="9438480" y="2586600"/>
                <a:ext cx="922320" cy="521640"/>
              </a:xfrm>
              <a:custGeom>
                <a:avLst/>
                <a:gdLst>
                  <a:gd name="textAreaLeft" fmla="*/ -360 w 922320"/>
                  <a:gd name="textAreaRight" fmla="*/ 922680 w 922320"/>
                  <a:gd name="textAreaTop" fmla="*/ 0 h 521640"/>
                  <a:gd name="textAreaBottom" fmla="*/ 522360 h 521640"/>
                </a:gdLst>
                <a:ahLst/>
                <a:rect l="textAreaLeft" t="textAreaTop" r="textAreaRight" b="textAreaBottom"/>
                <a:pathLst>
                  <a:path w="21600" h="21600">
                    <a:moveTo>
                      <a:pt x="0" y="0"/>
                    </a:moveTo>
                    <a:lnTo>
                      <a:pt x="21600" y="21600"/>
                    </a:lnTo>
                  </a:path>
                </a:pathLst>
              </a:custGeom>
              <a:noFill/>
              <a:ln w="19080">
                <a:solidFill>
                  <a:srgbClr val="ff0000"/>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89" name="CustomShape 8_ 2"/>
              <p:cNvSpPr/>
              <p:nvPr/>
            </p:nvSpPr>
            <p:spPr>
              <a:xfrm>
                <a:off x="9851400" y="2256480"/>
                <a:ext cx="171324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PutLaborLast</a:t>
                </a:r>
                <a:endParaRPr b="0" lang="en-AU" sz="1400" spc="-1" strike="noStrike">
                  <a:solidFill>
                    <a:srgbClr val="000000"/>
                  </a:solidFill>
                  <a:latin typeface="Arial"/>
                </a:endParaRPr>
              </a:p>
            </p:txBody>
          </p:sp>
        </p:grpSp>
        <p:grpSp>
          <p:nvGrpSpPr>
            <p:cNvPr id="590" name="Group 9_ 3"/>
            <p:cNvGrpSpPr/>
            <p:nvPr/>
          </p:nvGrpSpPr>
          <p:grpSpPr>
            <a:xfrm>
              <a:off x="6069240" y="3925080"/>
              <a:ext cx="3040200" cy="996480"/>
              <a:chOff x="6069240" y="3925080"/>
              <a:chExt cx="3040200" cy="996480"/>
            </a:xfrm>
          </p:grpSpPr>
          <p:sp>
            <p:nvSpPr>
              <p:cNvPr id="591" name="CustomShape 10_ 2"/>
              <p:cNvSpPr/>
              <p:nvPr/>
            </p:nvSpPr>
            <p:spPr>
              <a:xfrm flipV="1">
                <a:off x="6759720" y="3925080"/>
                <a:ext cx="2349720" cy="676800"/>
              </a:xfrm>
              <a:custGeom>
                <a:avLst/>
                <a:gdLst>
                  <a:gd name="textAreaLeft" fmla="*/ 0 w 2349720"/>
                  <a:gd name="textAreaRight" fmla="*/ 2350440 w 2349720"/>
                  <a:gd name="textAreaTop" fmla="*/ -360 h 676800"/>
                  <a:gd name="textAreaBottom" fmla="*/ 677160 h 676800"/>
                </a:gdLst>
                <a:ahLst/>
                <a:rect l="textAreaLeft" t="textAreaTop" r="textAreaRight" b="textAreaBottom"/>
                <a:pathLst>
                  <a:path w="21600" h="21600">
                    <a:moveTo>
                      <a:pt x="0" y="0"/>
                    </a:moveTo>
                    <a:lnTo>
                      <a:pt x="21600" y="21600"/>
                    </a:lnTo>
                  </a:path>
                </a:pathLst>
              </a:custGeom>
              <a:noFill/>
              <a:ln w="19080">
                <a:solidFill>
                  <a:srgbClr val="ff0000"/>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92" name="CustomShape 11_ 2"/>
              <p:cNvSpPr/>
              <p:nvPr/>
            </p:nvSpPr>
            <p:spPr>
              <a:xfrm>
                <a:off x="6069240" y="4618440"/>
                <a:ext cx="159372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ExSydney</a:t>
                </a:r>
                <a:endParaRPr b="0" lang="en-AU" sz="1400" spc="-1" strike="noStrike">
                  <a:solidFill>
                    <a:srgbClr val="000000"/>
                  </a:solidFill>
                  <a:latin typeface="Arial"/>
                </a:endParaRPr>
              </a:p>
            </p:txBody>
          </p:sp>
        </p:grpSp>
        <p:grpSp>
          <p:nvGrpSpPr>
            <p:cNvPr id="593" name="Group 12_ 2"/>
            <p:cNvGrpSpPr/>
            <p:nvPr/>
          </p:nvGrpSpPr>
          <p:grpSpPr>
            <a:xfrm>
              <a:off x="9019440" y="3448440"/>
              <a:ext cx="2836080" cy="906480"/>
              <a:chOff x="9019440" y="3448440"/>
              <a:chExt cx="2836080" cy="906480"/>
            </a:xfrm>
          </p:grpSpPr>
          <p:sp>
            <p:nvSpPr>
              <p:cNvPr id="594" name="CustomShape 13_ 2"/>
              <p:cNvSpPr/>
              <p:nvPr/>
            </p:nvSpPr>
            <p:spPr>
              <a:xfrm flipH="1" flipV="1">
                <a:off x="9019080" y="3448080"/>
                <a:ext cx="1239480" cy="676440"/>
              </a:xfrm>
              <a:custGeom>
                <a:avLst/>
                <a:gdLst>
                  <a:gd name="textAreaLeft" fmla="*/ 360 w 1239480"/>
                  <a:gd name="textAreaRight" fmla="*/ 1240560 w 1239480"/>
                  <a:gd name="textAreaTop" fmla="*/ 360 h 676440"/>
                  <a:gd name="textAreaBottom" fmla="*/ 677520 h 676440"/>
                </a:gdLst>
                <a:ahLst/>
                <a:rect l="textAreaLeft" t="textAreaTop" r="textAreaRight" b="textAreaBottom"/>
                <a:pathLst>
                  <a:path w="21600" h="21600">
                    <a:moveTo>
                      <a:pt x="0" y="0"/>
                    </a:moveTo>
                    <a:lnTo>
                      <a:pt x="21600" y="21600"/>
                    </a:lnTo>
                  </a:path>
                </a:pathLst>
              </a:custGeom>
              <a:noFill/>
              <a:ln w="19080">
                <a:solidFill>
                  <a:srgbClr val="ff0000"/>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95" name="CustomShape 14_ 2"/>
              <p:cNvSpPr/>
              <p:nvPr/>
            </p:nvSpPr>
            <p:spPr>
              <a:xfrm>
                <a:off x="9867240" y="4051800"/>
                <a:ext cx="19882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AllNewsAlliance</a:t>
                </a:r>
                <a:endParaRPr b="0" lang="en-AU" sz="1400" spc="-1" strike="noStrike">
                  <a:solidFill>
                    <a:srgbClr val="000000"/>
                  </a:solidFill>
                  <a:latin typeface="Arial"/>
                </a:endParaRPr>
              </a:p>
            </p:txBody>
          </p:sp>
        </p:grpSp>
        <p:grpSp>
          <p:nvGrpSpPr>
            <p:cNvPr id="596" name="Group 15_ 2"/>
            <p:cNvGrpSpPr/>
            <p:nvPr/>
          </p:nvGrpSpPr>
          <p:grpSpPr>
            <a:xfrm>
              <a:off x="6069240" y="2095560"/>
              <a:ext cx="1593720" cy="1352520"/>
              <a:chOff x="6069240" y="2095560"/>
              <a:chExt cx="1593720" cy="1352520"/>
            </a:xfrm>
          </p:grpSpPr>
          <p:sp>
            <p:nvSpPr>
              <p:cNvPr id="597" name="CustomShape 16_ 2"/>
              <p:cNvSpPr/>
              <p:nvPr/>
            </p:nvSpPr>
            <p:spPr>
              <a:xfrm>
                <a:off x="6069240" y="2095560"/>
                <a:ext cx="159372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HelpRodger</a:t>
                </a:r>
                <a:endParaRPr b="0" lang="en-AU" sz="1400" spc="-1" strike="noStrike">
                  <a:solidFill>
                    <a:srgbClr val="000000"/>
                  </a:solidFill>
                  <a:latin typeface="Arial"/>
                </a:endParaRPr>
              </a:p>
            </p:txBody>
          </p:sp>
          <p:sp>
            <p:nvSpPr>
              <p:cNvPr id="598" name="CustomShape 17_ 2"/>
              <p:cNvSpPr/>
              <p:nvPr/>
            </p:nvSpPr>
            <p:spPr>
              <a:xfrm>
                <a:off x="6665040" y="2406240"/>
                <a:ext cx="771480" cy="1041840"/>
              </a:xfrm>
              <a:custGeom>
                <a:avLst/>
                <a:gdLst>
                  <a:gd name="textAreaLeft" fmla="*/ 0 w 771480"/>
                  <a:gd name="textAreaRight" fmla="*/ 772200 w 771480"/>
                  <a:gd name="textAreaTop" fmla="*/ 0 h 1041840"/>
                  <a:gd name="textAreaBottom" fmla="*/ 1042560 h 1041840"/>
                </a:gdLst>
                <a:ahLst/>
                <a:rect l="textAreaLeft" t="textAreaTop" r="textAreaRight" b="textAreaBottom"/>
                <a:pathLst>
                  <a:path w="21600" h="21600">
                    <a:moveTo>
                      <a:pt x="0" y="0"/>
                    </a:moveTo>
                    <a:lnTo>
                      <a:pt x="21600" y="21600"/>
                    </a:lnTo>
                  </a:path>
                </a:pathLst>
              </a:custGeom>
              <a:noFill/>
              <a:ln w="19080">
                <a:solidFill>
                  <a:srgbClr val="ff0000"/>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599" name=""/>
            <p:cNvSpPr/>
            <p:nvPr/>
          </p:nvSpPr>
          <p:spPr>
            <a:xfrm>
              <a:off x="9560520" y="1797840"/>
              <a:ext cx="1431360" cy="29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400" spc="-1" strike="noStrike">
                  <a:solidFill>
                    <a:srgbClr val="c9211e"/>
                  </a:solidFill>
                  <a:latin typeface="Arial"/>
                  <a:ea typeface="Arial"/>
                </a:rPr>
                <a:t>suspended</a:t>
              </a:r>
              <a:endParaRPr b="0" lang="en-AU" sz="1400" spc="-1" strike="noStrike">
                <a:solidFill>
                  <a:srgbClr val="000000"/>
                </a:solidFill>
                <a:latin typeface="Arial"/>
              </a:endParaRPr>
            </a:p>
          </p:txBody>
        </p:sp>
        <p:sp>
          <p:nvSpPr>
            <p:cNvPr id="600" name=""/>
            <p:cNvSpPr/>
            <p:nvPr/>
          </p:nvSpPr>
          <p:spPr>
            <a:xfrm>
              <a:off x="10319760" y="2448360"/>
              <a:ext cx="1151640" cy="29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400" spc="-1" strike="noStrike">
                  <a:solidFill>
                    <a:srgbClr val="c9211e"/>
                  </a:solidFill>
                  <a:latin typeface="Arial"/>
                  <a:ea typeface="Arial"/>
                </a:rPr>
                <a:t>inactive</a:t>
              </a:r>
              <a:endParaRPr b="0" lang="en-AU" sz="1400" spc="-1" strike="noStrike">
                <a:solidFill>
                  <a:srgbClr val="000000"/>
                </a:solidFill>
                <a:latin typeface="Arial"/>
              </a:endParaRPr>
            </a:p>
          </p:txBody>
        </p:sp>
      </p:grpSp>
      <p:grpSp>
        <p:nvGrpSpPr>
          <p:cNvPr id="601" name="Group 18_ 2"/>
          <p:cNvGrpSpPr/>
          <p:nvPr/>
        </p:nvGrpSpPr>
        <p:grpSpPr>
          <a:xfrm>
            <a:off x="529920" y="1484640"/>
            <a:ext cx="5226840" cy="3689640"/>
            <a:chOff x="529920" y="1484640"/>
            <a:chExt cx="5226840" cy="3689640"/>
          </a:xfrm>
        </p:grpSpPr>
        <p:pic>
          <p:nvPicPr>
            <p:cNvPr id="602" name="Picture 9_ 2" descr=""/>
            <p:cNvPicPr/>
            <p:nvPr/>
          </p:nvPicPr>
          <p:blipFill>
            <a:blip r:embed="rId2"/>
            <a:srcRect l="38972" t="25921" r="27644" b="14730"/>
            <a:stretch/>
          </p:blipFill>
          <p:spPr>
            <a:xfrm>
              <a:off x="529920" y="1484640"/>
              <a:ext cx="5153400" cy="3689640"/>
            </a:xfrm>
            <a:prstGeom prst="rect">
              <a:avLst/>
            </a:prstGeom>
            <a:ln w="0">
              <a:noFill/>
            </a:ln>
          </p:spPr>
        </p:pic>
        <p:grpSp>
          <p:nvGrpSpPr>
            <p:cNvPr id="603" name="Group 19_ 2"/>
            <p:cNvGrpSpPr/>
            <p:nvPr/>
          </p:nvGrpSpPr>
          <p:grpSpPr>
            <a:xfrm>
              <a:off x="1909440" y="1572840"/>
              <a:ext cx="2882880" cy="460440"/>
              <a:chOff x="1909440" y="1572840"/>
              <a:chExt cx="2882880" cy="460440"/>
            </a:xfrm>
          </p:grpSpPr>
          <p:sp>
            <p:nvSpPr>
              <p:cNvPr id="604" name="CustomShape 20_ 2"/>
              <p:cNvSpPr/>
              <p:nvPr/>
            </p:nvSpPr>
            <p:spPr>
              <a:xfrm flipH="1">
                <a:off x="1909080" y="1726560"/>
                <a:ext cx="784440" cy="306720"/>
              </a:xfrm>
              <a:custGeom>
                <a:avLst/>
                <a:gdLst>
                  <a:gd name="textAreaLeft" fmla="*/ 360 w 784440"/>
                  <a:gd name="textAreaRight" fmla="*/ 785520 w 784440"/>
                  <a:gd name="textAreaTop" fmla="*/ 0 h 306720"/>
                  <a:gd name="textAreaBottom" fmla="*/ 307440 h 306720"/>
                </a:gdLst>
                <a:ahLst/>
                <a:rect l="textAreaLeft" t="textAreaTop" r="textAreaRight" b="textAreaBottom"/>
                <a:pathLst>
                  <a:path w="21600" h="21600">
                    <a:moveTo>
                      <a:pt x="0" y="0"/>
                    </a:moveTo>
                    <a:lnTo>
                      <a:pt x="21600" y="21600"/>
                    </a:lnTo>
                  </a:path>
                </a:pathLst>
              </a:custGeom>
              <a:noFill/>
              <a:ln w="19080">
                <a:solidFill>
                  <a:srgbClr val="ff0000"/>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05" name="CustomShape 21_ 2"/>
              <p:cNvSpPr/>
              <p:nvPr/>
            </p:nvSpPr>
            <p:spPr>
              <a:xfrm>
                <a:off x="2702520" y="1572840"/>
                <a:ext cx="208980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Feeney4Batman</a:t>
                </a:r>
                <a:endParaRPr b="0" lang="en-AU" sz="1400" spc="-1" strike="noStrike">
                  <a:solidFill>
                    <a:srgbClr val="000000"/>
                  </a:solidFill>
                  <a:latin typeface="Arial"/>
                </a:endParaRPr>
              </a:p>
            </p:txBody>
          </p:sp>
        </p:grpSp>
        <p:grpSp>
          <p:nvGrpSpPr>
            <p:cNvPr id="606" name="Group 22_ 2"/>
            <p:cNvGrpSpPr/>
            <p:nvPr/>
          </p:nvGrpSpPr>
          <p:grpSpPr>
            <a:xfrm>
              <a:off x="3475800" y="2082960"/>
              <a:ext cx="2192040" cy="649800"/>
              <a:chOff x="3475800" y="2082960"/>
              <a:chExt cx="2192040" cy="649800"/>
            </a:xfrm>
          </p:grpSpPr>
          <p:sp>
            <p:nvSpPr>
              <p:cNvPr id="607" name="CustomShape 23_ 2"/>
              <p:cNvSpPr/>
              <p:nvPr/>
            </p:nvSpPr>
            <p:spPr>
              <a:xfrm flipH="1">
                <a:off x="3475440" y="2377080"/>
                <a:ext cx="1128600" cy="355680"/>
              </a:xfrm>
              <a:custGeom>
                <a:avLst/>
                <a:gdLst>
                  <a:gd name="textAreaLeft" fmla="*/ 360 w 1128600"/>
                  <a:gd name="textAreaRight" fmla="*/ 1129680 w 1128600"/>
                  <a:gd name="textAreaTop" fmla="*/ 0 h 355680"/>
                  <a:gd name="textAreaBottom" fmla="*/ 356400 h 355680"/>
                </a:gdLst>
                <a:ahLst/>
                <a:rect l="textAreaLeft" t="textAreaTop" r="textAreaRight" b="textAreaBottom"/>
                <a:pathLst>
                  <a:path w="21600" h="21600">
                    <a:moveTo>
                      <a:pt x="0" y="0"/>
                    </a:moveTo>
                    <a:lnTo>
                      <a:pt x="21600" y="21600"/>
                    </a:lnTo>
                  </a:path>
                </a:pathLst>
              </a:custGeom>
              <a:noFill/>
              <a:ln w="19080">
                <a:solidFill>
                  <a:srgbClr val="ff0000"/>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08" name="CustomShape 24_ 3"/>
              <p:cNvSpPr/>
              <p:nvPr/>
            </p:nvSpPr>
            <p:spPr>
              <a:xfrm>
                <a:off x="4120200" y="2082960"/>
                <a:ext cx="154764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AaronDodd</a:t>
                </a:r>
                <a:endParaRPr b="0" lang="en-AU" sz="1400" spc="-1" strike="noStrike">
                  <a:solidFill>
                    <a:srgbClr val="000000"/>
                  </a:solidFill>
                  <a:latin typeface="Arial"/>
                </a:endParaRPr>
              </a:p>
            </p:txBody>
          </p:sp>
        </p:grpSp>
        <p:grpSp>
          <p:nvGrpSpPr>
            <p:cNvPr id="609" name="Group 25_ 2"/>
            <p:cNvGrpSpPr/>
            <p:nvPr/>
          </p:nvGrpSpPr>
          <p:grpSpPr>
            <a:xfrm>
              <a:off x="762120" y="3779640"/>
              <a:ext cx="1653840" cy="1222200"/>
              <a:chOff x="762120" y="3779640"/>
              <a:chExt cx="1653840" cy="1222200"/>
            </a:xfrm>
          </p:grpSpPr>
          <p:sp>
            <p:nvSpPr>
              <p:cNvPr id="610" name="CustomShape 26_ 2"/>
              <p:cNvSpPr/>
              <p:nvPr/>
            </p:nvSpPr>
            <p:spPr>
              <a:xfrm flipH="1" flipV="1">
                <a:off x="1402200" y="3779280"/>
                <a:ext cx="224640" cy="920520"/>
              </a:xfrm>
              <a:custGeom>
                <a:avLst/>
                <a:gdLst>
                  <a:gd name="textAreaLeft" fmla="*/ -360 w 224640"/>
                  <a:gd name="textAreaRight" fmla="*/ 225000 w 224640"/>
                  <a:gd name="textAreaTop" fmla="*/ 360 h 920520"/>
                  <a:gd name="textAreaBottom" fmla="*/ 921600 h 920520"/>
                </a:gdLst>
                <a:ahLst/>
                <a:rect l="textAreaLeft" t="textAreaTop" r="textAreaRight" b="textAreaBottom"/>
                <a:pathLst>
                  <a:path w="21600" h="21600">
                    <a:moveTo>
                      <a:pt x="0" y="0"/>
                    </a:moveTo>
                    <a:lnTo>
                      <a:pt x="21600" y="21600"/>
                    </a:lnTo>
                  </a:path>
                </a:pathLst>
              </a:custGeom>
              <a:noFill/>
              <a:ln w="19080">
                <a:solidFill>
                  <a:srgbClr val="ff0000"/>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11" name="CustomShape 27_ 2"/>
              <p:cNvSpPr/>
              <p:nvPr/>
            </p:nvSpPr>
            <p:spPr>
              <a:xfrm>
                <a:off x="762120" y="4698720"/>
                <a:ext cx="165384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broomstick33</a:t>
                </a:r>
                <a:endParaRPr b="0" lang="en-AU" sz="1400" spc="-1" strike="noStrike">
                  <a:solidFill>
                    <a:srgbClr val="000000"/>
                  </a:solidFill>
                  <a:latin typeface="Arial"/>
                </a:endParaRPr>
              </a:p>
            </p:txBody>
          </p:sp>
        </p:grpSp>
        <p:grpSp>
          <p:nvGrpSpPr>
            <p:cNvPr id="612" name="Group 28_ 2"/>
            <p:cNvGrpSpPr/>
            <p:nvPr/>
          </p:nvGrpSpPr>
          <p:grpSpPr>
            <a:xfrm>
              <a:off x="2985840" y="4550400"/>
              <a:ext cx="2726280" cy="444600"/>
              <a:chOff x="2985840" y="4550400"/>
              <a:chExt cx="2726280" cy="444600"/>
            </a:xfrm>
          </p:grpSpPr>
          <p:sp>
            <p:nvSpPr>
              <p:cNvPr id="613" name="CustomShape 29_ 2"/>
              <p:cNvSpPr/>
              <p:nvPr/>
            </p:nvSpPr>
            <p:spPr>
              <a:xfrm flipH="1" flipV="1">
                <a:off x="2985480" y="4550040"/>
                <a:ext cx="1175400" cy="274680"/>
              </a:xfrm>
              <a:custGeom>
                <a:avLst/>
                <a:gdLst>
                  <a:gd name="textAreaLeft" fmla="*/ 360 w 1175400"/>
                  <a:gd name="textAreaRight" fmla="*/ 1176480 w 1175400"/>
                  <a:gd name="textAreaTop" fmla="*/ 360 h 274680"/>
                  <a:gd name="textAreaBottom" fmla="*/ 275760 h 274680"/>
                </a:gdLst>
                <a:ahLst/>
                <a:rect l="textAreaLeft" t="textAreaTop" r="textAreaRight" b="textAreaBottom"/>
                <a:pathLst>
                  <a:path w="21600" h="21600">
                    <a:moveTo>
                      <a:pt x="0" y="0"/>
                    </a:moveTo>
                    <a:lnTo>
                      <a:pt x="21600" y="21600"/>
                    </a:lnTo>
                  </a:path>
                </a:pathLst>
              </a:custGeom>
              <a:noFill/>
              <a:ln w="19080">
                <a:solidFill>
                  <a:srgbClr val="ff0000"/>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14" name="CustomShape 30_ 2"/>
              <p:cNvSpPr/>
              <p:nvPr/>
            </p:nvSpPr>
            <p:spPr>
              <a:xfrm>
                <a:off x="4164480" y="4691880"/>
                <a:ext cx="154764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400" spc="-1" strike="noStrike">
                    <a:solidFill>
                      <a:srgbClr val="000000"/>
                    </a:solidFill>
                    <a:latin typeface="Arial"/>
                    <a:ea typeface="Arial"/>
                  </a:rPr>
                  <a:t>CatPurry9</a:t>
                </a:r>
                <a:endParaRPr b="0" lang="en-AU" sz="1400" spc="-1" strike="noStrike">
                  <a:solidFill>
                    <a:srgbClr val="000000"/>
                  </a:solidFill>
                  <a:latin typeface="Arial"/>
                </a:endParaRPr>
              </a:p>
            </p:txBody>
          </p:sp>
        </p:grpSp>
        <p:sp>
          <p:nvSpPr>
            <p:cNvPr id="615" name=""/>
            <p:cNvSpPr/>
            <p:nvPr/>
          </p:nvSpPr>
          <p:spPr>
            <a:xfrm>
              <a:off x="4605120" y="2301840"/>
              <a:ext cx="1151640" cy="290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US" sz="1400" spc="-1" strike="noStrike">
                  <a:solidFill>
                    <a:srgbClr val="c9211e"/>
                  </a:solidFill>
                  <a:latin typeface="Arial"/>
                  <a:ea typeface="Arial"/>
                </a:rPr>
                <a:t>inactive</a:t>
              </a:r>
              <a:endParaRPr b="0" lang="en-AU" sz="1400" spc="-1" strike="noStrike">
                <a:solidFill>
                  <a:srgbClr val="000000"/>
                </a:solidFill>
                <a:latin typeface="Arial"/>
              </a:endParaRPr>
            </a:p>
          </p:txBody>
        </p:sp>
      </p:grpSp>
      <p:sp>
        <p:nvSpPr>
          <p:cNvPr id="616" name="TextShape 31_ 2"/>
          <p:cNvSpPr/>
          <p:nvPr/>
        </p:nvSpPr>
        <p:spPr>
          <a:xfrm>
            <a:off x="0" y="0"/>
            <a:ext cx="678780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Detect</a:t>
            </a:r>
            <a:r>
              <a:rPr b="0" lang="en-US" sz="3600" spc="-1" strike="noStrike">
                <a:solidFill>
                  <a:srgbClr val="000000"/>
                </a:solidFill>
                <a:latin typeface="Arial"/>
                <a:ea typeface="Arial"/>
              </a:rPr>
              <a:t>: two clusters emerge</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
          <p:cNvSpPr/>
          <p:nvPr/>
        </p:nvSpPr>
        <p:spPr>
          <a:xfrm>
            <a:off x="0" y="0"/>
            <a:ext cx="1007964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Detect:</a:t>
            </a:r>
            <a:r>
              <a:rPr b="0" lang="en-US" sz="3600" spc="-1" strike="noStrike">
                <a:solidFill>
                  <a:srgbClr val="000000"/>
                </a:solidFill>
                <a:latin typeface="Arial"/>
                <a:ea typeface="Arial"/>
              </a:rPr>
              <a:t> Detect Russian IO operatives and their narratives in Ukraine</a:t>
            </a:r>
            <a:endParaRPr b="0" lang="en-AU" sz="3600" spc="-1" strike="noStrike">
              <a:solidFill>
                <a:srgbClr val="000000"/>
              </a:solidFill>
              <a:latin typeface="Arial"/>
            </a:endParaRPr>
          </a:p>
        </p:txBody>
      </p:sp>
      <p:pic>
        <p:nvPicPr>
          <p:cNvPr id="618" name="" descr=""/>
          <p:cNvPicPr/>
          <p:nvPr/>
        </p:nvPicPr>
        <p:blipFill>
          <a:blip r:embed="rId1"/>
          <a:stretch/>
        </p:blipFill>
        <p:spPr>
          <a:xfrm>
            <a:off x="10564200" y="14400"/>
            <a:ext cx="1627560" cy="1497240"/>
          </a:xfrm>
          <a:prstGeom prst="rect">
            <a:avLst/>
          </a:prstGeom>
          <a:ln w="0">
            <a:noFill/>
          </a:ln>
        </p:spPr>
      </p:pic>
      <p:sp>
        <p:nvSpPr>
          <p:cNvPr id="619" name=""/>
          <p:cNvSpPr/>
          <p:nvPr/>
        </p:nvSpPr>
        <p:spPr>
          <a:xfrm>
            <a:off x="504000" y="3645360"/>
            <a:ext cx="5903640" cy="3158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ea typeface="Noto Sans CJK SC"/>
              </a:rPr>
              <a:t>Kherson counteroffensive (29/08/2022- 11/11/2022):</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#Kherson / # Херсон</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#Khersoncounteroffensive</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#Khersonoffensive</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#Enerhodar / #Енергодар</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#Zaporizhia / #Запоріжжя / #Запорожье</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#Voznesensk / #Вознесенськ / #Вознесенск</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#Mykolaiv / #Миколаїв / #Николаев</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#Melitopol / #Мелітополь / #Мелитополь</a:t>
            </a:r>
            <a:endParaRPr b="0" lang="en-AU" sz="1800" spc="-1" strike="noStrike">
              <a:solidFill>
                <a:srgbClr val="000000"/>
              </a:solidFill>
              <a:latin typeface="Arial"/>
            </a:endParaRPr>
          </a:p>
        </p:txBody>
      </p:sp>
      <p:sp>
        <p:nvSpPr>
          <p:cNvPr id="620" name=""/>
          <p:cNvSpPr/>
          <p:nvPr/>
        </p:nvSpPr>
        <p:spPr>
          <a:xfrm>
            <a:off x="6447240" y="3636000"/>
            <a:ext cx="5828400" cy="3629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ea typeface="Noto Sans CJK SC"/>
              </a:rPr>
              <a:t>Kharkiv counteroffensive (06/09/2022-02/10/2022):</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#Kharkiv / #Харків / #Харьков</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#Izium / #Ізюм / #Изюм</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#Balakliia / #Балаклія / #Балаклия</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#Kupiansk / #Купянськ / #Купянск</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#Sviatohirsk / #Святогірськ / #Святогорск</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#Svatove / #Сватове</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#Kreminna / #Кремінна / #Кременная</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#Luhansk / #Луганськ / #Луганск</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#Schevchenkove / #Шевченкове</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#Verbivka / #Вербівка</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ea typeface="Noto Sans CJK SC"/>
              </a:rPr>
              <a:t>#Yakovenkove / #Яковенкове</a:t>
            </a:r>
            <a:endParaRPr b="0" lang="en-AU" sz="1800" spc="-1" strike="noStrike">
              <a:solidFill>
                <a:srgbClr val="000000"/>
              </a:solidFill>
              <a:latin typeface="Arial"/>
            </a:endParaRPr>
          </a:p>
          <a:p>
            <a:pPr>
              <a:lnSpc>
                <a:spcPct val="100000"/>
              </a:lnSpc>
            </a:pPr>
            <a:endParaRPr b="0" lang="en-AU" sz="1500" spc="-1" strike="noStrike">
              <a:solidFill>
                <a:srgbClr val="000000"/>
              </a:solidFill>
              <a:latin typeface="Arial"/>
            </a:endParaRPr>
          </a:p>
        </p:txBody>
      </p:sp>
      <p:sp>
        <p:nvSpPr>
          <p:cNvPr id="621" name="CustomShape 15_ 1"/>
          <p:cNvSpPr/>
          <p:nvPr/>
        </p:nvSpPr>
        <p:spPr>
          <a:xfrm>
            <a:off x="7812000" y="842040"/>
            <a:ext cx="4379760" cy="2716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endParaRPr b="0" lang="en-AU" sz="1800" spc="-1" strike="noStrike">
              <a:solidFill>
                <a:srgbClr val="000000"/>
              </a:solidFill>
              <a:latin typeface="Arial"/>
            </a:endParaRPr>
          </a:p>
        </p:txBody>
      </p:sp>
      <p:sp>
        <p:nvSpPr>
          <p:cNvPr id="622" name=""/>
          <p:cNvSpPr/>
          <p:nvPr/>
        </p:nvSpPr>
        <p:spPr>
          <a:xfrm>
            <a:off x="455040" y="1872000"/>
            <a:ext cx="9624600" cy="85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2200" spc="-1" strike="noStrike">
                <a:solidFill>
                  <a:srgbClr val="000000"/>
                </a:solidFill>
                <a:latin typeface="Arial"/>
                <a:ea typeface="DejaVu Sans"/>
              </a:rPr>
              <a:t>Collect data on Telegram and Twitter, in three languages (Russian, Ukrainian and English)</a:t>
            </a:r>
            <a:endParaRPr b="0" lang="en-AU"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
          <p:cNvSpPr/>
          <p:nvPr/>
        </p:nvSpPr>
        <p:spPr>
          <a:xfrm>
            <a:off x="0" y="0"/>
            <a:ext cx="1007964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Detect:</a:t>
            </a:r>
            <a:r>
              <a:rPr b="0" lang="en-US" sz="3600" spc="-1" strike="noStrike">
                <a:solidFill>
                  <a:srgbClr val="000000"/>
                </a:solidFill>
                <a:latin typeface="Arial"/>
                <a:ea typeface="Arial"/>
              </a:rPr>
              <a:t> Detect Russian IO operatives and their narratives in Ukraine</a:t>
            </a:r>
            <a:endParaRPr b="0" lang="en-AU" sz="3600" spc="-1" strike="noStrike">
              <a:solidFill>
                <a:srgbClr val="000000"/>
              </a:solidFill>
              <a:latin typeface="Arial"/>
            </a:endParaRPr>
          </a:p>
        </p:txBody>
      </p:sp>
      <p:pic>
        <p:nvPicPr>
          <p:cNvPr id="624" name="" descr=""/>
          <p:cNvPicPr/>
          <p:nvPr/>
        </p:nvPicPr>
        <p:blipFill>
          <a:blip r:embed="rId1"/>
          <a:stretch/>
        </p:blipFill>
        <p:spPr>
          <a:xfrm>
            <a:off x="10564200" y="14400"/>
            <a:ext cx="1627560" cy="1497240"/>
          </a:xfrm>
          <a:prstGeom prst="rect">
            <a:avLst/>
          </a:prstGeom>
          <a:ln w="0">
            <a:noFill/>
          </a:ln>
        </p:spPr>
      </p:pic>
      <p:pic>
        <p:nvPicPr>
          <p:cNvPr id="625" name="" descr=""/>
          <p:cNvPicPr/>
          <p:nvPr/>
        </p:nvPicPr>
        <p:blipFill>
          <a:blip r:embed="rId2"/>
          <a:stretch/>
        </p:blipFill>
        <p:spPr>
          <a:xfrm>
            <a:off x="276480" y="1114200"/>
            <a:ext cx="11603160" cy="56822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
          <p:cNvSpPr/>
          <p:nvPr/>
        </p:nvSpPr>
        <p:spPr>
          <a:xfrm>
            <a:off x="0" y="360"/>
            <a:ext cx="1007964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Detect:</a:t>
            </a:r>
            <a:r>
              <a:rPr b="0" lang="en-US" sz="3600" spc="-1" strike="noStrike">
                <a:solidFill>
                  <a:srgbClr val="000000"/>
                </a:solidFill>
                <a:latin typeface="Arial"/>
                <a:ea typeface="Arial"/>
              </a:rPr>
              <a:t> Detect Russian IO operatives and their narratives in Ukraine</a:t>
            </a:r>
            <a:endParaRPr b="0" lang="en-AU" sz="3600" spc="-1" strike="noStrike">
              <a:solidFill>
                <a:srgbClr val="000000"/>
              </a:solidFill>
              <a:latin typeface="Arial"/>
            </a:endParaRPr>
          </a:p>
        </p:txBody>
      </p:sp>
      <p:pic>
        <p:nvPicPr>
          <p:cNvPr id="627" name="" descr=""/>
          <p:cNvPicPr/>
          <p:nvPr/>
        </p:nvPicPr>
        <p:blipFill>
          <a:blip r:embed="rId1"/>
          <a:stretch/>
        </p:blipFill>
        <p:spPr>
          <a:xfrm>
            <a:off x="216000" y="1044000"/>
            <a:ext cx="11758320" cy="57582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28" name=""/>
          <p:cNvGrpSpPr/>
          <p:nvPr/>
        </p:nvGrpSpPr>
        <p:grpSpPr>
          <a:xfrm>
            <a:off x="3888000" y="1489320"/>
            <a:ext cx="2876400" cy="5254200"/>
            <a:chOff x="3888000" y="1489320"/>
            <a:chExt cx="2876400" cy="5254200"/>
          </a:xfrm>
        </p:grpSpPr>
        <p:sp>
          <p:nvSpPr>
            <p:cNvPr id="629" name=""/>
            <p:cNvSpPr/>
            <p:nvPr/>
          </p:nvSpPr>
          <p:spPr>
            <a:xfrm>
              <a:off x="3888000" y="3668760"/>
              <a:ext cx="2876400" cy="1061640"/>
            </a:xfrm>
            <a:prstGeom prst="chevron">
              <a:avLst>
                <a:gd name="adj" fmla="val 50000"/>
              </a:avLst>
            </a:prstGeom>
            <a:solidFill>
              <a:srgbClr val="40404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Detect adversarial information campaigns</a:t>
              </a:r>
              <a:endParaRPr b="0" lang="en-AU" sz="1600" spc="-1" strike="noStrike">
                <a:solidFill>
                  <a:srgbClr val="000000"/>
                </a:solidFill>
                <a:latin typeface="Arial"/>
              </a:endParaRPr>
            </a:p>
          </p:txBody>
        </p:sp>
        <p:sp>
          <p:nvSpPr>
            <p:cNvPr id="630" name="TextBox 30"/>
            <p:cNvSpPr/>
            <p:nvPr/>
          </p:nvSpPr>
          <p:spPr>
            <a:xfrm>
              <a:off x="3888000" y="5815080"/>
              <a:ext cx="273384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Deploy natural language processing techniques to automate the detection of problematic online messages based on the structure and content of the message</a:t>
              </a:r>
              <a:endParaRPr b="0" lang="en-AU" sz="1100" spc="-1" strike="noStrike">
                <a:solidFill>
                  <a:srgbClr val="000000"/>
                </a:solidFill>
                <a:latin typeface="Arial"/>
              </a:endParaRPr>
            </a:p>
          </p:txBody>
        </p:sp>
        <p:sp>
          <p:nvSpPr>
            <p:cNvPr id="631" name="TextBox 31"/>
            <p:cNvSpPr/>
            <p:nvPr/>
          </p:nvSpPr>
          <p:spPr>
            <a:xfrm>
              <a:off x="3888000" y="4877280"/>
              <a:ext cx="244368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Utilise information diffusion techniques to identify problematic content based on the way it moves through and across online channels</a:t>
              </a:r>
              <a:endParaRPr b="0" lang="en-AU" sz="1100" spc="-1" strike="noStrike">
                <a:solidFill>
                  <a:srgbClr val="000000"/>
                </a:solidFill>
                <a:latin typeface="Arial"/>
              </a:endParaRPr>
            </a:p>
          </p:txBody>
        </p:sp>
        <p:sp>
          <p:nvSpPr>
            <p:cNvPr id="632" name="TextBox 36"/>
            <p:cNvSpPr/>
            <p:nvPr/>
          </p:nvSpPr>
          <p:spPr>
            <a:xfrm>
              <a:off x="388800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do we most effectively identify and triage information campaigns based on the characteristics of the message, how it spreads, who is communicating it, and where it is being communicated?</a:t>
              </a:r>
              <a:endParaRPr b="0" lang="en-AU" sz="1100" spc="-1" strike="noStrike">
                <a:solidFill>
                  <a:srgbClr val="000000"/>
                </a:solidFill>
                <a:latin typeface="Arial"/>
              </a:endParaRPr>
            </a:p>
          </p:txBody>
        </p:sp>
        <p:sp>
          <p:nvSpPr>
            <p:cNvPr id="633" name=""/>
            <p:cNvSpPr/>
            <p:nvPr/>
          </p:nvSpPr>
          <p:spPr>
            <a:xfrm>
              <a:off x="4145040" y="1489320"/>
              <a:ext cx="192924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Detect</a:t>
              </a:r>
              <a:endParaRPr b="0" lang="en-AU" sz="2800" spc="-1" strike="noStrike">
                <a:solidFill>
                  <a:srgbClr val="000000"/>
                </a:solidFill>
                <a:latin typeface="Arial"/>
              </a:endParaRPr>
            </a:p>
          </p:txBody>
        </p:sp>
      </p:grpSp>
      <p:grpSp>
        <p:nvGrpSpPr>
          <p:cNvPr id="634" name=""/>
          <p:cNvGrpSpPr/>
          <p:nvPr/>
        </p:nvGrpSpPr>
        <p:grpSpPr>
          <a:xfrm>
            <a:off x="1273320" y="1489320"/>
            <a:ext cx="2876400" cy="5086440"/>
            <a:chOff x="1273320" y="1489320"/>
            <a:chExt cx="2876400" cy="5086440"/>
          </a:xfrm>
        </p:grpSpPr>
        <p:sp>
          <p:nvSpPr>
            <p:cNvPr id="635" name=""/>
            <p:cNvSpPr/>
            <p:nvPr/>
          </p:nvSpPr>
          <p:spPr>
            <a:xfrm>
              <a:off x="1273320" y="3669120"/>
              <a:ext cx="2876400" cy="1061280"/>
            </a:xfrm>
            <a:prstGeom prst="chevron">
              <a:avLst>
                <a:gd name="adj" fmla="val 50000"/>
              </a:avLst>
            </a:prstGeom>
            <a:solidFill>
              <a:srgbClr val="00000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Monitor discussions on social and traditional media</a:t>
              </a:r>
              <a:endParaRPr b="0" lang="en-AU" sz="1600" spc="-1" strike="noStrike">
                <a:solidFill>
                  <a:srgbClr val="ffffff"/>
                </a:solidFill>
                <a:latin typeface="Arial"/>
              </a:endParaRPr>
            </a:p>
          </p:txBody>
        </p:sp>
        <p:sp>
          <p:nvSpPr>
            <p:cNvPr id="636" name="TextBox 40"/>
            <p:cNvSpPr/>
            <p:nvPr/>
          </p:nvSpPr>
          <p:spPr>
            <a:xfrm>
              <a:off x="1273320" y="5815080"/>
              <a:ext cx="266004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Develop and deploy a "mission control" dashboard to retrieve content from a</a:t>
              </a:r>
              <a:endParaRPr b="0" lang="en-AU" sz="1100" spc="-1" strike="noStrike">
                <a:solidFill>
                  <a:srgbClr val="000000"/>
                </a:solidFill>
                <a:latin typeface="Arial"/>
              </a:endParaRPr>
            </a:p>
            <a:p>
              <a:pPr>
                <a:lnSpc>
                  <a:spcPct val="100000"/>
                </a:lnSpc>
              </a:pPr>
              <a:r>
                <a:rPr b="0" lang="en-AU" sz="1100" spc="-1" strike="noStrike">
                  <a:solidFill>
                    <a:srgbClr val="000000"/>
                  </a:solidFill>
                  <a:latin typeface="Arial"/>
                  <a:ea typeface="DejaVu Sans"/>
                </a:rPr>
                <a:t>constantly updating list of traditional media and Internet sources.</a:t>
              </a:r>
              <a:endParaRPr b="0" lang="en-AU" sz="1100" spc="-1" strike="noStrike">
                <a:solidFill>
                  <a:srgbClr val="000000"/>
                </a:solidFill>
                <a:latin typeface="Arial"/>
              </a:endParaRPr>
            </a:p>
          </p:txBody>
        </p:sp>
        <p:sp>
          <p:nvSpPr>
            <p:cNvPr id="637" name="TextBox 41"/>
            <p:cNvSpPr/>
            <p:nvPr/>
          </p:nvSpPr>
          <p:spPr>
            <a:xfrm>
              <a:off x="1273320" y="4877280"/>
              <a:ext cx="244368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Characterising the dynamic interaction between traditional and social media ecosystems in the flow and spread of disinformation and problematic content.</a:t>
              </a:r>
              <a:endParaRPr b="0" lang="en-AU" sz="1100" spc="-1" strike="noStrike">
                <a:solidFill>
                  <a:srgbClr val="000000"/>
                </a:solidFill>
                <a:latin typeface="Arial"/>
              </a:endParaRPr>
            </a:p>
          </p:txBody>
        </p:sp>
        <p:sp>
          <p:nvSpPr>
            <p:cNvPr id="638" name="TextBox 42"/>
            <p:cNvSpPr/>
            <p:nvPr/>
          </p:nvSpPr>
          <p:spPr>
            <a:xfrm>
              <a:off x="127332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can we develop and deploy dashboards to monitor discussion on both the social media and traditional media outlets, in which the adversaries are most likely to deploy the influence operations?</a:t>
              </a:r>
              <a:endParaRPr b="0" lang="en-AU" sz="1100" spc="-1" strike="noStrike">
                <a:solidFill>
                  <a:srgbClr val="000000"/>
                </a:solidFill>
                <a:latin typeface="Arial"/>
              </a:endParaRPr>
            </a:p>
          </p:txBody>
        </p:sp>
        <p:sp>
          <p:nvSpPr>
            <p:cNvPr id="639" name=""/>
            <p:cNvSpPr/>
            <p:nvPr/>
          </p:nvSpPr>
          <p:spPr>
            <a:xfrm>
              <a:off x="1530360" y="1489320"/>
              <a:ext cx="192960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Monitor</a:t>
              </a:r>
              <a:endParaRPr b="0" lang="en-AU" sz="2800" spc="-1" strike="noStrike">
                <a:solidFill>
                  <a:srgbClr val="000000"/>
                </a:solidFill>
                <a:latin typeface="Arial"/>
              </a:endParaRPr>
            </a:p>
          </p:txBody>
        </p:sp>
      </p:grpSp>
      <p:sp>
        <p:nvSpPr>
          <p:cNvPr id="640" name=""/>
          <p:cNvSpPr/>
          <p:nvPr/>
        </p:nvSpPr>
        <p:spPr>
          <a:xfrm>
            <a:off x="3890160" y="3668400"/>
            <a:ext cx="8061480" cy="106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641" name="Group 7"/>
          <p:cNvGrpSpPr/>
          <p:nvPr/>
        </p:nvGrpSpPr>
        <p:grpSpPr>
          <a:xfrm>
            <a:off x="12960" y="4790160"/>
            <a:ext cx="1197720" cy="945000"/>
            <a:chOff x="12960" y="4790160"/>
            <a:chExt cx="1197720" cy="945000"/>
          </a:xfrm>
        </p:grpSpPr>
        <p:sp>
          <p:nvSpPr>
            <p:cNvPr id="642" name="TextBox 6"/>
            <p:cNvSpPr/>
            <p:nvPr/>
          </p:nvSpPr>
          <p:spPr>
            <a:xfrm>
              <a:off x="12960" y="5416920"/>
              <a:ext cx="1197720" cy="318240"/>
            </a:xfrm>
            <a:prstGeom prst="rect">
              <a:avLst/>
            </a:prstGeom>
            <a:noFill/>
            <a:ln w="0">
              <a:noFill/>
            </a:ln>
          </p:spPr>
          <p:style>
            <a:lnRef idx="0"/>
            <a:fillRef idx="0"/>
            <a:effectRef idx="0"/>
            <a:fontRef idx="minor"/>
          </p:style>
          <p:txBody>
            <a:bodyPr numCol="1" spcCol="1440" lIns="90000" rIns="90000" tIns="45000" bIns="45000" anchor="t">
              <a:spAutoFit/>
            </a:bodyPr>
            <a:p>
              <a:pPr algn="ctr">
                <a:lnSpc>
                  <a:spcPct val="100000"/>
                </a:lnSpc>
              </a:pPr>
              <a:r>
                <a:rPr b="1" lang="en-AU" sz="1500" spc="-1" strike="noStrike">
                  <a:solidFill>
                    <a:srgbClr val="000000"/>
                  </a:solidFill>
                  <a:latin typeface="Arial"/>
                  <a:ea typeface="DejaVu Sans"/>
                </a:rPr>
                <a:t>Approach</a:t>
              </a:r>
              <a:endParaRPr b="0" lang="en-AU" sz="1500" spc="-1" strike="noStrike">
                <a:solidFill>
                  <a:srgbClr val="000000"/>
                </a:solidFill>
                <a:latin typeface="Arial"/>
              </a:endParaRPr>
            </a:p>
          </p:txBody>
        </p:sp>
        <p:pic>
          <p:nvPicPr>
            <p:cNvPr id="643" name="Picture 9" descr=""/>
            <p:cNvPicPr/>
            <p:nvPr/>
          </p:nvPicPr>
          <p:blipFill>
            <a:blip r:embed="rId1"/>
            <a:stretch/>
          </p:blipFill>
          <p:spPr>
            <a:xfrm>
              <a:off x="243360" y="4790160"/>
              <a:ext cx="736920" cy="736200"/>
            </a:xfrm>
            <a:prstGeom prst="rect">
              <a:avLst/>
            </a:prstGeom>
            <a:ln w="0">
              <a:noFill/>
            </a:ln>
          </p:spPr>
        </p:pic>
      </p:grpSp>
      <p:grpSp>
        <p:nvGrpSpPr>
          <p:cNvPr id="644" name="Group 8"/>
          <p:cNvGrpSpPr/>
          <p:nvPr/>
        </p:nvGrpSpPr>
        <p:grpSpPr>
          <a:xfrm>
            <a:off x="12960" y="2628000"/>
            <a:ext cx="1197720" cy="967320"/>
            <a:chOff x="12960" y="2628000"/>
            <a:chExt cx="1197720" cy="967320"/>
          </a:xfrm>
        </p:grpSpPr>
        <p:sp>
          <p:nvSpPr>
            <p:cNvPr id="645" name="TextBox 7"/>
            <p:cNvSpPr/>
            <p:nvPr/>
          </p:nvSpPr>
          <p:spPr>
            <a:xfrm>
              <a:off x="12960" y="3277080"/>
              <a:ext cx="1197720" cy="318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AU" sz="1500" spc="-1" strike="noStrike">
                  <a:solidFill>
                    <a:srgbClr val="000000"/>
                  </a:solidFill>
                  <a:latin typeface="Arial"/>
                  <a:ea typeface="DejaVu Sans"/>
                </a:rPr>
                <a:t>Objective</a:t>
              </a:r>
              <a:endParaRPr b="0" lang="en-AU" sz="1500" spc="-1" strike="noStrike">
                <a:solidFill>
                  <a:srgbClr val="000000"/>
                </a:solidFill>
                <a:latin typeface="Arial"/>
              </a:endParaRPr>
            </a:p>
          </p:txBody>
        </p:sp>
        <p:pic>
          <p:nvPicPr>
            <p:cNvPr id="646" name="Picture 10" descr=""/>
            <p:cNvPicPr/>
            <p:nvPr/>
          </p:nvPicPr>
          <p:blipFill>
            <a:blip r:embed="rId2"/>
            <a:stretch/>
          </p:blipFill>
          <p:spPr>
            <a:xfrm>
              <a:off x="243360" y="2628000"/>
              <a:ext cx="736920" cy="736560"/>
            </a:xfrm>
            <a:prstGeom prst="rect">
              <a:avLst/>
            </a:prstGeom>
            <a:ln w="0">
              <a:noFill/>
            </a:ln>
          </p:spPr>
        </p:pic>
      </p:grpSp>
      <p:sp>
        <p:nvSpPr>
          <p:cNvPr id="647" name=""/>
          <p:cNvSpPr/>
          <p:nvPr/>
        </p:nvSpPr>
        <p:spPr>
          <a:xfrm>
            <a:off x="269640" y="12216600"/>
            <a:ext cx="1437840" cy="288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648" name=""/>
          <p:cNvGrpSpPr/>
          <p:nvPr/>
        </p:nvGrpSpPr>
        <p:grpSpPr>
          <a:xfrm>
            <a:off x="-72000" y="1404000"/>
            <a:ext cx="1367640" cy="923400"/>
            <a:chOff x="-72000" y="1404000"/>
            <a:chExt cx="1367640" cy="923400"/>
          </a:xfrm>
        </p:grpSpPr>
        <p:pic>
          <p:nvPicPr>
            <p:cNvPr id="649" name="" descr=""/>
            <p:cNvPicPr/>
            <p:nvPr/>
          </p:nvPicPr>
          <p:blipFill>
            <a:blip r:embed="rId3"/>
            <a:stretch/>
          </p:blipFill>
          <p:spPr>
            <a:xfrm>
              <a:off x="352440" y="1404000"/>
              <a:ext cx="519120" cy="519480"/>
            </a:xfrm>
            <a:prstGeom prst="rect">
              <a:avLst/>
            </a:prstGeom>
            <a:ln w="0">
              <a:noFill/>
            </a:ln>
          </p:spPr>
        </p:pic>
        <p:sp>
          <p:nvSpPr>
            <p:cNvPr id="650" name=""/>
            <p:cNvSpPr/>
            <p:nvPr/>
          </p:nvSpPr>
          <p:spPr>
            <a:xfrm>
              <a:off x="-72000" y="1963440"/>
              <a:ext cx="1367640" cy="36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500" spc="-1" strike="noStrike">
                  <a:solidFill>
                    <a:srgbClr val="000000"/>
                  </a:solidFill>
                  <a:latin typeface="Arial"/>
                  <a:ea typeface="DejaVu Sans"/>
                </a:rPr>
                <a:t>Response </a:t>
              </a:r>
              <a:br>
                <a:rPr sz="1500"/>
              </a:br>
              <a:r>
                <a:rPr b="1" lang="en-AU" sz="1500" spc="-1" strike="noStrike">
                  <a:solidFill>
                    <a:srgbClr val="000000"/>
                  </a:solidFill>
                  <a:latin typeface="Arial"/>
                  <a:ea typeface="DejaVu Sans"/>
                </a:rPr>
                <a:t>level</a:t>
              </a:r>
              <a:endParaRPr b="0" lang="en-AU" sz="1500" spc="-1" strike="noStrike">
                <a:solidFill>
                  <a:srgbClr val="000000"/>
                </a:solidFill>
                <a:latin typeface="Arial"/>
              </a:endParaRPr>
            </a:p>
          </p:txBody>
        </p:sp>
      </p:grpSp>
      <p:sp>
        <p:nvSpPr>
          <p:cNvPr id="651" name="CustomShape 3_ 10"/>
          <p:cNvSpPr/>
          <p:nvPr/>
        </p:nvSpPr>
        <p:spPr>
          <a:xfrm>
            <a:off x="7200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US" sz="3600" spc="-1" strike="noStrike">
                <a:solidFill>
                  <a:srgbClr val="000000"/>
                </a:solidFill>
                <a:latin typeface="Arial"/>
                <a:ea typeface="Arial"/>
              </a:rPr>
              <a:t>Action plan</a:t>
            </a:r>
            <a:endParaRPr b="0" lang="en-AU" sz="3600" spc="-1" strike="noStrike">
              <a:solidFill>
                <a:srgbClr val="000000"/>
              </a:solidFill>
              <a:latin typeface="Arial"/>
            </a:endParaRPr>
          </a:p>
        </p:txBody>
      </p:sp>
      <p:grpSp>
        <p:nvGrpSpPr>
          <p:cNvPr id="652" name=""/>
          <p:cNvGrpSpPr/>
          <p:nvPr/>
        </p:nvGrpSpPr>
        <p:grpSpPr>
          <a:xfrm>
            <a:off x="9072720" y="1529280"/>
            <a:ext cx="2910240" cy="4878720"/>
            <a:chOff x="9072720" y="1529280"/>
            <a:chExt cx="2910240" cy="4878720"/>
          </a:xfrm>
        </p:grpSpPr>
        <p:sp>
          <p:nvSpPr>
            <p:cNvPr id="653" name=""/>
            <p:cNvSpPr/>
            <p:nvPr/>
          </p:nvSpPr>
          <p:spPr>
            <a:xfrm>
              <a:off x="9072720" y="3668760"/>
              <a:ext cx="2876760" cy="1061280"/>
            </a:xfrm>
            <a:prstGeom prst="chevron">
              <a:avLst>
                <a:gd name="adj" fmla="val 50000"/>
              </a:avLst>
            </a:prstGeom>
            <a:solidFill>
              <a:srgbClr val="b2b2b2"/>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Design and apply countermeasures </a:t>
              </a:r>
              <a:endParaRPr b="0" lang="en-AU" sz="1600" spc="-1" strike="noStrike">
                <a:solidFill>
                  <a:srgbClr val="000000"/>
                </a:solidFill>
                <a:latin typeface="Arial"/>
              </a:endParaRPr>
            </a:p>
          </p:txBody>
        </p:sp>
        <p:sp>
          <p:nvSpPr>
            <p:cNvPr id="654" name="TextBox 33"/>
            <p:cNvSpPr/>
            <p:nvPr/>
          </p:nvSpPr>
          <p:spPr>
            <a:xfrm>
              <a:off x="9322920" y="4877280"/>
              <a:ext cx="248472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Use natural language processing to automatically generate counter-messaging that is tuned for the platform and target group of interest</a:t>
              </a:r>
              <a:endParaRPr b="0" lang="en-AU" sz="1100" spc="-1" strike="noStrike">
                <a:solidFill>
                  <a:srgbClr val="000000"/>
                </a:solidFill>
                <a:latin typeface="Arial"/>
              </a:endParaRPr>
            </a:p>
          </p:txBody>
        </p:sp>
        <p:sp>
          <p:nvSpPr>
            <p:cNvPr id="655" name="TextBox 34"/>
            <p:cNvSpPr/>
            <p:nvPr/>
          </p:nvSpPr>
          <p:spPr>
            <a:xfrm>
              <a:off x="9322920" y="5815080"/>
              <a:ext cx="266004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Identify key message inoculation points in social networks based on how information flows and gains velocity</a:t>
              </a:r>
              <a:endParaRPr b="0" lang="en-AU" sz="1100" spc="-1" strike="noStrike">
                <a:solidFill>
                  <a:srgbClr val="000000"/>
                </a:solidFill>
                <a:latin typeface="Arial"/>
              </a:endParaRPr>
            </a:p>
          </p:txBody>
        </p:sp>
        <p:sp>
          <p:nvSpPr>
            <p:cNvPr id="656" name="TextBox 38"/>
            <p:cNvSpPr/>
            <p:nvPr/>
          </p:nvSpPr>
          <p:spPr>
            <a:xfrm>
              <a:off x="9285120" y="2351880"/>
              <a:ext cx="245052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are practical approaches that allow us to both pro-actively and re-actively limit the harms of problematic messaging, including identifying where, when and how counter-messaging should be deployed?</a:t>
              </a:r>
              <a:endParaRPr b="0" lang="en-AU" sz="1100" spc="-1" strike="noStrike">
                <a:solidFill>
                  <a:srgbClr val="000000"/>
                </a:solidFill>
                <a:latin typeface="Arial"/>
              </a:endParaRPr>
            </a:p>
          </p:txBody>
        </p:sp>
        <p:sp>
          <p:nvSpPr>
            <p:cNvPr id="657" name=""/>
            <p:cNvSpPr/>
            <p:nvPr/>
          </p:nvSpPr>
          <p:spPr>
            <a:xfrm>
              <a:off x="9538200" y="1529280"/>
              <a:ext cx="17931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Mitigate</a:t>
              </a:r>
              <a:endParaRPr b="0" lang="en-AU" sz="2800" spc="-1" strike="noStrike">
                <a:solidFill>
                  <a:srgbClr val="000000"/>
                </a:solidFill>
                <a:latin typeface="Arial"/>
              </a:endParaRPr>
            </a:p>
          </p:txBody>
        </p:sp>
      </p:grpSp>
      <p:sp>
        <p:nvSpPr>
          <p:cNvPr id="658" name=""/>
          <p:cNvSpPr/>
          <p:nvPr/>
        </p:nvSpPr>
        <p:spPr>
          <a:xfrm>
            <a:off x="1224000" y="1152000"/>
            <a:ext cx="10943640" cy="5705640"/>
          </a:xfrm>
          <a:prstGeom prst="rect">
            <a:avLst/>
          </a:prstGeom>
          <a:solidFill>
            <a:srgbClr val="ffffff">
              <a:alpha val="81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grpSp>
        <p:nvGrpSpPr>
          <p:cNvPr id="659" name=""/>
          <p:cNvGrpSpPr/>
          <p:nvPr/>
        </p:nvGrpSpPr>
        <p:grpSpPr>
          <a:xfrm>
            <a:off x="6482160" y="1528920"/>
            <a:ext cx="2876760" cy="4879080"/>
            <a:chOff x="6482160" y="1528920"/>
            <a:chExt cx="2876760" cy="4879080"/>
          </a:xfrm>
        </p:grpSpPr>
        <p:sp>
          <p:nvSpPr>
            <p:cNvPr id="660" name=""/>
            <p:cNvSpPr/>
            <p:nvPr/>
          </p:nvSpPr>
          <p:spPr>
            <a:xfrm>
              <a:off x="6482160" y="3668760"/>
              <a:ext cx="2876760" cy="1061640"/>
            </a:xfrm>
            <a:prstGeom prst="chevron">
              <a:avLst>
                <a:gd name="adj" fmla="val 50000"/>
              </a:avLst>
            </a:prstGeom>
            <a:solidFill>
              <a:srgbClr val="80808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Estimate the  effectiveness of influence operations</a:t>
              </a:r>
              <a:endParaRPr b="0" lang="en-AU" sz="1600" spc="-1" strike="noStrike">
                <a:solidFill>
                  <a:srgbClr val="000000"/>
                </a:solidFill>
                <a:latin typeface="Arial"/>
              </a:endParaRPr>
            </a:p>
          </p:txBody>
        </p:sp>
        <p:sp>
          <p:nvSpPr>
            <p:cNvPr id="661" name="TextBox 32"/>
            <p:cNvSpPr/>
            <p:nvPr/>
          </p:nvSpPr>
          <p:spPr>
            <a:xfrm>
              <a:off x="6698160" y="4877280"/>
              <a:ext cx="229968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Model the impact of networks and influencers on the virality and reach of problematic messages</a:t>
              </a:r>
              <a:endParaRPr b="0" lang="en-AU" sz="1100" spc="-1" strike="noStrike">
                <a:solidFill>
                  <a:srgbClr val="000000"/>
                </a:solidFill>
                <a:latin typeface="Arial"/>
              </a:endParaRPr>
            </a:p>
          </p:txBody>
        </p:sp>
        <p:sp>
          <p:nvSpPr>
            <p:cNvPr id="662" name="TextBox 35"/>
            <p:cNvSpPr/>
            <p:nvPr/>
          </p:nvSpPr>
          <p:spPr>
            <a:xfrm>
              <a:off x="6698160" y="5815080"/>
              <a:ext cx="255492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Track the spread of problematic messages across and between online platforms and into the real-world</a:t>
              </a:r>
              <a:endParaRPr b="0" lang="en-AU" sz="1100" spc="-1" strike="noStrike">
                <a:solidFill>
                  <a:srgbClr val="000000"/>
                </a:solidFill>
                <a:latin typeface="Arial"/>
              </a:endParaRPr>
            </a:p>
          </p:txBody>
        </p:sp>
        <p:sp>
          <p:nvSpPr>
            <p:cNvPr id="663" name="TextBox 37"/>
            <p:cNvSpPr/>
            <p:nvPr/>
          </p:nvSpPr>
          <p:spPr>
            <a:xfrm>
              <a:off x="6698160" y="2351880"/>
              <a:ext cx="229968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factors accelerate and intensify the communication and reach of weaponized messages within and across online environments, and which factors lead to the most significant real-world harms?</a:t>
              </a:r>
              <a:endParaRPr b="0" lang="en-AU" sz="1100" spc="-1" strike="noStrike">
                <a:solidFill>
                  <a:srgbClr val="000000"/>
                </a:solidFill>
                <a:latin typeface="Arial"/>
              </a:endParaRPr>
            </a:p>
          </p:txBody>
        </p:sp>
        <p:sp>
          <p:nvSpPr>
            <p:cNvPr id="664" name=""/>
            <p:cNvSpPr/>
            <p:nvPr/>
          </p:nvSpPr>
          <p:spPr>
            <a:xfrm>
              <a:off x="7077240" y="1528920"/>
              <a:ext cx="154116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Predict</a:t>
              </a:r>
              <a:endParaRPr b="0" lang="en-AU" sz="2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
          <p:cNvSpPr/>
          <p:nvPr/>
        </p:nvSpPr>
        <p:spPr>
          <a:xfrm>
            <a:off x="-20880" y="360"/>
            <a:ext cx="930852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Predict:</a:t>
            </a:r>
            <a:r>
              <a:rPr b="0" lang="en-US" sz="3600" spc="-1" strike="noStrike">
                <a:solidFill>
                  <a:srgbClr val="000000"/>
                </a:solidFill>
                <a:latin typeface="Arial"/>
                <a:ea typeface="Arial"/>
              </a:rPr>
              <a:t> Effectiveness of state-sponsored narratives</a:t>
            </a:r>
            <a:endParaRPr b="0" lang="en-AU" sz="3600" spc="-1" strike="noStrike">
              <a:solidFill>
                <a:srgbClr val="000000"/>
              </a:solidFill>
              <a:latin typeface="Arial"/>
            </a:endParaRPr>
          </a:p>
        </p:txBody>
      </p:sp>
      <p:sp>
        <p:nvSpPr>
          <p:cNvPr id="666" name=""/>
          <p:cNvSpPr/>
          <p:nvPr/>
        </p:nvSpPr>
        <p:spPr>
          <a:xfrm>
            <a:off x="360000" y="1363680"/>
            <a:ext cx="11015640" cy="75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200" spc="-1" strike="noStrike">
                <a:solidFill>
                  <a:srgbClr val="000000"/>
                </a:solidFill>
                <a:latin typeface="Arial"/>
                <a:ea typeface="DejaVu Sans"/>
              </a:rPr>
              <a:t>Purpose:</a:t>
            </a:r>
            <a:r>
              <a:rPr b="0" lang="en-AU" sz="2200" spc="-1" strike="noStrike">
                <a:solidFill>
                  <a:srgbClr val="000000"/>
                </a:solidFill>
                <a:latin typeface="Arial"/>
                <a:ea typeface="DejaVu Sans"/>
              </a:rPr>
              <a:t> Predicting the Effectiveness of State-sponsored Influence Operations: a Case Study of the Solomon Islands and Melanesia</a:t>
            </a:r>
            <a:endParaRPr b="0" lang="en-AU" sz="2200" spc="-1" strike="noStrike">
              <a:solidFill>
                <a:srgbClr val="000000"/>
              </a:solidFill>
              <a:latin typeface="Arial"/>
            </a:endParaRPr>
          </a:p>
        </p:txBody>
      </p:sp>
      <p:pic>
        <p:nvPicPr>
          <p:cNvPr id="667" name="" descr=""/>
          <p:cNvPicPr/>
          <p:nvPr/>
        </p:nvPicPr>
        <p:blipFill>
          <a:blip r:embed="rId1"/>
          <a:stretch/>
        </p:blipFill>
        <p:spPr>
          <a:xfrm>
            <a:off x="10296000" y="72000"/>
            <a:ext cx="1523160" cy="479160"/>
          </a:xfrm>
          <a:prstGeom prst="rect">
            <a:avLst/>
          </a:prstGeom>
          <a:ln w="0">
            <a:noFill/>
          </a:ln>
        </p:spPr>
      </p:pic>
      <p:sp>
        <p:nvSpPr>
          <p:cNvPr id="668" name=""/>
          <p:cNvSpPr/>
          <p:nvPr/>
        </p:nvSpPr>
        <p:spPr>
          <a:xfrm>
            <a:off x="360000" y="2803680"/>
            <a:ext cx="11015640" cy="37058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3"/>
              </a:spcBef>
              <a:spcAft>
                <a:spcPts val="283"/>
              </a:spcAft>
            </a:pPr>
            <a:r>
              <a:rPr b="0" lang="en-AU" sz="2100" spc="-1" strike="noStrike">
                <a:solidFill>
                  <a:srgbClr val="000000"/>
                </a:solidFill>
                <a:latin typeface="Arial"/>
                <a:ea typeface="DejaVu Sans"/>
              </a:rPr>
              <a:t>RQ1: Do Chinese IO operations in different regions of Melanesia consistently use particular narrative constructions and language? Do they seek to elicit specific reactions? </a:t>
            </a:r>
            <a:endParaRPr b="0" lang="en-AU" sz="2100" spc="-1" strike="noStrike">
              <a:solidFill>
                <a:srgbClr val="000000"/>
              </a:solidFill>
              <a:latin typeface="Arial"/>
            </a:endParaRPr>
          </a:p>
          <a:p>
            <a:pPr>
              <a:lnSpc>
                <a:spcPct val="100000"/>
              </a:lnSpc>
              <a:spcBef>
                <a:spcPts val="283"/>
              </a:spcBef>
              <a:spcAft>
                <a:spcPts val="283"/>
              </a:spcAft>
            </a:pPr>
            <a:r>
              <a:rPr b="0" lang="en-AU" sz="2100" spc="-1" strike="noStrike">
                <a:solidFill>
                  <a:srgbClr val="000000"/>
                </a:solidFill>
                <a:latin typeface="Arial"/>
                <a:ea typeface="DejaVu Sans"/>
              </a:rPr>
              <a:t>RQ2: How to effectively identify and triage information campaigns based on the characteristics of the message, how it spreads, who is communicating it, and where it is being communicated? </a:t>
            </a:r>
            <a:endParaRPr b="0" lang="en-AU" sz="2100" spc="-1" strike="noStrike">
              <a:solidFill>
                <a:srgbClr val="000000"/>
              </a:solidFill>
              <a:latin typeface="Arial"/>
            </a:endParaRPr>
          </a:p>
          <a:p>
            <a:pPr>
              <a:lnSpc>
                <a:spcPct val="100000"/>
              </a:lnSpc>
              <a:spcBef>
                <a:spcPts val="283"/>
              </a:spcBef>
              <a:spcAft>
                <a:spcPts val="283"/>
              </a:spcAft>
            </a:pPr>
            <a:r>
              <a:rPr b="0" lang="en-AU" sz="2100" spc="-1" strike="noStrike">
                <a:solidFill>
                  <a:srgbClr val="000000"/>
                </a:solidFill>
                <a:latin typeface="Arial"/>
                <a:ea typeface="DejaVu Sans"/>
              </a:rPr>
              <a:t>RQ3: What factors accelerate the reach of weaponized messages within and across online environments, and which factors lead to the most significant real-world harm?</a:t>
            </a:r>
            <a:endParaRPr b="0" lang="en-AU" sz="2100" spc="-1" strike="noStrike">
              <a:solidFill>
                <a:srgbClr val="000000"/>
              </a:solidFill>
              <a:latin typeface="Arial"/>
            </a:endParaRPr>
          </a:p>
          <a:p>
            <a:pPr>
              <a:lnSpc>
                <a:spcPct val="100000"/>
              </a:lnSpc>
              <a:spcBef>
                <a:spcPts val="283"/>
              </a:spcBef>
              <a:spcAft>
                <a:spcPts val="283"/>
              </a:spcAft>
            </a:pPr>
            <a:r>
              <a:rPr b="0" lang="en-AU" sz="2100" spc="-1" strike="noStrike">
                <a:solidFill>
                  <a:srgbClr val="000000"/>
                </a:solidFill>
                <a:latin typeface="Arial"/>
                <a:ea typeface="DejaVu Sans"/>
              </a:rPr>
              <a:t>RQ4: How to forecast the future attention received by an IO? How to distinguish those IO likely to be effective? Is there a tipping point before which countermeasures are most effective?</a:t>
            </a:r>
            <a:endParaRPr b="0" lang="en-AU" sz="2100" spc="-1" strike="noStrike">
              <a:solidFill>
                <a:srgbClr val="000000"/>
              </a:solidFill>
              <a:latin typeface="Arial"/>
            </a:endParaRPr>
          </a:p>
        </p:txBody>
      </p:sp>
      <p:sp>
        <p:nvSpPr>
          <p:cNvPr id="669" name=""/>
          <p:cNvSpPr/>
          <p:nvPr/>
        </p:nvSpPr>
        <p:spPr>
          <a:xfrm>
            <a:off x="384120" y="2412000"/>
            <a:ext cx="2351520" cy="402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rPr>
              <a:t>Questions:</a:t>
            </a:r>
            <a:endParaRPr b="0" lang="en-AU"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0" name="" descr=""/>
          <p:cNvPicPr/>
          <p:nvPr/>
        </p:nvPicPr>
        <p:blipFill>
          <a:blip r:embed="rId1"/>
          <a:stretch/>
        </p:blipFill>
        <p:spPr>
          <a:xfrm>
            <a:off x="6408000" y="828000"/>
            <a:ext cx="5578920" cy="5287320"/>
          </a:xfrm>
          <a:prstGeom prst="rect">
            <a:avLst/>
          </a:prstGeom>
          <a:ln w="0">
            <a:noFill/>
          </a:ln>
        </p:spPr>
      </p:pic>
      <p:sp>
        <p:nvSpPr>
          <p:cNvPr id="671" name=""/>
          <p:cNvSpPr/>
          <p:nvPr/>
        </p:nvSpPr>
        <p:spPr>
          <a:xfrm>
            <a:off x="-20880" y="1080"/>
            <a:ext cx="12212640" cy="646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Predict:</a:t>
            </a:r>
            <a:r>
              <a:rPr b="0" lang="en-US" sz="3600" spc="-1" strike="noStrike">
                <a:solidFill>
                  <a:srgbClr val="000000"/>
                </a:solidFill>
                <a:latin typeface="Arial"/>
                <a:ea typeface="Arial"/>
              </a:rPr>
              <a:t> Melanesia IO – on-the-ground &amp; protocol</a:t>
            </a:r>
            <a:endParaRPr b="0" lang="en-AU" sz="3600" spc="-1" strike="noStrike">
              <a:solidFill>
                <a:srgbClr val="000000"/>
              </a:solidFill>
              <a:latin typeface="Arial"/>
            </a:endParaRPr>
          </a:p>
        </p:txBody>
      </p:sp>
      <p:sp>
        <p:nvSpPr>
          <p:cNvPr id="672" name=""/>
          <p:cNvSpPr/>
          <p:nvPr/>
        </p:nvSpPr>
        <p:spPr>
          <a:xfrm>
            <a:off x="360000" y="940680"/>
            <a:ext cx="4007520" cy="71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rPr>
              <a:t>Qualitative protocol:</a:t>
            </a:r>
            <a:endParaRPr b="0" lang="en-AU" sz="2200" spc="-1" strike="noStrike">
              <a:solidFill>
                <a:srgbClr val="000000"/>
              </a:solidFill>
              <a:latin typeface="Arial"/>
            </a:endParaRPr>
          </a:p>
        </p:txBody>
      </p:sp>
      <p:sp>
        <p:nvSpPr>
          <p:cNvPr id="673" name=""/>
          <p:cNvSpPr/>
          <p:nvPr/>
        </p:nvSpPr>
        <p:spPr>
          <a:xfrm>
            <a:off x="504000" y="1440000"/>
            <a:ext cx="5759640" cy="20901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Compile a list of significant past events and study who pushed what</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Identify where the discussions take place</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Who are the actors (vectors) pushing narratives?</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What are the main themes and topics?</a:t>
            </a:r>
            <a:endParaRPr b="0" lang="en-AU" sz="2100" spc="-1" strike="noStrike">
              <a:solidFill>
                <a:srgbClr val="000000"/>
              </a:solidFill>
              <a:latin typeface="Arial"/>
            </a:endParaRPr>
          </a:p>
        </p:txBody>
      </p:sp>
      <p:sp>
        <p:nvSpPr>
          <p:cNvPr id="674" name=""/>
          <p:cNvSpPr/>
          <p:nvPr/>
        </p:nvSpPr>
        <p:spPr>
          <a:xfrm>
            <a:off x="360000" y="3857040"/>
            <a:ext cx="5759640" cy="426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rPr>
              <a:t>Two Research Assistants on the ground:</a:t>
            </a:r>
            <a:endParaRPr b="0" lang="en-AU" sz="2200" spc="-1" strike="noStrike">
              <a:solidFill>
                <a:srgbClr val="000000"/>
              </a:solidFill>
              <a:latin typeface="Arial"/>
            </a:endParaRPr>
          </a:p>
        </p:txBody>
      </p:sp>
      <p:sp>
        <p:nvSpPr>
          <p:cNvPr id="675" name=""/>
          <p:cNvSpPr/>
          <p:nvPr/>
        </p:nvSpPr>
        <p:spPr>
          <a:xfrm>
            <a:off x="504000" y="4356360"/>
            <a:ext cx="5975640" cy="20876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pPr>
            <a:r>
              <a:rPr b="1" lang="en-AU" sz="2100" spc="-1" strike="noStrike">
                <a:solidFill>
                  <a:srgbClr val="000000"/>
                </a:solidFill>
                <a:latin typeface="Arial"/>
                <a:ea typeface="DejaVu Sans"/>
              </a:rPr>
              <a:t>Places</a:t>
            </a:r>
            <a:r>
              <a:rPr b="0" lang="en-AU" sz="2100" spc="-1" strike="noStrike">
                <a:solidFill>
                  <a:srgbClr val="000000"/>
                </a:solidFill>
                <a:latin typeface="Arial"/>
                <a:ea typeface="DejaVu Sans"/>
              </a:rPr>
              <a:t>: Solomon Islands, Vanuatu</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1" lang="en-AU" sz="2100" spc="-1" strike="noStrike">
                <a:solidFill>
                  <a:srgbClr val="000000"/>
                </a:solidFill>
                <a:latin typeface="Arial"/>
                <a:ea typeface="DejaVu Sans"/>
              </a:rPr>
              <a:t>Tasks</a:t>
            </a:r>
            <a:r>
              <a:rPr b="0" lang="en-AU" sz="2100" spc="-1" strike="noStrike">
                <a:solidFill>
                  <a:srgbClr val="000000"/>
                </a:solidFill>
                <a:latin typeface="Arial"/>
                <a:ea typeface="DejaVu Sans"/>
              </a:rPr>
              <a:t>: Identify where are the discussions taken — on Facebook</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1" lang="en-AU" sz="2100" spc="-1" strike="noStrike">
                <a:solidFill>
                  <a:srgbClr val="000000"/>
                </a:solidFill>
                <a:latin typeface="Arial"/>
                <a:ea typeface="DejaVu Sans"/>
              </a:rPr>
              <a:t>Safety protocol:</a:t>
            </a:r>
            <a:r>
              <a:rPr b="0" lang="en-AU" sz="2100" spc="-1" strike="noStrike">
                <a:solidFill>
                  <a:srgbClr val="000000"/>
                </a:solidFill>
                <a:latin typeface="Arial"/>
                <a:ea typeface="DejaVu Sans"/>
              </a:rPr>
              <a:t> they have limited knowledge of the aims of this project (i.e. China’s IO).</a:t>
            </a:r>
            <a:endParaRPr b="0" lang="en-AU" sz="2100" spc="-1" strike="noStrike">
              <a:solidFill>
                <a:srgbClr val="000000"/>
              </a:solidFill>
              <a:latin typeface="Arial"/>
            </a:endParaRPr>
          </a:p>
        </p:txBody>
      </p:sp>
      <p:sp>
        <p:nvSpPr>
          <p:cNvPr id="676" name=""/>
          <p:cNvSpPr/>
          <p:nvPr/>
        </p:nvSpPr>
        <p:spPr>
          <a:xfrm>
            <a:off x="6768000" y="6192000"/>
            <a:ext cx="51134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Collecting Facebook data from identified vectors </a:t>
            </a:r>
            <a:br>
              <a:rPr sz="1800"/>
            </a:br>
            <a:r>
              <a:rPr b="0" lang="en-US" sz="1800" spc="-1" strike="noStrike">
                <a:solidFill>
                  <a:srgbClr val="000000"/>
                </a:solidFill>
                <a:latin typeface="Arial"/>
              </a:rPr>
              <a:t>using CrowdTangle</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
          <p:cNvSpPr/>
          <p:nvPr/>
        </p:nvSpPr>
        <p:spPr>
          <a:xfrm>
            <a:off x="-20520" y="1440"/>
            <a:ext cx="12212640" cy="646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Predict:</a:t>
            </a:r>
            <a:r>
              <a:rPr b="0" lang="en-US" sz="3600" spc="-1" strike="noStrike">
                <a:solidFill>
                  <a:srgbClr val="000000"/>
                </a:solidFill>
                <a:latin typeface="Arial"/>
                <a:ea typeface="Arial"/>
              </a:rPr>
              <a:t> Melanesia IO findings – Events and narratives</a:t>
            </a:r>
            <a:endParaRPr b="0" lang="en-AU" sz="3600" spc="-1" strike="noStrike">
              <a:solidFill>
                <a:srgbClr val="000000"/>
              </a:solidFill>
              <a:latin typeface="Arial"/>
            </a:endParaRPr>
          </a:p>
        </p:txBody>
      </p:sp>
      <p:sp>
        <p:nvSpPr>
          <p:cNvPr id="678" name=""/>
          <p:cNvSpPr/>
          <p:nvPr/>
        </p:nvSpPr>
        <p:spPr>
          <a:xfrm>
            <a:off x="3528000" y="2232000"/>
            <a:ext cx="5471640" cy="426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rPr>
              <a:t>Five historical events in Solomons:</a:t>
            </a:r>
            <a:endParaRPr b="0" lang="en-AU" sz="2200" spc="-1" strike="noStrike">
              <a:solidFill>
                <a:srgbClr val="000000"/>
              </a:solidFill>
              <a:latin typeface="Arial"/>
            </a:endParaRPr>
          </a:p>
        </p:txBody>
      </p:sp>
      <p:sp>
        <p:nvSpPr>
          <p:cNvPr id="679" name=""/>
          <p:cNvSpPr/>
          <p:nvPr/>
        </p:nvSpPr>
        <p:spPr>
          <a:xfrm>
            <a:off x="3672000" y="2731320"/>
            <a:ext cx="5759640" cy="24595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Honiara Riots and burning of Chinatown</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Switch of public recognition from Taiwan to China</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Signing of the PRC-SI Security Pact</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Australia Offers to Fund Solomon Islands Elections</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U.S. embassy opening in Honiara</a:t>
            </a:r>
            <a:endParaRPr b="0" lang="en-AU"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
          <p:cNvSpPr/>
          <p:nvPr/>
        </p:nvSpPr>
        <p:spPr>
          <a:xfrm>
            <a:off x="288000" y="2053800"/>
            <a:ext cx="11663640" cy="41623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283"/>
              </a:spcBef>
              <a:spcAft>
                <a:spcPts val="283"/>
              </a:spcAft>
              <a:buClr>
                <a:srgbClr val="000000"/>
              </a:buClr>
              <a:buFont typeface="OpenSymbol"/>
              <a:buAutoNum type="arabicPeriod"/>
            </a:pPr>
            <a:r>
              <a:rPr b="0" lang="en-AU" sz="2100" spc="-1" strike="noStrike">
                <a:solidFill>
                  <a:srgbClr val="000000"/>
                </a:solidFill>
                <a:latin typeface="Arial"/>
                <a:ea typeface="DejaVu Sans"/>
              </a:rPr>
              <a:t>  </a:t>
            </a:r>
            <a:r>
              <a:rPr b="0" lang="en-AU" sz="2100" spc="-1" strike="noStrike">
                <a:solidFill>
                  <a:srgbClr val="000000"/>
                </a:solidFill>
                <a:latin typeface="Arial"/>
                <a:ea typeface="DejaVu Sans"/>
              </a:rPr>
              <a:t>Solomon Islands should become economically self-reliant and vibrant post-RAMSI, through relations with China. </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Font typeface="OpenSymbol"/>
              <a:buAutoNum type="arabicPeriod"/>
            </a:pPr>
            <a:r>
              <a:rPr b="0" lang="en-AU" sz="2100" spc="-1" strike="noStrike">
                <a:solidFill>
                  <a:srgbClr val="000000"/>
                </a:solidFill>
                <a:latin typeface="Arial"/>
                <a:ea typeface="DejaVu Sans"/>
              </a:rPr>
              <a:t>  </a:t>
            </a:r>
            <a:r>
              <a:rPr b="0" lang="en-AU" sz="2100" spc="-1" strike="noStrike">
                <a:solidFill>
                  <a:srgbClr val="000000"/>
                </a:solidFill>
                <a:latin typeface="Arial"/>
                <a:ea typeface="DejaVu Sans"/>
              </a:rPr>
              <a:t>The West excludes China from the South Pacific to perpetuate their domination. </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Font typeface="OpenSymbol"/>
              <a:buAutoNum type="arabicPeriod"/>
            </a:pPr>
            <a:r>
              <a:rPr b="1" lang="en-AU" sz="2100" spc="-1" strike="noStrike">
                <a:solidFill>
                  <a:srgbClr val="000000"/>
                </a:solidFill>
                <a:latin typeface="Arial"/>
                <a:ea typeface="DejaVu Sans"/>
              </a:rPr>
              <a:t>  </a:t>
            </a:r>
            <a:r>
              <a:rPr b="1" lang="en-AU" sz="2100" spc="-1" strike="noStrike">
                <a:solidFill>
                  <a:srgbClr val="000000"/>
                </a:solidFill>
                <a:latin typeface="Arial"/>
                <a:ea typeface="DejaVu Sans"/>
              </a:rPr>
              <a:t>Australia and the US are colonialist bullies that threaten Solomon Islands sovereignty.  </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Font typeface="OpenSymbol"/>
              <a:buAutoNum type="arabicPeriod"/>
            </a:pPr>
            <a:r>
              <a:rPr b="0" lang="en-AU" sz="2100" spc="-1" strike="noStrike">
                <a:solidFill>
                  <a:srgbClr val="000000"/>
                </a:solidFill>
                <a:latin typeface="Arial"/>
                <a:ea typeface="DejaVu Sans"/>
              </a:rPr>
              <a:t>  </a:t>
            </a:r>
            <a:r>
              <a:rPr b="1" lang="en-AU" sz="2100" spc="-1" strike="noStrike">
                <a:solidFill>
                  <a:srgbClr val="000000"/>
                </a:solidFill>
                <a:latin typeface="Arial"/>
                <a:ea typeface="DejaVu Sans"/>
              </a:rPr>
              <a:t>The West perpetuate a ‘Cold War mentality’. </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Font typeface="OpenSymbol"/>
              <a:buAutoNum type="arabicPeriod"/>
            </a:pPr>
            <a:r>
              <a:rPr b="0" lang="en-AU" sz="2100" spc="-1" strike="noStrike">
                <a:solidFill>
                  <a:srgbClr val="000000"/>
                </a:solidFill>
                <a:latin typeface="Arial"/>
                <a:ea typeface="DejaVu Sans"/>
              </a:rPr>
              <a:t>  </a:t>
            </a:r>
            <a:r>
              <a:rPr b="0" lang="en-AU" sz="2100" spc="-1" strike="noStrike">
                <a:solidFill>
                  <a:srgbClr val="000000"/>
                </a:solidFill>
                <a:latin typeface="Arial"/>
                <a:ea typeface="DejaVu Sans"/>
              </a:rPr>
              <a:t>Westernised activists and civil society groups undermine the Solomon Islands government. </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Font typeface="OpenSymbol"/>
              <a:buAutoNum type="arabicPeriod"/>
            </a:pPr>
            <a:r>
              <a:rPr b="0" lang="en-AU" sz="2100" spc="-1" strike="noStrike">
                <a:solidFill>
                  <a:srgbClr val="000000"/>
                </a:solidFill>
                <a:latin typeface="Arial"/>
                <a:ea typeface="DejaVu Sans"/>
              </a:rPr>
              <a:t>  </a:t>
            </a:r>
            <a:r>
              <a:rPr b="0" lang="en-AU" sz="2100" spc="-1" strike="noStrike">
                <a:solidFill>
                  <a:srgbClr val="000000"/>
                </a:solidFill>
                <a:latin typeface="Arial"/>
                <a:ea typeface="DejaVu Sans"/>
              </a:rPr>
              <a:t>Australia is trying to interfere in Solomon Islands democracy.  </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Font typeface="OpenSymbol"/>
              <a:buAutoNum type="arabicPeriod"/>
            </a:pPr>
            <a:r>
              <a:rPr b="0" lang="en-AU" sz="2100" spc="-1" strike="noStrike">
                <a:solidFill>
                  <a:srgbClr val="000000"/>
                </a:solidFill>
                <a:latin typeface="Arial"/>
                <a:ea typeface="DejaVu Sans"/>
              </a:rPr>
              <a:t>  </a:t>
            </a:r>
            <a:r>
              <a:rPr b="0" lang="en-AU" sz="2100" spc="-1" strike="noStrike">
                <a:solidFill>
                  <a:srgbClr val="000000"/>
                </a:solidFill>
                <a:latin typeface="Arial"/>
                <a:ea typeface="DejaVu Sans"/>
              </a:rPr>
              <a:t>The West instigated the November 2021 Honiara riots. </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Font typeface="OpenSymbol"/>
              <a:buAutoNum type="arabicPeriod"/>
            </a:pPr>
            <a:r>
              <a:rPr b="0" lang="en-AU" sz="2100" spc="-1" strike="noStrike">
                <a:solidFill>
                  <a:srgbClr val="000000"/>
                </a:solidFill>
                <a:latin typeface="Arial"/>
                <a:ea typeface="DejaVu Sans"/>
              </a:rPr>
              <a:t>  </a:t>
            </a:r>
            <a:r>
              <a:rPr b="1" lang="en-AU" sz="2100" spc="-1" strike="noStrike">
                <a:solidFill>
                  <a:srgbClr val="000000"/>
                </a:solidFill>
                <a:latin typeface="Arial"/>
                <a:ea typeface="DejaVu Sans"/>
              </a:rPr>
              <a:t>Australia and the West will invade the Solomons because of its security relations with China. </a:t>
            </a:r>
            <a:endParaRPr b="0" lang="en-AU" sz="2100" spc="-1" strike="noStrike">
              <a:solidFill>
                <a:srgbClr val="000000"/>
              </a:solidFill>
              <a:latin typeface="Arial"/>
            </a:endParaRPr>
          </a:p>
        </p:txBody>
      </p:sp>
      <p:sp>
        <p:nvSpPr>
          <p:cNvPr id="681" name=""/>
          <p:cNvSpPr/>
          <p:nvPr/>
        </p:nvSpPr>
        <p:spPr>
          <a:xfrm>
            <a:off x="312120" y="1590120"/>
            <a:ext cx="4007520" cy="714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rPr>
              <a:t>(some) Identified narratives:</a:t>
            </a:r>
            <a:endParaRPr b="0" lang="en-AU" sz="2200" spc="-1" strike="noStrike">
              <a:solidFill>
                <a:srgbClr val="000000"/>
              </a:solidFill>
              <a:latin typeface="Arial"/>
            </a:endParaRPr>
          </a:p>
        </p:txBody>
      </p:sp>
      <p:sp>
        <p:nvSpPr>
          <p:cNvPr id="682" name=""/>
          <p:cNvSpPr/>
          <p:nvPr/>
        </p:nvSpPr>
        <p:spPr>
          <a:xfrm>
            <a:off x="255600" y="6408000"/>
            <a:ext cx="1083204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808080"/>
                </a:solidFill>
                <a:latin typeface="Arial"/>
              </a:rPr>
              <a:t>RAMSI: Regional Assistance Mission to Solomon Islands (RAMSI) led by Australia and New Zealand.</a:t>
            </a:r>
            <a:endParaRPr b="0" lang="en-AU" sz="1800" spc="-1" strike="noStrike">
              <a:solidFill>
                <a:srgbClr val="000000"/>
              </a:solidFill>
              <a:latin typeface="Arial"/>
            </a:endParaRPr>
          </a:p>
        </p:txBody>
      </p:sp>
      <p:sp>
        <p:nvSpPr>
          <p:cNvPr id="683" name=""/>
          <p:cNvSpPr/>
          <p:nvPr/>
        </p:nvSpPr>
        <p:spPr>
          <a:xfrm>
            <a:off x="-20160" y="1800"/>
            <a:ext cx="12212640" cy="646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Predict:</a:t>
            </a:r>
            <a:r>
              <a:rPr b="0" lang="en-US" sz="3600" spc="-1" strike="noStrike">
                <a:solidFill>
                  <a:srgbClr val="000000"/>
                </a:solidFill>
                <a:latin typeface="Arial"/>
                <a:ea typeface="Arial"/>
              </a:rPr>
              <a:t> Melanesia IO findings – Events and narratives</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
          <p:cNvPicPr/>
          <p:nvPr/>
        </p:nvPicPr>
        <p:blipFill>
          <a:blip r:embed="rId1"/>
          <a:stretch/>
        </p:blipFill>
        <p:spPr>
          <a:xfrm>
            <a:off x="705240" y="1440000"/>
            <a:ext cx="3974760" cy="3974760"/>
          </a:xfrm>
          <a:prstGeom prst="rect">
            <a:avLst/>
          </a:prstGeom>
          <a:ln w="0">
            <a:noFill/>
          </a:ln>
        </p:spPr>
      </p:pic>
      <p:pic>
        <p:nvPicPr>
          <p:cNvPr id="79" name="" descr=""/>
          <p:cNvPicPr/>
          <p:nvPr/>
        </p:nvPicPr>
        <p:blipFill>
          <a:blip r:embed="rId2"/>
          <a:stretch/>
        </p:blipFill>
        <p:spPr>
          <a:xfrm>
            <a:off x="6840000" y="1482480"/>
            <a:ext cx="4732200" cy="2477520"/>
          </a:xfrm>
          <a:prstGeom prst="rect">
            <a:avLst/>
          </a:prstGeom>
          <a:ln w="0">
            <a:noFill/>
          </a:ln>
        </p:spPr>
      </p:pic>
      <p:sp>
        <p:nvSpPr>
          <p:cNvPr id="80" name=""/>
          <p:cNvSpPr txBox="1"/>
          <p:nvPr/>
        </p:nvSpPr>
        <p:spPr>
          <a:xfrm>
            <a:off x="7462800" y="4860000"/>
            <a:ext cx="1537200" cy="858240"/>
          </a:xfrm>
          <a:prstGeom prst="rect">
            <a:avLst/>
          </a:prstGeom>
          <a:noFill/>
          <a:ln w="0">
            <a:noFill/>
          </a:ln>
        </p:spPr>
        <p:txBody>
          <a:bodyPr lIns="90000" rIns="90000" tIns="45000" bIns="45000" anchor="t">
            <a:noAutofit/>
          </a:bodyPr>
          <a:p>
            <a:r>
              <a:rPr b="0" lang="en-AU" sz="1800" spc="-1" strike="noStrike">
                <a:solidFill>
                  <a:srgbClr val="000000"/>
                </a:solidFill>
                <a:latin typeface="Arial"/>
              </a:rPr>
              <a:t>1. Separation</a:t>
            </a:r>
            <a:endParaRPr b="0" lang="en-AU" sz="1800" spc="-1" strike="noStrike">
              <a:solidFill>
                <a:srgbClr val="000000"/>
              </a:solidFill>
              <a:latin typeface="Arial"/>
            </a:endParaRPr>
          </a:p>
          <a:p>
            <a:r>
              <a:rPr b="0" lang="en-AU" sz="1800" spc="-1" strike="noStrike">
                <a:solidFill>
                  <a:srgbClr val="000000"/>
                </a:solidFill>
                <a:latin typeface="Arial"/>
              </a:rPr>
              <a:t>2. Alignment </a:t>
            </a:r>
            <a:endParaRPr b="0" lang="en-AU" sz="1800" spc="-1" strike="noStrike">
              <a:solidFill>
                <a:srgbClr val="000000"/>
              </a:solidFill>
              <a:latin typeface="Arial"/>
            </a:endParaRPr>
          </a:p>
          <a:p>
            <a:r>
              <a:rPr b="0" lang="en-AU" sz="1800" spc="-1" strike="noStrike">
                <a:solidFill>
                  <a:srgbClr val="000000"/>
                </a:solidFill>
                <a:latin typeface="Arial"/>
              </a:rPr>
              <a:t>3. Cohesion</a:t>
            </a:r>
            <a:endParaRPr b="0" lang="en-AU" sz="1800" spc="-1" strike="noStrike">
              <a:solidFill>
                <a:srgbClr val="000000"/>
              </a:solidFill>
              <a:latin typeface="Arial"/>
            </a:endParaRPr>
          </a:p>
        </p:txBody>
      </p:sp>
      <p:sp>
        <p:nvSpPr>
          <p:cNvPr id="81" name=""/>
          <p:cNvSpPr/>
          <p:nvPr/>
        </p:nvSpPr>
        <p:spPr>
          <a:xfrm>
            <a:off x="0" y="0"/>
            <a:ext cx="12441960" cy="622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3600" spc="-1" strike="noStrike">
                <a:solidFill>
                  <a:srgbClr val="000000"/>
                </a:solidFill>
                <a:latin typeface="Arial"/>
                <a:ea typeface="Noto Sans CJK SC Regular"/>
              </a:rPr>
              <a:t>Three rules of bird flocking behaviour</a:t>
            </a:r>
            <a:endParaRPr b="0" lang="en-AU" sz="3600" spc="-1" strike="noStrike">
              <a:solidFill>
                <a:srgbClr val="000000"/>
              </a:solidFill>
              <a:latin typeface="Arial"/>
            </a:endParaRPr>
          </a:p>
        </p:txBody>
      </p:sp>
      <p:sp>
        <p:nvSpPr>
          <p:cNvPr id="82" name=""/>
          <p:cNvSpPr txBox="1"/>
          <p:nvPr/>
        </p:nvSpPr>
        <p:spPr>
          <a:xfrm>
            <a:off x="720000" y="5760000"/>
            <a:ext cx="3276000" cy="346320"/>
          </a:xfrm>
          <a:prstGeom prst="rect">
            <a:avLst/>
          </a:prstGeom>
          <a:noFill/>
          <a:ln w="0">
            <a:noFill/>
          </a:ln>
        </p:spPr>
        <p:txBody>
          <a:bodyPr lIns="90000" rIns="90000" tIns="45000" bIns="45000" anchor="t">
            <a:noAutofit/>
          </a:bodyPr>
          <a:p>
            <a:r>
              <a:rPr b="0" lang="en-AU" sz="1800" spc="-1" strike="noStrike">
                <a:solidFill>
                  <a:srgbClr val="000000"/>
                </a:solidFill>
                <a:latin typeface="Arial"/>
              </a:rPr>
              <a:t>Complex bird flock dynamics...</a:t>
            </a:r>
            <a:endParaRPr b="0" lang="en-AU" sz="1800" spc="-1" strike="noStrike">
              <a:solidFill>
                <a:srgbClr val="000000"/>
              </a:solidFill>
              <a:latin typeface="Arial"/>
            </a:endParaRPr>
          </a:p>
        </p:txBody>
      </p:sp>
      <p:sp>
        <p:nvSpPr>
          <p:cNvPr id="83" name=""/>
          <p:cNvSpPr txBox="1"/>
          <p:nvPr/>
        </p:nvSpPr>
        <p:spPr>
          <a:xfrm>
            <a:off x="6450480" y="4320000"/>
            <a:ext cx="5249520" cy="346320"/>
          </a:xfrm>
          <a:prstGeom prst="rect">
            <a:avLst/>
          </a:prstGeom>
          <a:noFill/>
          <a:ln w="0">
            <a:noFill/>
          </a:ln>
        </p:spPr>
        <p:txBody>
          <a:bodyPr lIns="90000" rIns="90000" tIns="45000" bIns="45000" anchor="t">
            <a:noAutofit/>
          </a:bodyPr>
          <a:p>
            <a:r>
              <a:rPr b="0" lang="en-AU" sz="1800" spc="-1" strike="noStrike">
                <a:solidFill>
                  <a:srgbClr val="000000"/>
                </a:solidFill>
                <a:latin typeface="Arial"/>
              </a:rPr>
              <a:t>… </a:t>
            </a:r>
            <a:r>
              <a:rPr b="0" lang="en-AU" sz="1800" spc="-1" strike="noStrike">
                <a:solidFill>
                  <a:srgbClr val="000000"/>
                </a:solidFill>
                <a:latin typeface="Arial"/>
              </a:rPr>
              <a:t>ca</a:t>
            </a:r>
            <a:r>
              <a:rPr b="0" lang="en-AU" sz="1800" spc="-1" strike="noStrike">
                <a:solidFill>
                  <a:srgbClr val="000000"/>
                </a:solidFill>
                <a:latin typeface="Arial"/>
              </a:rPr>
              <a:t>n </a:t>
            </a:r>
            <a:r>
              <a:rPr b="0" lang="en-AU" sz="1800" spc="-1" strike="noStrike">
                <a:solidFill>
                  <a:srgbClr val="000000"/>
                </a:solidFill>
                <a:latin typeface="Arial"/>
              </a:rPr>
              <a:t>be </a:t>
            </a:r>
            <a:r>
              <a:rPr b="0" lang="en-AU" sz="1800" spc="-1" strike="noStrike">
                <a:solidFill>
                  <a:srgbClr val="000000"/>
                </a:solidFill>
                <a:latin typeface="Arial"/>
              </a:rPr>
              <a:t>ex</a:t>
            </a:r>
            <a:r>
              <a:rPr b="0" lang="en-AU" sz="1800" spc="-1" strike="noStrike">
                <a:solidFill>
                  <a:srgbClr val="000000"/>
                </a:solidFill>
                <a:latin typeface="Arial"/>
              </a:rPr>
              <a:t>pla</a:t>
            </a:r>
            <a:r>
              <a:rPr b="0" lang="en-AU" sz="1800" spc="-1" strike="noStrike">
                <a:solidFill>
                  <a:srgbClr val="000000"/>
                </a:solidFill>
                <a:latin typeface="Arial"/>
              </a:rPr>
              <a:t>ine</a:t>
            </a:r>
            <a:r>
              <a:rPr b="0" lang="en-AU" sz="1800" spc="-1" strike="noStrike">
                <a:solidFill>
                  <a:srgbClr val="000000"/>
                </a:solidFill>
                <a:latin typeface="Arial"/>
              </a:rPr>
              <a:t>d </a:t>
            </a:r>
            <a:r>
              <a:rPr b="0" lang="en-AU" sz="1800" spc="-1" strike="noStrike">
                <a:solidFill>
                  <a:srgbClr val="000000"/>
                </a:solidFill>
                <a:latin typeface="Arial"/>
              </a:rPr>
              <a:t>by </a:t>
            </a:r>
            <a:r>
              <a:rPr b="0" lang="en-AU" sz="1800" spc="-1" strike="noStrike">
                <a:solidFill>
                  <a:srgbClr val="000000"/>
                </a:solidFill>
                <a:latin typeface="Arial"/>
              </a:rPr>
              <a:t>thr</a:t>
            </a:r>
            <a:r>
              <a:rPr b="0" lang="en-AU" sz="1800" spc="-1" strike="noStrike">
                <a:solidFill>
                  <a:srgbClr val="000000"/>
                </a:solidFill>
                <a:latin typeface="Arial"/>
              </a:rPr>
              <a:t>ee </a:t>
            </a:r>
            <a:r>
              <a:rPr b="0" lang="en-AU" sz="1800" spc="-1" strike="noStrike">
                <a:solidFill>
                  <a:srgbClr val="000000"/>
                </a:solidFill>
                <a:latin typeface="Arial"/>
              </a:rPr>
              <a:t>ind</a:t>
            </a:r>
            <a:r>
              <a:rPr b="0" lang="en-AU" sz="1800" spc="-1" strike="noStrike">
                <a:solidFill>
                  <a:srgbClr val="000000"/>
                </a:solidFill>
                <a:latin typeface="Arial"/>
              </a:rPr>
              <a:t>ivi</a:t>
            </a:r>
            <a:r>
              <a:rPr b="0" lang="en-AU" sz="1800" spc="-1" strike="noStrike">
                <a:solidFill>
                  <a:srgbClr val="000000"/>
                </a:solidFill>
                <a:latin typeface="Arial"/>
              </a:rPr>
              <a:t>du</a:t>
            </a:r>
            <a:r>
              <a:rPr b="0" lang="en-AU" sz="1800" spc="-1" strike="noStrike">
                <a:solidFill>
                  <a:srgbClr val="000000"/>
                </a:solidFill>
                <a:latin typeface="Arial"/>
              </a:rPr>
              <a:t>al </a:t>
            </a:r>
            <a:r>
              <a:rPr b="0" lang="en-AU" sz="1800" spc="-1" strike="noStrike">
                <a:solidFill>
                  <a:srgbClr val="000000"/>
                </a:solidFill>
                <a:latin typeface="Arial"/>
              </a:rPr>
              <a:t>lev</a:t>
            </a:r>
            <a:r>
              <a:rPr b="0" lang="en-AU" sz="1800" spc="-1" strike="noStrike">
                <a:solidFill>
                  <a:srgbClr val="000000"/>
                </a:solidFill>
                <a:latin typeface="Arial"/>
              </a:rPr>
              <a:t>el </a:t>
            </a:r>
            <a:r>
              <a:rPr b="0" lang="en-AU" sz="1800" spc="-1" strike="noStrike">
                <a:solidFill>
                  <a:srgbClr val="000000"/>
                </a:solidFill>
                <a:latin typeface="Arial"/>
              </a:rPr>
              <a:t>rul</a:t>
            </a:r>
            <a:r>
              <a:rPr b="0" lang="en-AU" sz="1800" spc="-1" strike="noStrike">
                <a:solidFill>
                  <a:srgbClr val="000000"/>
                </a:solidFill>
                <a:latin typeface="Arial"/>
              </a:rPr>
              <a:t>es:</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4" name="" descr=""/>
          <p:cNvPicPr/>
          <p:nvPr/>
        </p:nvPicPr>
        <p:blipFill>
          <a:blip r:embed="rId1"/>
          <a:stretch/>
        </p:blipFill>
        <p:spPr>
          <a:xfrm>
            <a:off x="-1800" y="917640"/>
            <a:ext cx="12191400" cy="5725440"/>
          </a:xfrm>
          <a:prstGeom prst="rect">
            <a:avLst/>
          </a:prstGeom>
          <a:ln w="0">
            <a:noFill/>
          </a:ln>
        </p:spPr>
      </p:pic>
      <p:sp>
        <p:nvSpPr>
          <p:cNvPr id="685" name=""/>
          <p:cNvSpPr/>
          <p:nvPr/>
        </p:nvSpPr>
        <p:spPr>
          <a:xfrm>
            <a:off x="-19800" y="2160"/>
            <a:ext cx="12212640" cy="646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Predict:</a:t>
            </a:r>
            <a:r>
              <a:rPr b="0" lang="en-US" sz="3600" spc="-1" strike="noStrike">
                <a:solidFill>
                  <a:srgbClr val="000000"/>
                </a:solidFill>
                <a:latin typeface="Arial"/>
                <a:ea typeface="Arial"/>
              </a:rPr>
              <a:t> Solomon Islands findings – Events and narratives</a:t>
            </a:r>
            <a:endParaRPr b="0" lang="en-AU" sz="3600" spc="-1" strike="noStrike">
              <a:solidFill>
                <a:srgbClr val="000000"/>
              </a:solidFill>
              <a:latin typeface="Arial"/>
            </a:endParaRPr>
          </a:p>
        </p:txBody>
      </p:sp>
      <p:sp>
        <p:nvSpPr>
          <p:cNvPr id="686" name=""/>
          <p:cNvSpPr/>
          <p:nvPr/>
        </p:nvSpPr>
        <p:spPr>
          <a:xfrm>
            <a:off x="9360000" y="576000"/>
            <a:ext cx="263880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a:t>
            </a:r>
            <a:r>
              <a:rPr b="0" lang="en-US" sz="1800" spc="-1" strike="noStrike" u="sng">
                <a:solidFill>
                  <a:srgbClr val="000000"/>
                </a:solidFill>
                <a:uFillTx/>
                <a:latin typeface="Arial"/>
                <a:hlinkClick r:id="rId2"/>
              </a:rPr>
              <a:t>zoomable version here</a:t>
            </a:r>
            <a:r>
              <a:rPr b="0" lang="en-US" sz="1800" spc="-1" strike="noStrike">
                <a:solidFill>
                  <a:srgbClr val="000000"/>
                </a:solidFill>
                <a:latin typeface="Arial"/>
              </a:rPr>
              <a:t>)</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
          <p:cNvSpPr/>
          <p:nvPr/>
        </p:nvSpPr>
        <p:spPr>
          <a:xfrm>
            <a:off x="-19800" y="2160"/>
            <a:ext cx="1221264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Predict:</a:t>
            </a:r>
            <a:r>
              <a:rPr b="0" lang="en-US" sz="3600" spc="-1" strike="noStrike">
                <a:solidFill>
                  <a:srgbClr val="000000"/>
                </a:solidFill>
                <a:latin typeface="Arial"/>
                <a:ea typeface="Arial"/>
              </a:rPr>
              <a:t> Melanesia IO findings – Network for fake accounts affiliated with China </a:t>
            </a:r>
            <a:endParaRPr b="0" lang="en-AU" sz="3600" spc="-1" strike="noStrike">
              <a:solidFill>
                <a:srgbClr val="000000"/>
              </a:solidFill>
              <a:latin typeface="Arial"/>
            </a:endParaRPr>
          </a:p>
        </p:txBody>
      </p:sp>
      <p:sp>
        <p:nvSpPr>
          <p:cNvPr id="688" name=""/>
          <p:cNvSpPr/>
          <p:nvPr/>
        </p:nvSpPr>
        <p:spPr>
          <a:xfrm>
            <a:off x="360000" y="1633320"/>
            <a:ext cx="11663640" cy="41623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The implantation of narratives and false information is not in the stories, but in the comments</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Most of these comments are from a (small) set of key individuals</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We suspect that a number of this accounts are fake accounts – e.g., portraying to be honiarans when in fact they don’t live in the Solomons</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The news articles do not really contain misinformation, only propaganda; some comments make fake claims</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We find that pro-chineese stories do not get a lot of engagement; local stories about Solomon’s get engagement</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We find significant positivity about Australia in the people’s comments</a:t>
            </a:r>
            <a:endParaRPr b="0" lang="en-AU" sz="2100" spc="-1" strike="noStrike">
              <a:solidFill>
                <a:srgbClr val="000000"/>
              </a:solidFill>
              <a:latin typeface="Arial"/>
            </a:endParaRPr>
          </a:p>
          <a:p>
            <a:pPr marL="216000" indent="-216000">
              <a:lnSpc>
                <a:spcPct val="100000"/>
              </a:lnSpc>
              <a:spcBef>
                <a:spcPts val="283"/>
              </a:spcBef>
              <a:spcAft>
                <a:spcPts val="283"/>
              </a:spcAft>
              <a:buClr>
                <a:srgbClr val="000000"/>
              </a:buClr>
              <a:buSzPct val="45000"/>
              <a:buFont typeface="Wingdings" charset="2"/>
              <a:buChar char=""/>
            </a:pPr>
            <a:r>
              <a:rPr b="0" lang="en-AU" sz="2100" spc="-1" strike="noStrike">
                <a:solidFill>
                  <a:srgbClr val="000000"/>
                </a:solidFill>
                <a:latin typeface="Arial"/>
                <a:ea typeface="DejaVu Sans"/>
              </a:rPr>
              <a:t>Surveys show that ~80% of the elites in the Melanesia trust Australia – </a:t>
            </a:r>
            <a:r>
              <a:rPr b="0" i="1" lang="en-AU" sz="2100" spc="-1" strike="noStrike">
                <a:solidFill>
                  <a:srgbClr val="000000"/>
                </a:solidFill>
                <a:latin typeface="Arial"/>
                <a:ea typeface="DejaVu Sans"/>
              </a:rPr>
              <a:t>where would you go for medical treatment or education?</a:t>
            </a:r>
            <a:endParaRPr b="0" lang="en-AU" sz="2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
          <p:cNvSpPr/>
          <p:nvPr/>
        </p:nvSpPr>
        <p:spPr>
          <a:xfrm>
            <a:off x="648000" y="1903680"/>
            <a:ext cx="11087640" cy="306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400" spc="-1" strike="noStrike">
                <a:solidFill>
                  <a:srgbClr val="000000"/>
                </a:solidFill>
                <a:latin typeface="Arial"/>
                <a:ea typeface="DejaVu Sans"/>
              </a:rPr>
              <a:t>Hypothesis: China exerts influence via trolling and policing on key issues.</a:t>
            </a:r>
            <a:endParaRPr b="0" lang="en-AU" sz="2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AU" sz="2400" spc="-1" strike="noStrike">
                <a:solidFill>
                  <a:srgbClr val="000000"/>
                </a:solidFill>
                <a:latin typeface="Arial"/>
                <a:ea typeface="DejaVu Sans"/>
              </a:rPr>
              <a:t>when anti-China comments come in, the network of fake accounts barge in; usually using shaming</a:t>
            </a:r>
            <a:endParaRPr b="0" lang="en-AU" sz="2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AU" sz="2400" spc="-1" strike="noStrike">
                <a:solidFill>
                  <a:srgbClr val="000000"/>
                </a:solidFill>
                <a:latin typeface="Arial"/>
                <a:ea typeface="DejaVu Sans"/>
              </a:rPr>
              <a:t>usually the initial commenter fades back into the background</a:t>
            </a:r>
            <a:endParaRPr b="0" lang="en-AU" sz="24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AU" sz="2400" spc="-1" strike="noStrike">
                <a:solidFill>
                  <a:srgbClr val="000000"/>
                </a:solidFill>
                <a:latin typeface="Arial"/>
                <a:ea typeface="DejaVu Sans"/>
              </a:rPr>
              <a:t>Repetition is key – repeat the same messages (even if no engagement) and police disident opinions</a:t>
            </a:r>
            <a:endParaRPr b="0" lang="en-AU" sz="2400" spc="-1" strike="noStrike">
              <a:solidFill>
                <a:srgbClr val="000000"/>
              </a:solidFill>
              <a:latin typeface="Arial"/>
            </a:endParaRPr>
          </a:p>
        </p:txBody>
      </p:sp>
      <p:sp>
        <p:nvSpPr>
          <p:cNvPr id="690" name=""/>
          <p:cNvSpPr/>
          <p:nvPr/>
        </p:nvSpPr>
        <p:spPr>
          <a:xfrm>
            <a:off x="-19440" y="2520"/>
            <a:ext cx="1221264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Predict:</a:t>
            </a:r>
            <a:r>
              <a:rPr b="0" lang="en-US" sz="3600" spc="-1" strike="noStrike">
                <a:solidFill>
                  <a:srgbClr val="000000"/>
                </a:solidFill>
                <a:latin typeface="Arial"/>
                <a:ea typeface="Arial"/>
              </a:rPr>
              <a:t> Melanesia IO findings – China exerts influence via trolling and policing on key issues </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
          <p:cNvSpPr/>
          <p:nvPr/>
        </p:nvSpPr>
        <p:spPr>
          <a:xfrm>
            <a:off x="1080" y="0"/>
            <a:ext cx="1196208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3600" spc="-1" strike="noStrike">
                <a:solidFill>
                  <a:srgbClr val="000000"/>
                </a:solidFill>
                <a:latin typeface="Arial"/>
                <a:ea typeface="Noto Sans CJK SC Regular"/>
              </a:rPr>
              <a:t>Predict:</a:t>
            </a:r>
            <a:r>
              <a:rPr b="0" lang="en-AU" sz="3600" spc="-1" strike="noStrike">
                <a:solidFill>
                  <a:srgbClr val="000000"/>
                </a:solidFill>
                <a:latin typeface="Arial"/>
                <a:ea typeface="Noto Sans CJK SC Regular"/>
              </a:rPr>
              <a:t> Model effectiveness </a:t>
            </a:r>
            <a:br>
              <a:rPr sz="3600"/>
            </a:br>
            <a:r>
              <a:rPr b="0" lang="en-AU" sz="3600" spc="-1" strike="noStrike">
                <a:solidFill>
                  <a:srgbClr val="000000"/>
                </a:solidFill>
                <a:latin typeface="Arial"/>
                <a:ea typeface="Noto Sans CJK SC Regular"/>
              </a:rPr>
              <a:t>Self-exciting (Hawkes) processes</a:t>
            </a:r>
            <a:endParaRPr b="0" lang="en-AU" sz="3600" spc="-1" strike="noStrike">
              <a:solidFill>
                <a:srgbClr val="000000"/>
              </a:solidFill>
              <a:latin typeface="Arial"/>
            </a:endParaRPr>
          </a:p>
        </p:txBody>
      </p:sp>
      <p:grpSp>
        <p:nvGrpSpPr>
          <p:cNvPr id="692" name="Group 1"/>
          <p:cNvGrpSpPr/>
          <p:nvPr/>
        </p:nvGrpSpPr>
        <p:grpSpPr>
          <a:xfrm>
            <a:off x="7400160" y="2680920"/>
            <a:ext cx="4759560" cy="2948760"/>
            <a:chOff x="7400160" y="2680920"/>
            <a:chExt cx="4759560" cy="2948760"/>
          </a:xfrm>
        </p:grpSpPr>
        <p:sp>
          <p:nvSpPr>
            <p:cNvPr id="693" name="CustomShape 1"/>
            <p:cNvSpPr/>
            <p:nvPr/>
          </p:nvSpPr>
          <p:spPr>
            <a:xfrm>
              <a:off x="7420320" y="4142160"/>
              <a:ext cx="2536920" cy="360"/>
            </a:xfrm>
            <a:custGeom>
              <a:avLst/>
              <a:gdLst>
                <a:gd name="textAreaLeft" fmla="*/ 0 w 2536920"/>
                <a:gd name="textAreaRight" fmla="*/ 2537640 w 2536920"/>
                <a:gd name="textAreaTop" fmla="*/ 0 h 360"/>
                <a:gd name="textAreaBottom" fmla="*/ 1440 h 360"/>
              </a:gdLst>
              <a:ahLst/>
              <a:rect l="textAreaLeft" t="textAreaTop" r="textAreaRight" b="textAreaBottom"/>
              <a:pathLst>
                <a:path w="5288" h="1">
                  <a:moveTo>
                    <a:pt x="0" y="0"/>
                  </a:moveTo>
                  <a:lnTo>
                    <a:pt x="5259" y="0"/>
                  </a:lnTo>
                  <a:lnTo>
                    <a:pt x="5287" y="0"/>
                  </a:lnTo>
                </a:path>
              </a:pathLst>
            </a:custGeom>
            <a:noFill/>
            <a:ln w="19440">
              <a:solidFill>
                <a:srgbClr val="a6aaa9"/>
              </a:solidFill>
              <a:miter/>
            </a:ln>
          </p:spPr>
          <p:style>
            <a:lnRef idx="0"/>
            <a:fillRef idx="0"/>
            <a:effectRef idx="0"/>
            <a:fontRef idx="minor"/>
          </p:style>
          <p:txBody>
            <a:bodyPr lIns="90000" rIns="90000" tIns="-44280" bIns="-44280" anchor="t">
              <a:noAutofit/>
            </a:bodyPr>
            <a:p>
              <a:pPr>
                <a:lnSpc>
                  <a:spcPct val="100000"/>
                </a:lnSpc>
              </a:pPr>
              <a:endParaRPr b="0" lang="en-US" sz="1800" spc="-1" strike="noStrike">
                <a:solidFill>
                  <a:srgbClr val="000000"/>
                </a:solidFill>
                <a:latin typeface="Arial"/>
              </a:endParaRPr>
            </a:p>
          </p:txBody>
        </p:sp>
        <p:sp>
          <p:nvSpPr>
            <p:cNvPr id="694" name="CustomShape 2"/>
            <p:cNvSpPr/>
            <p:nvPr/>
          </p:nvSpPr>
          <p:spPr>
            <a:xfrm>
              <a:off x="9944640" y="4078800"/>
              <a:ext cx="126000" cy="125640"/>
            </a:xfrm>
            <a:custGeom>
              <a:avLst/>
              <a:gdLst>
                <a:gd name="textAreaLeft" fmla="*/ 0 w 126000"/>
                <a:gd name="textAreaRight" fmla="*/ 126720 w 126000"/>
                <a:gd name="textAreaTop" fmla="*/ 0 h 125640"/>
                <a:gd name="textAreaBottom" fmla="*/ 126360 h 125640"/>
              </a:gdLst>
              <a:ahLst/>
              <a:rect l="textAreaLeft" t="textAreaTop" r="textAreaRight" b="textAreaBottom"/>
              <a:pathLst>
                <a:path w="265" h="265">
                  <a:moveTo>
                    <a:pt x="0" y="264"/>
                  </a:moveTo>
                  <a:lnTo>
                    <a:pt x="264" y="133"/>
                  </a:lnTo>
                  <a:lnTo>
                    <a:pt x="0" y="0"/>
                  </a:lnTo>
                  <a:lnTo>
                    <a:pt x="0" y="264"/>
                  </a:lnTo>
                </a:path>
              </a:pathLst>
            </a:custGeom>
            <a:solidFill>
              <a:srgbClr val="a6aaa9"/>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95" name="CustomShape 3"/>
            <p:cNvSpPr/>
            <p:nvPr/>
          </p:nvSpPr>
          <p:spPr>
            <a:xfrm>
              <a:off x="9036360" y="5567040"/>
              <a:ext cx="3010320" cy="360"/>
            </a:xfrm>
            <a:custGeom>
              <a:avLst/>
              <a:gdLst>
                <a:gd name="textAreaLeft" fmla="*/ 0 w 3010320"/>
                <a:gd name="textAreaRight" fmla="*/ 3011040 w 3010320"/>
                <a:gd name="textAreaTop" fmla="*/ 0 h 360"/>
                <a:gd name="textAreaBottom" fmla="*/ 1440 h 360"/>
              </a:gdLst>
              <a:ahLst/>
              <a:rect l="textAreaLeft" t="textAreaTop" r="textAreaRight" b="textAreaBottom"/>
              <a:pathLst>
                <a:path w="6274" h="1">
                  <a:moveTo>
                    <a:pt x="0" y="0"/>
                  </a:moveTo>
                  <a:lnTo>
                    <a:pt x="6246" y="0"/>
                  </a:lnTo>
                  <a:lnTo>
                    <a:pt x="6273" y="0"/>
                  </a:lnTo>
                </a:path>
              </a:pathLst>
            </a:custGeom>
            <a:noFill/>
            <a:ln w="19440">
              <a:solidFill>
                <a:srgbClr val="a6aaa9"/>
              </a:solidFill>
              <a:miter/>
            </a:ln>
          </p:spPr>
          <p:style>
            <a:lnRef idx="0"/>
            <a:fillRef idx="0"/>
            <a:effectRef idx="0"/>
            <a:fontRef idx="minor"/>
          </p:style>
          <p:txBody>
            <a:bodyPr lIns="90000" rIns="90000" tIns="-44280" bIns="-44280" anchor="t">
              <a:noAutofit/>
            </a:bodyPr>
            <a:p>
              <a:pPr>
                <a:lnSpc>
                  <a:spcPct val="100000"/>
                </a:lnSpc>
              </a:pPr>
              <a:endParaRPr b="0" lang="en-US" sz="1800" spc="-1" strike="noStrike">
                <a:solidFill>
                  <a:srgbClr val="000000"/>
                </a:solidFill>
                <a:latin typeface="Arial"/>
              </a:endParaRPr>
            </a:p>
          </p:txBody>
        </p:sp>
        <p:sp>
          <p:nvSpPr>
            <p:cNvPr id="696" name="CustomShape 4"/>
            <p:cNvSpPr/>
            <p:nvPr/>
          </p:nvSpPr>
          <p:spPr>
            <a:xfrm>
              <a:off x="12034440" y="5504040"/>
              <a:ext cx="125280" cy="125640"/>
            </a:xfrm>
            <a:custGeom>
              <a:avLst/>
              <a:gdLst>
                <a:gd name="textAreaLeft" fmla="*/ 0 w 125280"/>
                <a:gd name="textAreaRight" fmla="*/ 126000 w 125280"/>
                <a:gd name="textAreaTop" fmla="*/ 0 h 125640"/>
                <a:gd name="textAreaBottom" fmla="*/ 126360 h 125640"/>
              </a:gdLst>
              <a:ahLst/>
              <a:rect l="textAreaLeft" t="textAreaTop" r="textAreaRight" b="textAreaBottom"/>
              <a:pathLst>
                <a:path w="264" h="264">
                  <a:moveTo>
                    <a:pt x="0" y="263"/>
                  </a:moveTo>
                  <a:lnTo>
                    <a:pt x="263" y="131"/>
                  </a:lnTo>
                  <a:lnTo>
                    <a:pt x="0" y="0"/>
                  </a:lnTo>
                  <a:lnTo>
                    <a:pt x="0" y="263"/>
                  </a:lnTo>
                </a:path>
              </a:pathLst>
            </a:custGeom>
            <a:solidFill>
              <a:srgbClr val="a6aaa9"/>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97" name="CustomShape 5"/>
            <p:cNvSpPr/>
            <p:nvPr/>
          </p:nvSpPr>
          <p:spPr>
            <a:xfrm>
              <a:off x="7440480" y="2680920"/>
              <a:ext cx="2237040" cy="1473120"/>
            </a:xfrm>
            <a:custGeom>
              <a:avLst/>
              <a:gdLst>
                <a:gd name="textAreaLeft" fmla="*/ 0 w 2237040"/>
                <a:gd name="textAreaRight" fmla="*/ 2237760 w 2237040"/>
                <a:gd name="textAreaTop" fmla="*/ 0 h 1473120"/>
                <a:gd name="textAreaBottom" fmla="*/ 1473840 h 1473120"/>
              </a:gdLst>
              <a:ahLst/>
              <a:rect l="textAreaLeft" t="textAreaTop" r="textAreaRight" b="textAreaBottom"/>
              <a:pathLst>
                <a:path w="4663" h="3072">
                  <a:moveTo>
                    <a:pt x="0" y="0"/>
                  </a:moveTo>
                  <a:lnTo>
                    <a:pt x="4662" y="0"/>
                  </a:lnTo>
                  <a:lnTo>
                    <a:pt x="4662" y="3071"/>
                  </a:lnTo>
                  <a:lnTo>
                    <a:pt x="0" y="3071"/>
                  </a:lnTo>
                  <a:lnTo>
                    <a:pt x="0" y="0"/>
                  </a:lnTo>
                </a:path>
              </a:pathLst>
            </a:cu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98" name="CustomShape 6"/>
            <p:cNvSpPr/>
            <p:nvPr/>
          </p:nvSpPr>
          <p:spPr>
            <a:xfrm>
              <a:off x="7440480" y="2687040"/>
              <a:ext cx="2347920" cy="1476720"/>
            </a:xfrm>
            <a:custGeom>
              <a:avLst/>
              <a:gdLst>
                <a:gd name="textAreaLeft" fmla="*/ 0 w 2347920"/>
                <a:gd name="textAreaRight" fmla="*/ 2348640 w 2347920"/>
                <a:gd name="textAreaTop" fmla="*/ 0 h 1476720"/>
                <a:gd name="textAreaBottom" fmla="*/ 1477440 h 1476720"/>
              </a:gdLst>
              <a:ahLst/>
              <a:rect l="textAreaLeft" t="textAreaTop" r="textAreaRight" b="textAreaBottom"/>
              <a:pathLst>
                <a:path w="4894" h="3079">
                  <a:moveTo>
                    <a:pt x="0" y="0"/>
                  </a:moveTo>
                  <a:cubicBezTo>
                    <a:pt x="36" y="505"/>
                    <a:pt x="240" y="1292"/>
                    <a:pt x="516" y="1693"/>
                  </a:cubicBezTo>
                  <a:cubicBezTo>
                    <a:pt x="792" y="2093"/>
                    <a:pt x="974" y="2189"/>
                    <a:pt x="1659" y="2404"/>
                  </a:cubicBezTo>
                  <a:cubicBezTo>
                    <a:pt x="2345" y="2617"/>
                    <a:pt x="4893" y="2873"/>
                    <a:pt x="4628" y="2976"/>
                  </a:cubicBezTo>
                  <a:cubicBezTo>
                    <a:pt x="4362" y="3078"/>
                    <a:pt x="874" y="3018"/>
                    <a:pt x="67" y="3018"/>
                  </a:cubicBezTo>
                  <a:lnTo>
                    <a:pt x="0" y="0"/>
                  </a:lnTo>
                </a:path>
              </a:pathLst>
            </a:custGeom>
            <a:solidFill>
              <a:srgbClr val="434dd6">
                <a:alpha val="5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99" name="CustomShape 31"/>
            <p:cNvSpPr/>
            <p:nvPr/>
          </p:nvSpPr>
          <p:spPr>
            <a:xfrm>
              <a:off x="7745760" y="3968280"/>
              <a:ext cx="1660320" cy="930600"/>
            </a:xfrm>
            <a:custGeom>
              <a:avLst/>
              <a:gdLst>
                <a:gd name="textAreaLeft" fmla="*/ 0 w 1660320"/>
                <a:gd name="textAreaRight" fmla="*/ 1661040 w 1660320"/>
                <a:gd name="textAreaTop" fmla="*/ 0 h 930600"/>
                <a:gd name="textAreaBottom" fmla="*/ 931320 h 930600"/>
              </a:gdLst>
              <a:ahLst/>
              <a:rect l="textAreaLeft" t="textAreaTop" r="textAreaRight" b="textAreaBottom"/>
              <a:pathLst>
                <a:path w="3462" h="1942">
                  <a:moveTo>
                    <a:pt x="0" y="0"/>
                  </a:moveTo>
                  <a:lnTo>
                    <a:pt x="3461" y="0"/>
                  </a:lnTo>
                  <a:lnTo>
                    <a:pt x="3461" y="1941"/>
                  </a:lnTo>
                  <a:lnTo>
                    <a:pt x="0" y="1941"/>
                  </a:lnTo>
                  <a:lnTo>
                    <a:pt x="0" y="0"/>
                  </a:lnTo>
                </a:path>
              </a:pathLst>
            </a:cu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0" name="CustomShape 32"/>
            <p:cNvSpPr/>
            <p:nvPr/>
          </p:nvSpPr>
          <p:spPr>
            <a:xfrm>
              <a:off x="7746120" y="3975120"/>
              <a:ext cx="1740240" cy="930960"/>
            </a:xfrm>
            <a:custGeom>
              <a:avLst/>
              <a:gdLst>
                <a:gd name="textAreaLeft" fmla="*/ 0 w 1740240"/>
                <a:gd name="textAreaRight" fmla="*/ 1740960 w 1740240"/>
                <a:gd name="textAreaTop" fmla="*/ 0 h 930960"/>
                <a:gd name="textAreaBottom" fmla="*/ 931680 h 930960"/>
              </a:gdLst>
              <a:ahLst/>
              <a:rect l="textAreaLeft" t="textAreaTop" r="textAreaRight" b="textAreaBottom"/>
              <a:pathLst>
                <a:path w="3628" h="1943">
                  <a:moveTo>
                    <a:pt x="0" y="0"/>
                  </a:moveTo>
                  <a:cubicBezTo>
                    <a:pt x="26" y="319"/>
                    <a:pt x="177" y="816"/>
                    <a:pt x="382" y="1069"/>
                  </a:cubicBezTo>
                  <a:cubicBezTo>
                    <a:pt x="587" y="1321"/>
                    <a:pt x="721" y="1382"/>
                    <a:pt x="1229" y="1516"/>
                  </a:cubicBezTo>
                  <a:cubicBezTo>
                    <a:pt x="1737" y="1651"/>
                    <a:pt x="3627" y="1813"/>
                    <a:pt x="3431" y="1877"/>
                  </a:cubicBezTo>
                  <a:cubicBezTo>
                    <a:pt x="3234" y="1942"/>
                    <a:pt x="647" y="1904"/>
                    <a:pt x="49" y="1904"/>
                  </a:cubicBezTo>
                  <a:lnTo>
                    <a:pt x="0" y="0"/>
                  </a:lnTo>
                </a:path>
              </a:pathLst>
            </a:custGeom>
            <a:solidFill>
              <a:srgbClr val="cd665f">
                <a:alpha val="5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1" name="CustomShape 33"/>
            <p:cNvSpPr/>
            <p:nvPr/>
          </p:nvSpPr>
          <p:spPr>
            <a:xfrm>
              <a:off x="9033480" y="3934080"/>
              <a:ext cx="2880720" cy="1676160"/>
            </a:xfrm>
            <a:custGeom>
              <a:avLst/>
              <a:gdLst>
                <a:gd name="textAreaLeft" fmla="*/ 0 w 2880720"/>
                <a:gd name="textAreaRight" fmla="*/ 2881440 w 2880720"/>
                <a:gd name="textAreaTop" fmla="*/ 0 h 1676160"/>
                <a:gd name="textAreaBottom" fmla="*/ 1676880 h 1676160"/>
              </a:gdLst>
              <a:ahLst/>
              <a:rect l="textAreaLeft" t="textAreaTop" r="textAreaRight" b="textAreaBottom"/>
              <a:pathLst>
                <a:path w="6004" h="3495">
                  <a:moveTo>
                    <a:pt x="0" y="0"/>
                  </a:moveTo>
                  <a:lnTo>
                    <a:pt x="6003" y="0"/>
                  </a:lnTo>
                  <a:lnTo>
                    <a:pt x="6003" y="3494"/>
                  </a:lnTo>
                  <a:lnTo>
                    <a:pt x="0" y="3494"/>
                  </a:lnTo>
                  <a:lnTo>
                    <a:pt x="0" y="0"/>
                  </a:lnTo>
                </a:path>
              </a:pathLst>
            </a:cu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2" name="CustomShape 34"/>
            <p:cNvSpPr/>
            <p:nvPr/>
          </p:nvSpPr>
          <p:spPr>
            <a:xfrm>
              <a:off x="9034920" y="3938040"/>
              <a:ext cx="3029040" cy="1681920"/>
            </a:xfrm>
            <a:custGeom>
              <a:avLst/>
              <a:gdLst>
                <a:gd name="textAreaLeft" fmla="*/ 0 w 3029040"/>
                <a:gd name="textAreaRight" fmla="*/ 3029760 w 3029040"/>
                <a:gd name="textAreaTop" fmla="*/ 0 h 1681920"/>
                <a:gd name="textAreaBottom" fmla="*/ 1682640 h 1681920"/>
              </a:gdLst>
              <a:ahLst/>
              <a:rect l="textAreaLeft" t="textAreaTop" r="textAreaRight" b="textAreaBottom"/>
              <a:pathLst>
                <a:path w="6313" h="3507">
                  <a:moveTo>
                    <a:pt x="0" y="0"/>
                  </a:moveTo>
                  <a:cubicBezTo>
                    <a:pt x="46" y="575"/>
                    <a:pt x="309" y="1473"/>
                    <a:pt x="666" y="1929"/>
                  </a:cubicBezTo>
                  <a:cubicBezTo>
                    <a:pt x="1022" y="2385"/>
                    <a:pt x="1256" y="2494"/>
                    <a:pt x="2140" y="2737"/>
                  </a:cubicBezTo>
                  <a:cubicBezTo>
                    <a:pt x="3024" y="2981"/>
                    <a:pt x="6312" y="3272"/>
                    <a:pt x="5970" y="3389"/>
                  </a:cubicBezTo>
                  <a:cubicBezTo>
                    <a:pt x="5628" y="3506"/>
                    <a:pt x="1128" y="3437"/>
                    <a:pt x="87" y="3437"/>
                  </a:cubicBezTo>
                  <a:lnTo>
                    <a:pt x="0" y="0"/>
                  </a:lnTo>
                </a:path>
              </a:pathLst>
            </a:custGeom>
            <a:solidFill>
              <a:srgbClr val="aac46c">
                <a:alpha val="50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3" name="CustomShape 35"/>
            <p:cNvSpPr/>
            <p:nvPr/>
          </p:nvSpPr>
          <p:spPr>
            <a:xfrm>
              <a:off x="7452360" y="2839680"/>
              <a:ext cx="360" cy="1335600"/>
            </a:xfrm>
            <a:custGeom>
              <a:avLst/>
              <a:gdLst>
                <a:gd name="textAreaLeft" fmla="*/ 0 w 360"/>
                <a:gd name="textAreaRight" fmla="*/ 1080 w 360"/>
                <a:gd name="textAreaTop" fmla="*/ 0 h 1335600"/>
                <a:gd name="textAreaBottom" fmla="*/ 1336320 h 1335600"/>
              </a:gdLst>
              <a:ahLst/>
              <a:rect l="textAreaLeft" t="textAreaTop" r="textAreaRight" b="textAreaBottom"/>
              <a:pathLst>
                <a:path w="1" h="2785">
                  <a:moveTo>
                    <a:pt x="0" y="2784"/>
                  </a:moveTo>
                  <a:lnTo>
                    <a:pt x="0" y="27"/>
                  </a:lnTo>
                  <a:lnTo>
                    <a:pt x="0" y="0"/>
                  </a:lnTo>
                </a:path>
              </a:pathLst>
            </a:custGeom>
            <a:noFill/>
            <a:ln w="19440">
              <a:solidFill>
                <a:srgbClr val="0365c0"/>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4" name="CustomShape 36"/>
            <p:cNvSpPr/>
            <p:nvPr/>
          </p:nvSpPr>
          <p:spPr>
            <a:xfrm>
              <a:off x="7400160" y="2748240"/>
              <a:ext cx="104400" cy="104040"/>
            </a:xfrm>
            <a:custGeom>
              <a:avLst/>
              <a:gdLst>
                <a:gd name="textAreaLeft" fmla="*/ 0 w 104400"/>
                <a:gd name="textAreaRight" fmla="*/ 105120 w 104400"/>
                <a:gd name="textAreaTop" fmla="*/ 0 h 104040"/>
                <a:gd name="textAreaBottom" fmla="*/ 104760 h 104040"/>
              </a:gdLst>
              <a:ahLst/>
              <a:rect l="textAreaLeft" t="textAreaTop" r="textAreaRight" b="textAreaBottom"/>
              <a:pathLst>
                <a:path w="220" h="220">
                  <a:moveTo>
                    <a:pt x="0" y="110"/>
                  </a:moveTo>
                  <a:cubicBezTo>
                    <a:pt x="0" y="49"/>
                    <a:pt x="49" y="0"/>
                    <a:pt x="109" y="0"/>
                  </a:cubicBezTo>
                  <a:cubicBezTo>
                    <a:pt x="170" y="0"/>
                    <a:pt x="219" y="49"/>
                    <a:pt x="219" y="110"/>
                  </a:cubicBezTo>
                  <a:cubicBezTo>
                    <a:pt x="219" y="170"/>
                    <a:pt x="170" y="219"/>
                    <a:pt x="109" y="219"/>
                  </a:cubicBezTo>
                  <a:cubicBezTo>
                    <a:pt x="49" y="219"/>
                    <a:pt x="0" y="170"/>
                    <a:pt x="0" y="110"/>
                  </a:cubicBezTo>
                </a:path>
              </a:pathLst>
            </a:custGeom>
            <a:solidFill>
              <a:srgbClr val="0365c0"/>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5" name="CustomShape 37"/>
            <p:cNvSpPr/>
            <p:nvPr/>
          </p:nvSpPr>
          <p:spPr>
            <a:xfrm>
              <a:off x="9046080" y="4135320"/>
              <a:ext cx="360" cy="1466280"/>
            </a:xfrm>
            <a:custGeom>
              <a:avLst/>
              <a:gdLst>
                <a:gd name="textAreaLeft" fmla="*/ 0 w 360"/>
                <a:gd name="textAreaRight" fmla="*/ 1440 w 360"/>
                <a:gd name="textAreaTop" fmla="*/ 0 h 1466280"/>
                <a:gd name="textAreaBottom" fmla="*/ 1467000 h 1466280"/>
              </a:gdLst>
              <a:ahLst/>
              <a:rect l="textAreaLeft" t="textAreaTop" r="textAreaRight" b="textAreaBottom"/>
              <a:pathLst>
                <a:path w="1" h="3058">
                  <a:moveTo>
                    <a:pt x="0" y="3057"/>
                  </a:moveTo>
                  <a:lnTo>
                    <a:pt x="0" y="27"/>
                  </a:lnTo>
                  <a:lnTo>
                    <a:pt x="0" y="0"/>
                  </a:lnTo>
                </a:path>
              </a:pathLst>
            </a:custGeom>
            <a:noFill/>
            <a:ln w="19440">
              <a:solidFill>
                <a:srgbClr val="00882b"/>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6" name="CustomShape 38"/>
            <p:cNvSpPr/>
            <p:nvPr/>
          </p:nvSpPr>
          <p:spPr>
            <a:xfrm>
              <a:off x="8993880" y="4043520"/>
              <a:ext cx="104760" cy="104400"/>
            </a:xfrm>
            <a:custGeom>
              <a:avLst/>
              <a:gdLst>
                <a:gd name="textAreaLeft" fmla="*/ 0 w 104760"/>
                <a:gd name="textAreaRight" fmla="*/ 105480 w 104760"/>
                <a:gd name="textAreaTop" fmla="*/ 0 h 104400"/>
                <a:gd name="textAreaBottom" fmla="*/ 105120 h 104400"/>
              </a:gdLst>
              <a:ahLst/>
              <a:rect l="textAreaLeft" t="textAreaTop" r="textAreaRight" b="textAreaBottom"/>
              <a:pathLst>
                <a:path w="221" h="220">
                  <a:moveTo>
                    <a:pt x="0" y="110"/>
                  </a:moveTo>
                  <a:cubicBezTo>
                    <a:pt x="0" y="49"/>
                    <a:pt x="49" y="0"/>
                    <a:pt x="109" y="0"/>
                  </a:cubicBezTo>
                  <a:cubicBezTo>
                    <a:pt x="171" y="0"/>
                    <a:pt x="220" y="49"/>
                    <a:pt x="220" y="110"/>
                  </a:cubicBezTo>
                  <a:cubicBezTo>
                    <a:pt x="220" y="170"/>
                    <a:pt x="171" y="219"/>
                    <a:pt x="109" y="219"/>
                  </a:cubicBezTo>
                  <a:cubicBezTo>
                    <a:pt x="49" y="219"/>
                    <a:pt x="0" y="170"/>
                    <a:pt x="0" y="110"/>
                  </a:cubicBezTo>
                </a:path>
              </a:pathLst>
            </a:custGeom>
            <a:solidFill>
              <a:srgbClr val="00882b"/>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7" name="CustomShape 39"/>
            <p:cNvSpPr/>
            <p:nvPr/>
          </p:nvSpPr>
          <p:spPr>
            <a:xfrm>
              <a:off x="7750440" y="4896360"/>
              <a:ext cx="1607760" cy="360"/>
            </a:xfrm>
            <a:custGeom>
              <a:avLst/>
              <a:gdLst>
                <a:gd name="textAreaLeft" fmla="*/ 0 w 1607760"/>
                <a:gd name="textAreaRight" fmla="*/ 1608480 w 1607760"/>
                <a:gd name="textAreaTop" fmla="*/ 0 h 360"/>
                <a:gd name="textAreaBottom" fmla="*/ 1080 h 360"/>
              </a:gdLst>
              <a:ahLst/>
              <a:rect l="textAreaLeft" t="textAreaTop" r="textAreaRight" b="textAreaBottom"/>
              <a:pathLst>
                <a:path w="3352" h="1">
                  <a:moveTo>
                    <a:pt x="0" y="0"/>
                  </a:moveTo>
                  <a:lnTo>
                    <a:pt x="3324" y="0"/>
                  </a:lnTo>
                  <a:lnTo>
                    <a:pt x="3351" y="0"/>
                  </a:lnTo>
                </a:path>
              </a:pathLst>
            </a:custGeom>
            <a:noFill/>
            <a:ln w="19440">
              <a:solidFill>
                <a:srgbClr val="a6aaa9"/>
              </a:solidFill>
              <a:miter/>
            </a:ln>
          </p:spPr>
          <p:style>
            <a:lnRef idx="0"/>
            <a:fillRef idx="0"/>
            <a:effectRef idx="0"/>
            <a:fontRef idx="minor"/>
          </p:style>
          <p:txBody>
            <a:bodyPr lIns="90000" rIns="90000" tIns="-43920" bIns="-43920" anchor="t">
              <a:noAutofit/>
            </a:bodyPr>
            <a:p>
              <a:pPr>
                <a:lnSpc>
                  <a:spcPct val="100000"/>
                </a:lnSpc>
              </a:pPr>
              <a:endParaRPr b="0" lang="en-US" sz="1800" spc="-1" strike="noStrike">
                <a:solidFill>
                  <a:srgbClr val="000000"/>
                </a:solidFill>
                <a:latin typeface="Arial"/>
              </a:endParaRPr>
            </a:p>
          </p:txBody>
        </p:sp>
        <p:sp>
          <p:nvSpPr>
            <p:cNvPr id="708" name="CustomShape 40"/>
            <p:cNvSpPr/>
            <p:nvPr/>
          </p:nvSpPr>
          <p:spPr>
            <a:xfrm>
              <a:off x="9345960" y="4833720"/>
              <a:ext cx="126000" cy="125280"/>
            </a:xfrm>
            <a:custGeom>
              <a:avLst/>
              <a:gdLst>
                <a:gd name="textAreaLeft" fmla="*/ 0 w 126000"/>
                <a:gd name="textAreaRight" fmla="*/ 126720 w 126000"/>
                <a:gd name="textAreaTop" fmla="*/ 0 h 125280"/>
                <a:gd name="textAreaBottom" fmla="*/ 126000 h 125280"/>
              </a:gdLst>
              <a:ahLst/>
              <a:rect l="textAreaLeft" t="textAreaTop" r="textAreaRight" b="textAreaBottom"/>
              <a:pathLst>
                <a:path w="265" h="264">
                  <a:moveTo>
                    <a:pt x="0" y="263"/>
                  </a:moveTo>
                  <a:lnTo>
                    <a:pt x="264" y="132"/>
                  </a:lnTo>
                  <a:lnTo>
                    <a:pt x="0" y="0"/>
                  </a:lnTo>
                  <a:lnTo>
                    <a:pt x="0" y="263"/>
                  </a:lnTo>
                </a:path>
              </a:pathLst>
            </a:custGeom>
            <a:solidFill>
              <a:srgbClr val="a6aaa9"/>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09" name="CustomShape 41"/>
            <p:cNvSpPr/>
            <p:nvPr/>
          </p:nvSpPr>
          <p:spPr>
            <a:xfrm>
              <a:off x="7768800" y="4152600"/>
              <a:ext cx="360" cy="705240"/>
            </a:xfrm>
            <a:custGeom>
              <a:avLst/>
              <a:gdLst>
                <a:gd name="textAreaLeft" fmla="*/ 0 w 360"/>
                <a:gd name="textAreaRight" fmla="*/ 1440 w 360"/>
                <a:gd name="textAreaTop" fmla="*/ 0 h 705240"/>
                <a:gd name="textAreaBottom" fmla="*/ 705960 h 705240"/>
              </a:gdLst>
              <a:ahLst/>
              <a:rect l="textAreaLeft" t="textAreaTop" r="textAreaRight" b="textAreaBottom"/>
              <a:pathLst>
                <a:path w="1" h="1472">
                  <a:moveTo>
                    <a:pt x="0" y="1471"/>
                  </a:moveTo>
                  <a:lnTo>
                    <a:pt x="0" y="27"/>
                  </a:lnTo>
                  <a:lnTo>
                    <a:pt x="0" y="0"/>
                  </a:lnTo>
                </a:path>
              </a:pathLst>
            </a:custGeom>
            <a:noFill/>
            <a:ln w="19440">
              <a:solidFill>
                <a:srgbClr val="c82506"/>
              </a:solidFill>
              <a:miter/>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10" name="CustomShape 42"/>
            <p:cNvSpPr/>
            <p:nvPr/>
          </p:nvSpPr>
          <p:spPr>
            <a:xfrm>
              <a:off x="7715880" y="4060800"/>
              <a:ext cx="104760" cy="104400"/>
            </a:xfrm>
            <a:custGeom>
              <a:avLst/>
              <a:gdLst>
                <a:gd name="textAreaLeft" fmla="*/ 0 w 104760"/>
                <a:gd name="textAreaRight" fmla="*/ 105480 w 104760"/>
                <a:gd name="textAreaTop" fmla="*/ 0 h 104400"/>
                <a:gd name="textAreaBottom" fmla="*/ 105120 h 104400"/>
              </a:gdLst>
              <a:ahLst/>
              <a:rect l="textAreaLeft" t="textAreaTop" r="textAreaRight" b="textAreaBottom"/>
              <a:pathLst>
                <a:path w="221" h="220">
                  <a:moveTo>
                    <a:pt x="0" y="109"/>
                  </a:moveTo>
                  <a:cubicBezTo>
                    <a:pt x="0" y="49"/>
                    <a:pt x="49" y="0"/>
                    <a:pt x="110" y="0"/>
                  </a:cubicBezTo>
                  <a:cubicBezTo>
                    <a:pt x="171" y="0"/>
                    <a:pt x="220" y="49"/>
                    <a:pt x="220" y="109"/>
                  </a:cubicBezTo>
                  <a:cubicBezTo>
                    <a:pt x="220" y="169"/>
                    <a:pt x="171" y="219"/>
                    <a:pt x="110" y="219"/>
                  </a:cubicBezTo>
                  <a:cubicBezTo>
                    <a:pt x="49" y="219"/>
                    <a:pt x="0" y="169"/>
                    <a:pt x="0" y="109"/>
                  </a:cubicBezTo>
                </a:path>
              </a:pathLst>
            </a:custGeom>
            <a:solidFill>
              <a:srgbClr val="c82506"/>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11" name="CustomShape 43"/>
            <p:cNvSpPr/>
            <p:nvPr/>
          </p:nvSpPr>
          <p:spPr>
            <a:xfrm>
              <a:off x="9592200" y="5516640"/>
              <a:ext cx="100440" cy="100440"/>
            </a:xfrm>
            <a:custGeom>
              <a:avLst/>
              <a:gdLst>
                <a:gd name="textAreaLeft" fmla="*/ 0 w 100440"/>
                <a:gd name="textAreaRight" fmla="*/ 101160 w 100440"/>
                <a:gd name="textAreaTop" fmla="*/ 0 h 100440"/>
                <a:gd name="textAreaBottom" fmla="*/ 101160 h 100440"/>
              </a:gdLst>
              <a:ahLst/>
              <a:rect l="textAreaLeft" t="textAreaTop" r="textAreaRight" b="textAreaBottom"/>
              <a:pathLst>
                <a:path w="212" h="212">
                  <a:moveTo>
                    <a:pt x="174" y="37"/>
                  </a:moveTo>
                  <a:cubicBezTo>
                    <a:pt x="211" y="75"/>
                    <a:pt x="211" y="136"/>
                    <a:pt x="174" y="174"/>
                  </a:cubicBezTo>
                  <a:cubicBezTo>
                    <a:pt x="136" y="211"/>
                    <a:pt x="75" y="211"/>
                    <a:pt x="37" y="174"/>
                  </a:cubicBezTo>
                  <a:cubicBezTo>
                    <a:pt x="0" y="136"/>
                    <a:pt x="0" y="75"/>
                    <a:pt x="37" y="37"/>
                  </a:cubicBezTo>
                  <a:cubicBezTo>
                    <a:pt x="75" y="0"/>
                    <a:pt x="136" y="0"/>
                    <a:pt x="174" y="37"/>
                  </a:cubicBezTo>
                </a:path>
              </a:pathLst>
            </a:custGeom>
            <a:solidFill>
              <a:srgbClr val="53585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12" name="CustomShape 44"/>
            <p:cNvSpPr/>
            <p:nvPr/>
          </p:nvSpPr>
          <p:spPr>
            <a:xfrm>
              <a:off x="10686600" y="5516640"/>
              <a:ext cx="101520" cy="100440"/>
            </a:xfrm>
            <a:custGeom>
              <a:avLst/>
              <a:gdLst>
                <a:gd name="textAreaLeft" fmla="*/ 0 w 101520"/>
                <a:gd name="textAreaRight" fmla="*/ 102240 w 101520"/>
                <a:gd name="textAreaTop" fmla="*/ 0 h 100440"/>
                <a:gd name="textAreaBottom" fmla="*/ 101160 h 100440"/>
              </a:gdLst>
              <a:ahLst/>
              <a:rect l="textAreaLeft" t="textAreaTop" r="textAreaRight" b="textAreaBottom"/>
              <a:pathLst>
                <a:path w="214" h="212">
                  <a:moveTo>
                    <a:pt x="175" y="37"/>
                  </a:moveTo>
                  <a:cubicBezTo>
                    <a:pt x="213" y="75"/>
                    <a:pt x="213" y="136"/>
                    <a:pt x="175" y="174"/>
                  </a:cubicBezTo>
                  <a:cubicBezTo>
                    <a:pt x="138" y="211"/>
                    <a:pt x="76" y="211"/>
                    <a:pt x="39" y="174"/>
                  </a:cubicBezTo>
                  <a:cubicBezTo>
                    <a:pt x="0" y="136"/>
                    <a:pt x="0" y="75"/>
                    <a:pt x="39" y="37"/>
                  </a:cubicBezTo>
                  <a:cubicBezTo>
                    <a:pt x="76" y="0"/>
                    <a:pt x="138" y="0"/>
                    <a:pt x="175" y="37"/>
                  </a:cubicBezTo>
                </a:path>
              </a:pathLst>
            </a:custGeom>
            <a:solidFill>
              <a:srgbClr val="53585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13" name="CustomShape 45"/>
            <p:cNvSpPr/>
            <p:nvPr/>
          </p:nvSpPr>
          <p:spPr>
            <a:xfrm>
              <a:off x="9271800" y="5516640"/>
              <a:ext cx="100800" cy="100440"/>
            </a:xfrm>
            <a:custGeom>
              <a:avLst/>
              <a:gdLst>
                <a:gd name="textAreaLeft" fmla="*/ 0 w 100800"/>
                <a:gd name="textAreaRight" fmla="*/ 101520 w 100800"/>
                <a:gd name="textAreaTop" fmla="*/ 0 h 100440"/>
                <a:gd name="textAreaBottom" fmla="*/ 101160 h 100440"/>
              </a:gdLst>
              <a:ahLst/>
              <a:rect l="textAreaLeft" t="textAreaTop" r="textAreaRight" b="textAreaBottom"/>
              <a:pathLst>
                <a:path w="213" h="212">
                  <a:moveTo>
                    <a:pt x="174" y="37"/>
                  </a:moveTo>
                  <a:cubicBezTo>
                    <a:pt x="212" y="75"/>
                    <a:pt x="212" y="136"/>
                    <a:pt x="174" y="174"/>
                  </a:cubicBezTo>
                  <a:cubicBezTo>
                    <a:pt x="137" y="211"/>
                    <a:pt x="76" y="211"/>
                    <a:pt x="39" y="174"/>
                  </a:cubicBezTo>
                  <a:cubicBezTo>
                    <a:pt x="0" y="136"/>
                    <a:pt x="0" y="75"/>
                    <a:pt x="39" y="37"/>
                  </a:cubicBezTo>
                  <a:cubicBezTo>
                    <a:pt x="76" y="0"/>
                    <a:pt x="137" y="0"/>
                    <a:pt x="174" y="37"/>
                  </a:cubicBezTo>
                </a:path>
              </a:pathLst>
            </a:custGeom>
            <a:solidFill>
              <a:srgbClr val="53585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14" name="CustomShape 46"/>
            <p:cNvSpPr/>
            <p:nvPr/>
          </p:nvSpPr>
          <p:spPr>
            <a:xfrm>
              <a:off x="7968960" y="4845960"/>
              <a:ext cx="100440" cy="100440"/>
            </a:xfrm>
            <a:custGeom>
              <a:avLst/>
              <a:gdLst>
                <a:gd name="textAreaLeft" fmla="*/ 0 w 100440"/>
                <a:gd name="textAreaRight" fmla="*/ 101160 w 100440"/>
                <a:gd name="textAreaTop" fmla="*/ 0 h 100440"/>
                <a:gd name="textAreaBottom" fmla="*/ 101160 h 100440"/>
              </a:gdLst>
              <a:ahLst/>
              <a:rect l="textAreaLeft" t="textAreaTop" r="textAreaRight" b="textAreaBottom"/>
              <a:pathLst>
                <a:path w="212" h="212">
                  <a:moveTo>
                    <a:pt x="174" y="37"/>
                  </a:moveTo>
                  <a:cubicBezTo>
                    <a:pt x="211" y="74"/>
                    <a:pt x="211" y="135"/>
                    <a:pt x="174" y="172"/>
                  </a:cubicBezTo>
                  <a:cubicBezTo>
                    <a:pt x="136" y="211"/>
                    <a:pt x="76" y="211"/>
                    <a:pt x="37" y="172"/>
                  </a:cubicBezTo>
                  <a:cubicBezTo>
                    <a:pt x="0" y="135"/>
                    <a:pt x="0" y="74"/>
                    <a:pt x="37" y="37"/>
                  </a:cubicBezTo>
                  <a:cubicBezTo>
                    <a:pt x="76" y="0"/>
                    <a:pt x="136" y="0"/>
                    <a:pt x="174" y="37"/>
                  </a:cubicBezTo>
                </a:path>
              </a:pathLst>
            </a:custGeom>
            <a:solidFill>
              <a:srgbClr val="53585f"/>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15" name="CustomShape 47"/>
            <p:cNvSpPr/>
            <p:nvPr/>
          </p:nvSpPr>
          <p:spPr>
            <a:xfrm>
              <a:off x="10041120" y="3691440"/>
              <a:ext cx="313200" cy="3772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1860" spc="-1" strike="noStrike">
                  <a:solidFill>
                    <a:srgbClr val="a6aaa9"/>
                  </a:solidFill>
                  <a:latin typeface="Arial"/>
                  <a:ea typeface="DejaVu Sans"/>
                </a:rPr>
                <a:t>t</a:t>
              </a:r>
              <a:endParaRPr b="0" lang="en-AU" sz="1860" spc="-1" strike="noStrike">
                <a:solidFill>
                  <a:srgbClr val="000000"/>
                </a:solidFill>
                <a:latin typeface="Arial"/>
              </a:endParaRPr>
            </a:p>
          </p:txBody>
        </p:sp>
        <p:pic>
          <p:nvPicPr>
            <p:cNvPr id="716" name="" descr=""/>
            <p:cNvPicPr/>
            <p:nvPr/>
          </p:nvPicPr>
          <p:blipFill>
            <a:blip r:embed="rId1"/>
            <a:stretch/>
          </p:blipFill>
          <p:spPr>
            <a:xfrm>
              <a:off x="7981920" y="3065040"/>
              <a:ext cx="1432800" cy="543960"/>
            </a:xfrm>
            <a:prstGeom prst="rect">
              <a:avLst/>
            </a:prstGeom>
            <a:ln w="0">
              <a:noFill/>
            </a:ln>
          </p:spPr>
        </p:pic>
        <p:pic>
          <p:nvPicPr>
            <p:cNvPr id="717" name="" descr=""/>
            <p:cNvPicPr/>
            <p:nvPr/>
          </p:nvPicPr>
          <p:blipFill>
            <a:blip r:embed="rId2"/>
            <a:stretch/>
          </p:blipFill>
          <p:spPr>
            <a:xfrm>
              <a:off x="9985320" y="4504680"/>
              <a:ext cx="1445400" cy="518760"/>
            </a:xfrm>
            <a:prstGeom prst="rect">
              <a:avLst/>
            </a:prstGeom>
            <a:ln w="0">
              <a:noFill/>
            </a:ln>
          </p:spPr>
        </p:pic>
        <p:pic>
          <p:nvPicPr>
            <p:cNvPr id="718" name="" descr=""/>
            <p:cNvPicPr/>
            <p:nvPr/>
          </p:nvPicPr>
          <p:blipFill>
            <a:blip r:embed="rId3"/>
            <a:stretch/>
          </p:blipFill>
          <p:spPr>
            <a:xfrm>
              <a:off x="7880040" y="4217040"/>
              <a:ext cx="1090440" cy="391680"/>
            </a:xfrm>
            <a:prstGeom prst="rect">
              <a:avLst/>
            </a:prstGeom>
            <a:ln w="0">
              <a:noFill/>
            </a:ln>
          </p:spPr>
        </p:pic>
      </p:grpSp>
      <p:grpSp>
        <p:nvGrpSpPr>
          <p:cNvPr id="719" name=""/>
          <p:cNvGrpSpPr/>
          <p:nvPr/>
        </p:nvGrpSpPr>
        <p:grpSpPr>
          <a:xfrm>
            <a:off x="239760" y="4553280"/>
            <a:ext cx="7286040" cy="2309760"/>
            <a:chOff x="239760" y="4553280"/>
            <a:chExt cx="7286040" cy="2309760"/>
          </a:xfrm>
        </p:grpSpPr>
        <p:grpSp>
          <p:nvGrpSpPr>
            <p:cNvPr id="720" name=""/>
            <p:cNvGrpSpPr/>
            <p:nvPr/>
          </p:nvGrpSpPr>
          <p:grpSpPr>
            <a:xfrm>
              <a:off x="614160" y="4553280"/>
              <a:ext cx="6425280" cy="1059840"/>
              <a:chOff x="614160" y="4553280"/>
              <a:chExt cx="6425280" cy="1059840"/>
            </a:xfrm>
          </p:grpSpPr>
          <p:grpSp>
            <p:nvGrpSpPr>
              <p:cNvPr id="721" name=""/>
              <p:cNvGrpSpPr/>
              <p:nvPr/>
            </p:nvGrpSpPr>
            <p:grpSpPr>
              <a:xfrm>
                <a:off x="614160" y="4553280"/>
                <a:ext cx="6425280" cy="1059840"/>
                <a:chOff x="614160" y="4553280"/>
                <a:chExt cx="6425280" cy="1059840"/>
              </a:xfrm>
            </p:grpSpPr>
            <p:sp>
              <p:nvSpPr>
                <p:cNvPr id="722" name=""/>
                <p:cNvSpPr/>
                <p:nvPr/>
              </p:nvSpPr>
              <p:spPr>
                <a:xfrm>
                  <a:off x="614160" y="4577400"/>
                  <a:ext cx="6401160" cy="1011600"/>
                </a:xfrm>
                <a:custGeom>
                  <a:avLst/>
                  <a:gdLst>
                    <a:gd name="textAreaLeft" fmla="*/ 0 w 6401160"/>
                    <a:gd name="textAreaRight" fmla="*/ 6401520 w 6401160"/>
                    <a:gd name="textAreaTop" fmla="*/ 0 h 1011600"/>
                    <a:gd name="textAreaBottom" fmla="*/ 1011960 h 1011600"/>
                  </a:gdLst>
                  <a:ahLst/>
                  <a:rect l="textAreaLeft" t="textAreaTop" r="textAreaRight" b="textAreaBottom"/>
                  <a:pathLst>
                    <a:path w="17782" h="2811">
                      <a:moveTo>
                        <a:pt x="8890" y="2811"/>
                      </a:moveTo>
                      <a:cubicBezTo>
                        <a:pt x="5928" y="2811"/>
                        <a:pt x="2964" y="2811"/>
                        <a:pt x="0" y="2811"/>
                      </a:cubicBezTo>
                      <a:cubicBezTo>
                        <a:pt x="0" y="1875"/>
                        <a:pt x="0" y="937"/>
                        <a:pt x="0" y="0"/>
                      </a:cubicBezTo>
                      <a:cubicBezTo>
                        <a:pt x="5928" y="0"/>
                        <a:pt x="11854" y="0"/>
                        <a:pt x="17782" y="0"/>
                      </a:cubicBezTo>
                      <a:cubicBezTo>
                        <a:pt x="17782" y="937"/>
                        <a:pt x="17782" y="1875"/>
                        <a:pt x="17782" y="2811"/>
                      </a:cubicBezTo>
                      <a:cubicBezTo>
                        <a:pt x="14818" y="2811"/>
                        <a:pt x="11854" y="2811"/>
                        <a:pt x="8890" y="2811"/>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ndParaRPr>
                </a:p>
              </p:txBody>
            </p:sp>
            <p:sp>
              <p:nvSpPr>
                <p:cNvPr id="723" name=""/>
                <p:cNvSpPr/>
                <p:nvPr/>
              </p:nvSpPr>
              <p:spPr>
                <a:xfrm>
                  <a:off x="615600" y="4674240"/>
                  <a:ext cx="233280" cy="332280"/>
                </a:xfrm>
                <a:custGeom>
                  <a:avLst/>
                  <a:gdLst>
                    <a:gd name="textAreaLeft" fmla="*/ 0 w 233280"/>
                    <a:gd name="textAreaRight" fmla="*/ 233640 w 233280"/>
                    <a:gd name="textAreaTop" fmla="*/ 0 h 332280"/>
                    <a:gd name="textAreaBottom" fmla="*/ 332640 h 332280"/>
                  </a:gdLst>
                  <a:ahLst/>
                  <a:rect l="textAreaLeft" t="textAreaTop" r="textAreaRight" b="textAreaBottom"/>
                  <a:pathLst>
                    <a:path w="649" h="924">
                      <a:moveTo>
                        <a:pt x="400" y="525"/>
                      </a:moveTo>
                      <a:cubicBezTo>
                        <a:pt x="452" y="664"/>
                        <a:pt x="515" y="865"/>
                        <a:pt x="537" y="895"/>
                      </a:cubicBezTo>
                      <a:cubicBezTo>
                        <a:pt x="556" y="921"/>
                        <a:pt x="571" y="921"/>
                        <a:pt x="605" y="921"/>
                      </a:cubicBezTo>
                      <a:cubicBezTo>
                        <a:pt x="615" y="921"/>
                        <a:pt x="624" y="921"/>
                        <a:pt x="635" y="921"/>
                      </a:cubicBezTo>
                      <a:cubicBezTo>
                        <a:pt x="645" y="921"/>
                        <a:pt x="649" y="913"/>
                        <a:pt x="649" y="909"/>
                      </a:cubicBezTo>
                      <a:cubicBezTo>
                        <a:pt x="649" y="907"/>
                        <a:pt x="645" y="903"/>
                        <a:pt x="643" y="899"/>
                      </a:cubicBezTo>
                      <a:cubicBezTo>
                        <a:pt x="627" y="884"/>
                        <a:pt x="620" y="865"/>
                        <a:pt x="612" y="839"/>
                      </a:cubicBezTo>
                      <a:cubicBezTo>
                        <a:pt x="523" y="591"/>
                        <a:pt x="433" y="341"/>
                        <a:pt x="344" y="93"/>
                      </a:cubicBezTo>
                      <a:cubicBezTo>
                        <a:pt x="317" y="19"/>
                        <a:pt x="247" y="0"/>
                        <a:pt x="183" y="0"/>
                      </a:cubicBezTo>
                      <a:cubicBezTo>
                        <a:pt x="179" y="0"/>
                        <a:pt x="160" y="0"/>
                        <a:pt x="160" y="15"/>
                      </a:cubicBezTo>
                      <a:cubicBezTo>
                        <a:pt x="160" y="27"/>
                        <a:pt x="168" y="23"/>
                        <a:pt x="172" y="27"/>
                      </a:cubicBezTo>
                      <a:cubicBezTo>
                        <a:pt x="216" y="33"/>
                        <a:pt x="224" y="45"/>
                        <a:pt x="257" y="131"/>
                      </a:cubicBezTo>
                      <a:cubicBezTo>
                        <a:pt x="300" y="249"/>
                        <a:pt x="343" y="369"/>
                        <a:pt x="384" y="488"/>
                      </a:cubicBezTo>
                      <a:cubicBezTo>
                        <a:pt x="264" y="608"/>
                        <a:pt x="143" y="727"/>
                        <a:pt x="23" y="847"/>
                      </a:cubicBezTo>
                      <a:cubicBezTo>
                        <a:pt x="8" y="861"/>
                        <a:pt x="0" y="869"/>
                        <a:pt x="0" y="888"/>
                      </a:cubicBezTo>
                      <a:cubicBezTo>
                        <a:pt x="0" y="909"/>
                        <a:pt x="17" y="924"/>
                        <a:pt x="37" y="924"/>
                      </a:cubicBezTo>
                      <a:cubicBezTo>
                        <a:pt x="57" y="924"/>
                        <a:pt x="71" y="909"/>
                        <a:pt x="83" y="899"/>
                      </a:cubicBezTo>
                      <a:cubicBezTo>
                        <a:pt x="188" y="775"/>
                        <a:pt x="293" y="649"/>
                        <a:pt x="400" y="52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24" name=""/>
                <p:cNvSpPr/>
                <p:nvPr/>
              </p:nvSpPr>
              <p:spPr>
                <a:xfrm>
                  <a:off x="912240" y="4647240"/>
                  <a:ext cx="108720" cy="470880"/>
                </a:xfrm>
                <a:custGeom>
                  <a:avLst/>
                  <a:gdLst>
                    <a:gd name="textAreaLeft" fmla="*/ 0 w 108720"/>
                    <a:gd name="textAreaRight" fmla="*/ 109080 w 108720"/>
                    <a:gd name="textAreaTop" fmla="*/ 0 h 470880"/>
                    <a:gd name="textAreaBottom" fmla="*/ 471240 h 470880"/>
                  </a:gdLst>
                  <a:ahLst/>
                  <a:rect l="textAreaLeft" t="textAreaTop" r="textAreaRight" b="textAreaBottom"/>
                  <a:pathLst>
                    <a:path w="303" h="1309">
                      <a:moveTo>
                        <a:pt x="303" y="1297"/>
                      </a:moveTo>
                      <a:cubicBezTo>
                        <a:pt x="303" y="1293"/>
                        <a:pt x="303" y="1291"/>
                        <a:pt x="284" y="1268"/>
                      </a:cubicBezTo>
                      <a:cubicBezTo>
                        <a:pt x="120" y="1104"/>
                        <a:pt x="75" y="853"/>
                        <a:pt x="75" y="656"/>
                      </a:cubicBezTo>
                      <a:cubicBezTo>
                        <a:pt x="75" y="429"/>
                        <a:pt x="127" y="201"/>
                        <a:pt x="288" y="37"/>
                      </a:cubicBezTo>
                      <a:cubicBezTo>
                        <a:pt x="303" y="23"/>
                        <a:pt x="303" y="19"/>
                        <a:pt x="303" y="15"/>
                      </a:cubicBezTo>
                      <a:cubicBezTo>
                        <a:pt x="303" y="4"/>
                        <a:pt x="299" y="0"/>
                        <a:pt x="291" y="0"/>
                      </a:cubicBezTo>
                      <a:cubicBezTo>
                        <a:pt x="276" y="0"/>
                        <a:pt x="160" y="89"/>
                        <a:pt x="83" y="257"/>
                      </a:cubicBezTo>
                      <a:cubicBezTo>
                        <a:pt x="15" y="399"/>
                        <a:pt x="0" y="544"/>
                        <a:pt x="0" y="656"/>
                      </a:cubicBezTo>
                      <a:cubicBezTo>
                        <a:pt x="0" y="757"/>
                        <a:pt x="15" y="917"/>
                        <a:pt x="85" y="1063"/>
                      </a:cubicBezTo>
                      <a:cubicBezTo>
                        <a:pt x="164" y="1223"/>
                        <a:pt x="276" y="1309"/>
                        <a:pt x="291" y="1309"/>
                      </a:cubicBezTo>
                      <a:cubicBezTo>
                        <a:pt x="299" y="1309"/>
                        <a:pt x="303" y="1305"/>
                        <a:pt x="303" y="1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25" name=""/>
                <p:cNvSpPr/>
                <p:nvPr/>
              </p:nvSpPr>
              <p:spPr>
                <a:xfrm>
                  <a:off x="1060200" y="4706280"/>
                  <a:ext cx="144720" cy="299160"/>
                </a:xfrm>
                <a:custGeom>
                  <a:avLst/>
                  <a:gdLst>
                    <a:gd name="textAreaLeft" fmla="*/ 0 w 144720"/>
                    <a:gd name="textAreaRight" fmla="*/ 145080 w 144720"/>
                    <a:gd name="textAreaTop" fmla="*/ 0 h 299160"/>
                    <a:gd name="textAreaBottom" fmla="*/ 299520 h 299160"/>
                  </a:gdLst>
                  <a:ahLst/>
                  <a:rect l="textAreaLeft" t="textAreaTop" r="textAreaRight" b="textAreaBottom"/>
                  <a:pathLst>
                    <a:path w="403" h="832">
                      <a:moveTo>
                        <a:pt x="239" y="295"/>
                      </a:moveTo>
                      <a:cubicBezTo>
                        <a:pt x="280" y="295"/>
                        <a:pt x="321" y="295"/>
                        <a:pt x="363" y="295"/>
                      </a:cubicBezTo>
                      <a:cubicBezTo>
                        <a:pt x="388" y="295"/>
                        <a:pt x="403" y="295"/>
                        <a:pt x="403" y="268"/>
                      </a:cubicBezTo>
                      <a:cubicBezTo>
                        <a:pt x="403" y="253"/>
                        <a:pt x="388" y="253"/>
                        <a:pt x="365" y="253"/>
                      </a:cubicBezTo>
                      <a:cubicBezTo>
                        <a:pt x="327" y="253"/>
                        <a:pt x="288" y="253"/>
                        <a:pt x="251" y="253"/>
                      </a:cubicBezTo>
                      <a:cubicBezTo>
                        <a:pt x="299" y="67"/>
                        <a:pt x="303" y="41"/>
                        <a:pt x="303" y="33"/>
                      </a:cubicBezTo>
                      <a:cubicBezTo>
                        <a:pt x="303" y="11"/>
                        <a:pt x="288" y="0"/>
                        <a:pt x="265" y="0"/>
                      </a:cubicBezTo>
                      <a:cubicBezTo>
                        <a:pt x="261" y="0"/>
                        <a:pt x="224" y="0"/>
                        <a:pt x="213" y="48"/>
                      </a:cubicBezTo>
                      <a:cubicBezTo>
                        <a:pt x="196" y="117"/>
                        <a:pt x="177" y="185"/>
                        <a:pt x="160" y="253"/>
                      </a:cubicBezTo>
                      <a:cubicBezTo>
                        <a:pt x="120" y="253"/>
                        <a:pt x="79" y="253"/>
                        <a:pt x="37" y="253"/>
                      </a:cubicBezTo>
                      <a:cubicBezTo>
                        <a:pt x="11" y="253"/>
                        <a:pt x="0" y="253"/>
                        <a:pt x="0" y="280"/>
                      </a:cubicBezTo>
                      <a:cubicBezTo>
                        <a:pt x="0" y="295"/>
                        <a:pt x="11" y="295"/>
                        <a:pt x="37" y="295"/>
                      </a:cubicBezTo>
                      <a:cubicBezTo>
                        <a:pt x="76" y="295"/>
                        <a:pt x="115" y="295"/>
                        <a:pt x="153" y="295"/>
                      </a:cubicBezTo>
                      <a:cubicBezTo>
                        <a:pt x="56" y="668"/>
                        <a:pt x="52" y="689"/>
                        <a:pt x="52" y="712"/>
                      </a:cubicBezTo>
                      <a:cubicBezTo>
                        <a:pt x="52" y="783"/>
                        <a:pt x="101" y="832"/>
                        <a:pt x="172" y="832"/>
                      </a:cubicBezTo>
                      <a:cubicBezTo>
                        <a:pt x="307" y="832"/>
                        <a:pt x="381" y="641"/>
                        <a:pt x="381" y="631"/>
                      </a:cubicBezTo>
                      <a:cubicBezTo>
                        <a:pt x="381" y="619"/>
                        <a:pt x="369" y="619"/>
                        <a:pt x="365" y="619"/>
                      </a:cubicBezTo>
                      <a:cubicBezTo>
                        <a:pt x="355" y="619"/>
                        <a:pt x="351" y="623"/>
                        <a:pt x="347" y="637"/>
                      </a:cubicBezTo>
                      <a:cubicBezTo>
                        <a:pt x="291" y="772"/>
                        <a:pt x="220" y="805"/>
                        <a:pt x="176" y="805"/>
                      </a:cubicBezTo>
                      <a:cubicBezTo>
                        <a:pt x="149" y="805"/>
                        <a:pt x="135" y="787"/>
                        <a:pt x="135" y="745"/>
                      </a:cubicBezTo>
                      <a:cubicBezTo>
                        <a:pt x="135" y="712"/>
                        <a:pt x="139" y="705"/>
                        <a:pt x="141" y="683"/>
                      </a:cubicBezTo>
                      <a:cubicBezTo>
                        <a:pt x="175" y="553"/>
                        <a:pt x="207" y="424"/>
                        <a:pt x="23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26" name=""/>
                <p:cNvSpPr/>
                <p:nvPr/>
              </p:nvSpPr>
              <p:spPr>
                <a:xfrm>
                  <a:off x="1276560" y="4647240"/>
                  <a:ext cx="18360" cy="470880"/>
                </a:xfrm>
                <a:custGeom>
                  <a:avLst/>
                  <a:gdLst>
                    <a:gd name="textAreaLeft" fmla="*/ 0 w 18360"/>
                    <a:gd name="textAreaRight" fmla="*/ 18720 w 18360"/>
                    <a:gd name="textAreaTop" fmla="*/ 0 h 470880"/>
                    <a:gd name="textAreaBottom" fmla="*/ 471240 h 470880"/>
                  </a:gdLst>
                  <a:ahLst/>
                  <a:rect l="textAreaLeft" t="textAreaTop" r="textAreaRight" b="textAreaBottom"/>
                  <a:pathLst>
                    <a:path w="52" h="1309">
                      <a:moveTo>
                        <a:pt x="52" y="48"/>
                      </a:moveTo>
                      <a:cubicBezTo>
                        <a:pt x="52" y="27"/>
                        <a:pt x="52" y="0"/>
                        <a:pt x="27" y="0"/>
                      </a:cubicBezTo>
                      <a:cubicBezTo>
                        <a:pt x="0" y="0"/>
                        <a:pt x="0" y="27"/>
                        <a:pt x="0" y="48"/>
                      </a:cubicBezTo>
                      <a:cubicBezTo>
                        <a:pt x="0" y="453"/>
                        <a:pt x="0" y="859"/>
                        <a:pt x="0" y="1264"/>
                      </a:cubicBezTo>
                      <a:cubicBezTo>
                        <a:pt x="0" y="1287"/>
                        <a:pt x="0" y="1309"/>
                        <a:pt x="27" y="1309"/>
                      </a:cubicBezTo>
                      <a:cubicBezTo>
                        <a:pt x="52" y="1309"/>
                        <a:pt x="52" y="1287"/>
                        <a:pt x="52" y="1264"/>
                      </a:cubicBezTo>
                      <a:cubicBezTo>
                        <a:pt x="52" y="859"/>
                        <a:pt x="52" y="453"/>
                        <a:pt x="52" y="48"/>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27" name=""/>
                <p:cNvSpPr/>
                <p:nvPr/>
              </p:nvSpPr>
              <p:spPr>
                <a:xfrm>
                  <a:off x="1361160" y="4679640"/>
                  <a:ext cx="367920" cy="344880"/>
                </a:xfrm>
                <a:custGeom>
                  <a:avLst/>
                  <a:gdLst>
                    <a:gd name="textAreaLeft" fmla="*/ 0 w 367920"/>
                    <a:gd name="textAreaRight" fmla="*/ 368280 w 367920"/>
                    <a:gd name="textAreaTop" fmla="*/ 0 h 344880"/>
                    <a:gd name="textAreaBottom" fmla="*/ 345240 h 344880"/>
                  </a:gdLst>
                  <a:ahLst/>
                  <a:rect l="textAreaLeft" t="textAreaTop" r="textAreaRight" b="textAreaBottom"/>
                  <a:pathLst>
                    <a:path w="1023" h="959">
                      <a:moveTo>
                        <a:pt x="407" y="455"/>
                      </a:moveTo>
                      <a:cubicBezTo>
                        <a:pt x="421" y="392"/>
                        <a:pt x="440" y="328"/>
                        <a:pt x="452" y="265"/>
                      </a:cubicBezTo>
                      <a:cubicBezTo>
                        <a:pt x="467" y="175"/>
                        <a:pt x="477" y="89"/>
                        <a:pt x="477" y="75"/>
                      </a:cubicBezTo>
                      <a:cubicBezTo>
                        <a:pt x="477" y="0"/>
                        <a:pt x="407" y="0"/>
                        <a:pt x="388" y="0"/>
                      </a:cubicBezTo>
                      <a:cubicBezTo>
                        <a:pt x="291" y="0"/>
                        <a:pt x="201" y="37"/>
                        <a:pt x="139" y="79"/>
                      </a:cubicBezTo>
                      <a:cubicBezTo>
                        <a:pt x="33" y="149"/>
                        <a:pt x="0" y="239"/>
                        <a:pt x="0" y="243"/>
                      </a:cubicBezTo>
                      <a:cubicBezTo>
                        <a:pt x="0" y="253"/>
                        <a:pt x="8" y="253"/>
                        <a:pt x="11" y="253"/>
                      </a:cubicBezTo>
                      <a:cubicBezTo>
                        <a:pt x="23" y="253"/>
                        <a:pt x="85" y="239"/>
                        <a:pt x="112" y="187"/>
                      </a:cubicBezTo>
                      <a:cubicBezTo>
                        <a:pt x="145" y="123"/>
                        <a:pt x="187" y="71"/>
                        <a:pt x="303" y="71"/>
                      </a:cubicBezTo>
                      <a:cubicBezTo>
                        <a:pt x="359" y="71"/>
                        <a:pt x="365" y="108"/>
                        <a:pt x="365" y="131"/>
                      </a:cubicBezTo>
                      <a:cubicBezTo>
                        <a:pt x="360" y="181"/>
                        <a:pt x="363" y="191"/>
                        <a:pt x="347" y="284"/>
                      </a:cubicBezTo>
                      <a:cubicBezTo>
                        <a:pt x="340" y="317"/>
                        <a:pt x="336" y="343"/>
                        <a:pt x="309" y="455"/>
                      </a:cubicBezTo>
                      <a:cubicBezTo>
                        <a:pt x="293" y="455"/>
                        <a:pt x="277" y="455"/>
                        <a:pt x="261" y="455"/>
                      </a:cubicBezTo>
                      <a:cubicBezTo>
                        <a:pt x="224" y="455"/>
                        <a:pt x="164" y="500"/>
                        <a:pt x="164" y="519"/>
                      </a:cubicBezTo>
                      <a:cubicBezTo>
                        <a:pt x="164" y="525"/>
                        <a:pt x="164" y="525"/>
                        <a:pt x="195" y="525"/>
                      </a:cubicBezTo>
                      <a:cubicBezTo>
                        <a:pt x="225" y="525"/>
                        <a:pt x="256" y="525"/>
                        <a:pt x="288" y="525"/>
                      </a:cubicBezTo>
                      <a:cubicBezTo>
                        <a:pt x="261" y="619"/>
                        <a:pt x="224" y="745"/>
                        <a:pt x="164" y="903"/>
                      </a:cubicBezTo>
                      <a:cubicBezTo>
                        <a:pt x="153" y="932"/>
                        <a:pt x="157" y="924"/>
                        <a:pt x="153" y="936"/>
                      </a:cubicBezTo>
                      <a:cubicBezTo>
                        <a:pt x="153" y="947"/>
                        <a:pt x="160" y="943"/>
                        <a:pt x="164" y="947"/>
                      </a:cubicBezTo>
                      <a:cubicBezTo>
                        <a:pt x="183" y="947"/>
                        <a:pt x="224" y="928"/>
                        <a:pt x="251" y="903"/>
                      </a:cubicBezTo>
                      <a:cubicBezTo>
                        <a:pt x="257" y="895"/>
                        <a:pt x="261" y="895"/>
                        <a:pt x="265" y="880"/>
                      </a:cubicBezTo>
                      <a:cubicBezTo>
                        <a:pt x="309" y="764"/>
                        <a:pt x="351" y="649"/>
                        <a:pt x="384" y="525"/>
                      </a:cubicBezTo>
                      <a:cubicBezTo>
                        <a:pt x="483" y="525"/>
                        <a:pt x="581" y="525"/>
                        <a:pt x="680" y="525"/>
                      </a:cubicBezTo>
                      <a:cubicBezTo>
                        <a:pt x="695" y="525"/>
                        <a:pt x="720" y="525"/>
                        <a:pt x="739" y="515"/>
                      </a:cubicBezTo>
                      <a:cubicBezTo>
                        <a:pt x="724" y="571"/>
                        <a:pt x="672" y="783"/>
                        <a:pt x="672" y="884"/>
                      </a:cubicBezTo>
                      <a:cubicBezTo>
                        <a:pt x="672" y="924"/>
                        <a:pt x="695" y="959"/>
                        <a:pt x="751" y="959"/>
                      </a:cubicBezTo>
                      <a:cubicBezTo>
                        <a:pt x="925" y="959"/>
                        <a:pt x="1023" y="851"/>
                        <a:pt x="1023" y="805"/>
                      </a:cubicBezTo>
                      <a:cubicBezTo>
                        <a:pt x="1023" y="797"/>
                        <a:pt x="1015" y="797"/>
                        <a:pt x="1008" y="797"/>
                      </a:cubicBezTo>
                      <a:cubicBezTo>
                        <a:pt x="996" y="797"/>
                        <a:pt x="929" y="813"/>
                        <a:pt x="911" y="865"/>
                      </a:cubicBezTo>
                      <a:cubicBezTo>
                        <a:pt x="903" y="876"/>
                        <a:pt x="903" y="876"/>
                        <a:pt x="877" y="880"/>
                      </a:cubicBezTo>
                      <a:cubicBezTo>
                        <a:pt x="863" y="884"/>
                        <a:pt x="840" y="884"/>
                        <a:pt x="836" y="884"/>
                      </a:cubicBezTo>
                      <a:cubicBezTo>
                        <a:pt x="813" y="884"/>
                        <a:pt x="784" y="869"/>
                        <a:pt x="784" y="828"/>
                      </a:cubicBezTo>
                      <a:cubicBezTo>
                        <a:pt x="784" y="813"/>
                        <a:pt x="791" y="741"/>
                        <a:pt x="795" y="712"/>
                      </a:cubicBezTo>
                      <a:cubicBezTo>
                        <a:pt x="817" y="567"/>
                        <a:pt x="881" y="320"/>
                        <a:pt x="996" y="23"/>
                      </a:cubicBezTo>
                      <a:cubicBezTo>
                        <a:pt x="1000" y="15"/>
                        <a:pt x="1000" y="11"/>
                        <a:pt x="1000" y="8"/>
                      </a:cubicBezTo>
                      <a:cubicBezTo>
                        <a:pt x="1000" y="0"/>
                        <a:pt x="993" y="0"/>
                        <a:pt x="985" y="0"/>
                      </a:cubicBezTo>
                      <a:cubicBezTo>
                        <a:pt x="967" y="0"/>
                        <a:pt x="929" y="19"/>
                        <a:pt x="903" y="41"/>
                      </a:cubicBezTo>
                      <a:cubicBezTo>
                        <a:pt x="899" y="47"/>
                        <a:pt x="896" y="48"/>
                        <a:pt x="888" y="60"/>
                      </a:cubicBezTo>
                      <a:cubicBezTo>
                        <a:pt x="836" y="191"/>
                        <a:pt x="795" y="320"/>
                        <a:pt x="757" y="455"/>
                      </a:cubicBezTo>
                      <a:cubicBezTo>
                        <a:pt x="641" y="455"/>
                        <a:pt x="524" y="455"/>
                        <a:pt x="407" y="45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28" name=""/>
                <p:cNvSpPr/>
                <p:nvPr/>
              </p:nvSpPr>
              <p:spPr>
                <a:xfrm>
                  <a:off x="1763280" y="4865760"/>
                  <a:ext cx="110880" cy="208800"/>
                </a:xfrm>
                <a:custGeom>
                  <a:avLst/>
                  <a:gdLst>
                    <a:gd name="textAreaLeft" fmla="*/ 0 w 110880"/>
                    <a:gd name="textAreaRight" fmla="*/ 111240 w 110880"/>
                    <a:gd name="textAreaTop" fmla="*/ 0 h 208800"/>
                    <a:gd name="textAreaBottom" fmla="*/ 209160 h 208800"/>
                  </a:gdLst>
                  <a:ahLst/>
                  <a:rect l="textAreaLeft" t="textAreaTop" r="textAreaRight" b="textAreaBottom"/>
                  <a:pathLst>
                    <a:path w="309" h="581">
                      <a:moveTo>
                        <a:pt x="191" y="209"/>
                      </a:moveTo>
                      <a:cubicBezTo>
                        <a:pt x="221" y="209"/>
                        <a:pt x="252" y="209"/>
                        <a:pt x="284" y="209"/>
                      </a:cubicBezTo>
                      <a:cubicBezTo>
                        <a:pt x="299" y="209"/>
                        <a:pt x="309" y="209"/>
                        <a:pt x="309" y="191"/>
                      </a:cubicBezTo>
                      <a:cubicBezTo>
                        <a:pt x="309" y="175"/>
                        <a:pt x="299" y="175"/>
                        <a:pt x="284" y="175"/>
                      </a:cubicBezTo>
                      <a:cubicBezTo>
                        <a:pt x="255" y="175"/>
                        <a:pt x="227" y="175"/>
                        <a:pt x="197" y="175"/>
                      </a:cubicBezTo>
                      <a:cubicBezTo>
                        <a:pt x="209" y="131"/>
                        <a:pt x="220" y="85"/>
                        <a:pt x="232" y="41"/>
                      </a:cubicBezTo>
                      <a:cubicBezTo>
                        <a:pt x="232" y="37"/>
                        <a:pt x="233" y="33"/>
                        <a:pt x="235" y="29"/>
                      </a:cubicBezTo>
                      <a:cubicBezTo>
                        <a:pt x="235" y="11"/>
                        <a:pt x="220" y="0"/>
                        <a:pt x="201" y="0"/>
                      </a:cubicBezTo>
                      <a:cubicBezTo>
                        <a:pt x="179" y="0"/>
                        <a:pt x="164" y="15"/>
                        <a:pt x="160" y="37"/>
                      </a:cubicBezTo>
                      <a:cubicBezTo>
                        <a:pt x="153" y="60"/>
                        <a:pt x="164" y="19"/>
                        <a:pt x="123" y="175"/>
                      </a:cubicBezTo>
                      <a:cubicBezTo>
                        <a:pt x="92" y="175"/>
                        <a:pt x="61" y="175"/>
                        <a:pt x="29" y="175"/>
                      </a:cubicBezTo>
                      <a:cubicBezTo>
                        <a:pt x="15" y="175"/>
                        <a:pt x="0" y="175"/>
                        <a:pt x="0" y="197"/>
                      </a:cubicBezTo>
                      <a:cubicBezTo>
                        <a:pt x="0" y="209"/>
                        <a:pt x="11" y="209"/>
                        <a:pt x="29" y="209"/>
                      </a:cubicBezTo>
                      <a:cubicBezTo>
                        <a:pt x="59" y="209"/>
                        <a:pt x="87" y="209"/>
                        <a:pt x="116" y="209"/>
                      </a:cubicBezTo>
                      <a:cubicBezTo>
                        <a:pt x="99" y="281"/>
                        <a:pt x="81" y="353"/>
                        <a:pt x="64" y="425"/>
                      </a:cubicBezTo>
                      <a:cubicBezTo>
                        <a:pt x="56" y="448"/>
                        <a:pt x="48" y="481"/>
                        <a:pt x="48" y="492"/>
                      </a:cubicBezTo>
                      <a:cubicBezTo>
                        <a:pt x="48" y="548"/>
                        <a:pt x="93" y="581"/>
                        <a:pt x="145" y="581"/>
                      </a:cubicBezTo>
                      <a:cubicBezTo>
                        <a:pt x="251" y="581"/>
                        <a:pt x="307" y="451"/>
                        <a:pt x="307" y="440"/>
                      </a:cubicBezTo>
                      <a:cubicBezTo>
                        <a:pt x="307" y="429"/>
                        <a:pt x="295" y="429"/>
                        <a:pt x="291" y="429"/>
                      </a:cubicBezTo>
                      <a:cubicBezTo>
                        <a:pt x="280" y="429"/>
                        <a:pt x="280" y="429"/>
                        <a:pt x="272" y="444"/>
                      </a:cubicBezTo>
                      <a:cubicBezTo>
                        <a:pt x="247" y="504"/>
                        <a:pt x="197" y="556"/>
                        <a:pt x="149" y="556"/>
                      </a:cubicBezTo>
                      <a:cubicBezTo>
                        <a:pt x="131" y="556"/>
                        <a:pt x="116" y="544"/>
                        <a:pt x="116" y="511"/>
                      </a:cubicBezTo>
                      <a:cubicBezTo>
                        <a:pt x="116" y="500"/>
                        <a:pt x="120" y="481"/>
                        <a:pt x="123" y="473"/>
                      </a:cubicBezTo>
                      <a:cubicBezTo>
                        <a:pt x="145" y="385"/>
                        <a:pt x="168" y="297"/>
                        <a:pt x="191" y="20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29" name=""/>
                <p:cNvSpPr/>
                <p:nvPr/>
              </p:nvSpPr>
              <p:spPr>
                <a:xfrm>
                  <a:off x="1943280" y="4647240"/>
                  <a:ext cx="108720" cy="470880"/>
                </a:xfrm>
                <a:custGeom>
                  <a:avLst/>
                  <a:gdLst>
                    <a:gd name="textAreaLeft" fmla="*/ 0 w 108720"/>
                    <a:gd name="textAreaRight" fmla="*/ 109080 w 108720"/>
                    <a:gd name="textAreaTop" fmla="*/ 0 h 470880"/>
                    <a:gd name="textAreaBottom" fmla="*/ 471240 h 470880"/>
                  </a:gdLst>
                  <a:ahLst/>
                  <a:rect l="textAreaLeft" t="textAreaTop" r="textAreaRight" b="textAreaBottom"/>
                  <a:pathLst>
                    <a:path w="303" h="1309">
                      <a:moveTo>
                        <a:pt x="303" y="656"/>
                      </a:moveTo>
                      <a:cubicBezTo>
                        <a:pt x="303" y="552"/>
                        <a:pt x="288" y="395"/>
                        <a:pt x="216" y="247"/>
                      </a:cubicBezTo>
                      <a:cubicBezTo>
                        <a:pt x="139" y="85"/>
                        <a:pt x="27" y="0"/>
                        <a:pt x="11" y="0"/>
                      </a:cubicBezTo>
                      <a:cubicBezTo>
                        <a:pt x="4" y="0"/>
                        <a:pt x="0" y="8"/>
                        <a:pt x="0" y="15"/>
                      </a:cubicBezTo>
                      <a:cubicBezTo>
                        <a:pt x="0" y="19"/>
                        <a:pt x="0" y="23"/>
                        <a:pt x="23" y="45"/>
                      </a:cubicBezTo>
                      <a:cubicBezTo>
                        <a:pt x="153" y="175"/>
                        <a:pt x="228" y="380"/>
                        <a:pt x="228" y="656"/>
                      </a:cubicBezTo>
                      <a:cubicBezTo>
                        <a:pt x="228" y="880"/>
                        <a:pt x="179" y="1111"/>
                        <a:pt x="15" y="1275"/>
                      </a:cubicBezTo>
                      <a:cubicBezTo>
                        <a:pt x="0" y="1291"/>
                        <a:pt x="0" y="1293"/>
                        <a:pt x="0" y="1297"/>
                      </a:cubicBezTo>
                      <a:cubicBezTo>
                        <a:pt x="0" y="1305"/>
                        <a:pt x="4" y="1309"/>
                        <a:pt x="11" y="1309"/>
                      </a:cubicBezTo>
                      <a:cubicBezTo>
                        <a:pt x="27" y="1309"/>
                        <a:pt x="141" y="1219"/>
                        <a:pt x="220" y="1055"/>
                      </a:cubicBezTo>
                      <a:cubicBezTo>
                        <a:pt x="288" y="909"/>
                        <a:pt x="303" y="764"/>
                        <a:pt x="303" y="65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0" name=""/>
                <p:cNvSpPr/>
                <p:nvPr/>
              </p:nvSpPr>
              <p:spPr>
                <a:xfrm>
                  <a:off x="2257560" y="4828320"/>
                  <a:ext cx="312480" cy="109440"/>
                </a:xfrm>
                <a:custGeom>
                  <a:avLst/>
                  <a:gdLst>
                    <a:gd name="textAreaLeft" fmla="*/ 0 w 312480"/>
                    <a:gd name="textAreaRight" fmla="*/ 312840 w 312480"/>
                    <a:gd name="textAreaTop" fmla="*/ 0 h 109440"/>
                    <a:gd name="textAreaBottom" fmla="*/ 109800 h 109440"/>
                  </a:gdLst>
                  <a:ahLst/>
                  <a:rect l="textAreaLeft" t="textAreaTop" r="textAreaRight" b="textAreaBottom"/>
                  <a:pathLst>
                    <a:path w="869" h="305">
                      <a:moveTo>
                        <a:pt x="825" y="52"/>
                      </a:moveTo>
                      <a:cubicBezTo>
                        <a:pt x="847" y="52"/>
                        <a:pt x="869" y="52"/>
                        <a:pt x="869" y="27"/>
                      </a:cubicBezTo>
                      <a:cubicBezTo>
                        <a:pt x="869" y="0"/>
                        <a:pt x="847" y="0"/>
                        <a:pt x="828" y="0"/>
                      </a:cubicBezTo>
                      <a:cubicBezTo>
                        <a:pt x="567" y="0"/>
                        <a:pt x="304" y="0"/>
                        <a:pt x="41" y="0"/>
                      </a:cubicBezTo>
                      <a:cubicBezTo>
                        <a:pt x="23" y="0"/>
                        <a:pt x="0" y="0"/>
                        <a:pt x="0" y="27"/>
                      </a:cubicBezTo>
                      <a:cubicBezTo>
                        <a:pt x="0" y="52"/>
                        <a:pt x="23" y="52"/>
                        <a:pt x="45" y="52"/>
                      </a:cubicBezTo>
                      <a:cubicBezTo>
                        <a:pt x="305" y="52"/>
                        <a:pt x="565" y="52"/>
                        <a:pt x="825" y="52"/>
                      </a:cubicBezTo>
                      <a:moveTo>
                        <a:pt x="828" y="305"/>
                      </a:moveTo>
                      <a:cubicBezTo>
                        <a:pt x="847" y="305"/>
                        <a:pt x="869" y="305"/>
                        <a:pt x="869" y="280"/>
                      </a:cubicBezTo>
                      <a:cubicBezTo>
                        <a:pt x="869" y="253"/>
                        <a:pt x="847" y="253"/>
                        <a:pt x="825" y="253"/>
                      </a:cubicBezTo>
                      <a:cubicBezTo>
                        <a:pt x="565" y="253"/>
                        <a:pt x="305" y="253"/>
                        <a:pt x="45" y="253"/>
                      </a:cubicBezTo>
                      <a:cubicBezTo>
                        <a:pt x="23" y="253"/>
                        <a:pt x="0" y="253"/>
                        <a:pt x="0" y="280"/>
                      </a:cubicBezTo>
                      <a:cubicBezTo>
                        <a:pt x="0" y="305"/>
                        <a:pt x="23" y="305"/>
                        <a:pt x="41" y="305"/>
                      </a:cubicBezTo>
                      <a:cubicBezTo>
                        <a:pt x="304" y="305"/>
                        <a:pt x="567" y="305"/>
                        <a:pt x="828" y="3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1" name=""/>
                <p:cNvSpPr/>
                <p:nvPr/>
              </p:nvSpPr>
              <p:spPr>
                <a:xfrm>
                  <a:off x="2742480" y="4792320"/>
                  <a:ext cx="256320" cy="309600"/>
                </a:xfrm>
                <a:custGeom>
                  <a:avLst/>
                  <a:gdLst>
                    <a:gd name="textAreaLeft" fmla="*/ 0 w 256320"/>
                    <a:gd name="textAreaRight" fmla="*/ 256680 w 256320"/>
                    <a:gd name="textAreaTop" fmla="*/ 0 h 309600"/>
                    <a:gd name="textAreaBottom" fmla="*/ 309960 h 309600"/>
                  </a:gdLst>
                  <a:ahLst/>
                  <a:rect l="textAreaLeft" t="textAreaTop" r="textAreaRight" b="textAreaBottom"/>
                  <a:pathLst>
                    <a:path w="713" h="861">
                      <a:moveTo>
                        <a:pt x="265" y="119"/>
                      </a:moveTo>
                      <a:cubicBezTo>
                        <a:pt x="272" y="93"/>
                        <a:pt x="284" y="45"/>
                        <a:pt x="284" y="37"/>
                      </a:cubicBezTo>
                      <a:cubicBezTo>
                        <a:pt x="284" y="15"/>
                        <a:pt x="269" y="0"/>
                        <a:pt x="247" y="0"/>
                      </a:cubicBezTo>
                      <a:cubicBezTo>
                        <a:pt x="243" y="0"/>
                        <a:pt x="205" y="4"/>
                        <a:pt x="195" y="48"/>
                      </a:cubicBezTo>
                      <a:cubicBezTo>
                        <a:pt x="131" y="301"/>
                        <a:pt x="67" y="553"/>
                        <a:pt x="4" y="805"/>
                      </a:cubicBezTo>
                      <a:cubicBezTo>
                        <a:pt x="0" y="820"/>
                        <a:pt x="0" y="824"/>
                        <a:pt x="0" y="828"/>
                      </a:cubicBezTo>
                      <a:cubicBezTo>
                        <a:pt x="0" y="847"/>
                        <a:pt x="15" y="861"/>
                        <a:pt x="37" y="861"/>
                      </a:cubicBezTo>
                      <a:cubicBezTo>
                        <a:pt x="67" y="861"/>
                        <a:pt x="83" y="839"/>
                        <a:pt x="85" y="835"/>
                      </a:cubicBezTo>
                      <a:cubicBezTo>
                        <a:pt x="89" y="824"/>
                        <a:pt x="104" y="757"/>
                        <a:pt x="157" y="552"/>
                      </a:cubicBezTo>
                      <a:cubicBezTo>
                        <a:pt x="197" y="589"/>
                        <a:pt x="257" y="593"/>
                        <a:pt x="284" y="593"/>
                      </a:cubicBezTo>
                      <a:cubicBezTo>
                        <a:pt x="377" y="593"/>
                        <a:pt x="425" y="537"/>
                        <a:pt x="459" y="500"/>
                      </a:cubicBezTo>
                      <a:cubicBezTo>
                        <a:pt x="471" y="559"/>
                        <a:pt x="519" y="593"/>
                        <a:pt x="575" y="593"/>
                      </a:cubicBezTo>
                      <a:cubicBezTo>
                        <a:pt x="624" y="593"/>
                        <a:pt x="653" y="563"/>
                        <a:pt x="672" y="521"/>
                      </a:cubicBezTo>
                      <a:cubicBezTo>
                        <a:pt x="695" y="473"/>
                        <a:pt x="713" y="395"/>
                        <a:pt x="713" y="392"/>
                      </a:cubicBezTo>
                      <a:cubicBezTo>
                        <a:pt x="713" y="380"/>
                        <a:pt x="701" y="380"/>
                        <a:pt x="697" y="380"/>
                      </a:cubicBezTo>
                      <a:cubicBezTo>
                        <a:pt x="683" y="380"/>
                        <a:pt x="683" y="384"/>
                        <a:pt x="680" y="403"/>
                      </a:cubicBezTo>
                      <a:cubicBezTo>
                        <a:pt x="657" y="488"/>
                        <a:pt x="631" y="567"/>
                        <a:pt x="579" y="567"/>
                      </a:cubicBezTo>
                      <a:cubicBezTo>
                        <a:pt x="541" y="567"/>
                        <a:pt x="537" y="533"/>
                        <a:pt x="537" y="507"/>
                      </a:cubicBezTo>
                      <a:cubicBezTo>
                        <a:pt x="537" y="477"/>
                        <a:pt x="556" y="413"/>
                        <a:pt x="564" y="369"/>
                      </a:cubicBezTo>
                      <a:cubicBezTo>
                        <a:pt x="576" y="321"/>
                        <a:pt x="588" y="275"/>
                        <a:pt x="601" y="228"/>
                      </a:cubicBezTo>
                      <a:cubicBezTo>
                        <a:pt x="605" y="209"/>
                        <a:pt x="620" y="160"/>
                        <a:pt x="624" y="137"/>
                      </a:cubicBezTo>
                      <a:cubicBezTo>
                        <a:pt x="631" y="108"/>
                        <a:pt x="645" y="60"/>
                        <a:pt x="645" y="52"/>
                      </a:cubicBezTo>
                      <a:cubicBezTo>
                        <a:pt x="645" y="27"/>
                        <a:pt x="627" y="15"/>
                        <a:pt x="605" y="15"/>
                      </a:cubicBezTo>
                      <a:cubicBezTo>
                        <a:pt x="601" y="15"/>
                        <a:pt x="564" y="19"/>
                        <a:pt x="556" y="64"/>
                      </a:cubicBezTo>
                      <a:cubicBezTo>
                        <a:pt x="535" y="144"/>
                        <a:pt x="513" y="225"/>
                        <a:pt x="493" y="305"/>
                      </a:cubicBezTo>
                      <a:cubicBezTo>
                        <a:pt x="477" y="373"/>
                        <a:pt x="463" y="425"/>
                        <a:pt x="459" y="440"/>
                      </a:cubicBezTo>
                      <a:cubicBezTo>
                        <a:pt x="459" y="448"/>
                        <a:pt x="396" y="567"/>
                        <a:pt x="288" y="567"/>
                      </a:cubicBezTo>
                      <a:cubicBezTo>
                        <a:pt x="224" y="567"/>
                        <a:pt x="191" y="521"/>
                        <a:pt x="191" y="451"/>
                      </a:cubicBezTo>
                      <a:cubicBezTo>
                        <a:pt x="191" y="413"/>
                        <a:pt x="201" y="376"/>
                        <a:pt x="209" y="339"/>
                      </a:cubicBezTo>
                      <a:cubicBezTo>
                        <a:pt x="228" y="265"/>
                        <a:pt x="247" y="192"/>
                        <a:pt x="265" y="11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2" name=""/>
                <p:cNvSpPr/>
                <p:nvPr/>
              </p:nvSpPr>
              <p:spPr>
                <a:xfrm>
                  <a:off x="3059640" y="4647240"/>
                  <a:ext cx="110160" cy="470880"/>
                </a:xfrm>
                <a:custGeom>
                  <a:avLst/>
                  <a:gdLst>
                    <a:gd name="textAreaLeft" fmla="*/ 0 w 110160"/>
                    <a:gd name="textAreaRight" fmla="*/ 110520 w 110160"/>
                    <a:gd name="textAreaTop" fmla="*/ 0 h 470880"/>
                    <a:gd name="textAreaBottom" fmla="*/ 471240 h 470880"/>
                  </a:gdLst>
                  <a:ahLst/>
                  <a:rect l="textAreaLeft" t="textAreaTop" r="textAreaRight" b="textAreaBottom"/>
                  <a:pathLst>
                    <a:path w="307" h="1309">
                      <a:moveTo>
                        <a:pt x="307" y="1297"/>
                      </a:moveTo>
                      <a:cubicBezTo>
                        <a:pt x="307" y="1293"/>
                        <a:pt x="307" y="1291"/>
                        <a:pt x="284" y="1268"/>
                      </a:cubicBezTo>
                      <a:cubicBezTo>
                        <a:pt x="120" y="1104"/>
                        <a:pt x="79" y="853"/>
                        <a:pt x="79" y="656"/>
                      </a:cubicBezTo>
                      <a:cubicBezTo>
                        <a:pt x="79" y="429"/>
                        <a:pt x="127" y="201"/>
                        <a:pt x="288" y="37"/>
                      </a:cubicBezTo>
                      <a:cubicBezTo>
                        <a:pt x="307" y="23"/>
                        <a:pt x="307" y="19"/>
                        <a:pt x="307" y="15"/>
                      </a:cubicBezTo>
                      <a:cubicBezTo>
                        <a:pt x="307" y="4"/>
                        <a:pt x="299" y="0"/>
                        <a:pt x="291" y="0"/>
                      </a:cubicBezTo>
                      <a:cubicBezTo>
                        <a:pt x="280" y="0"/>
                        <a:pt x="160" y="89"/>
                        <a:pt x="83" y="257"/>
                      </a:cubicBezTo>
                      <a:cubicBezTo>
                        <a:pt x="19" y="399"/>
                        <a:pt x="0" y="544"/>
                        <a:pt x="0" y="656"/>
                      </a:cubicBezTo>
                      <a:cubicBezTo>
                        <a:pt x="0" y="757"/>
                        <a:pt x="15" y="917"/>
                        <a:pt x="89" y="1063"/>
                      </a:cubicBezTo>
                      <a:cubicBezTo>
                        <a:pt x="168" y="1223"/>
                        <a:pt x="280" y="1309"/>
                        <a:pt x="291" y="1309"/>
                      </a:cubicBezTo>
                      <a:cubicBezTo>
                        <a:pt x="299" y="1309"/>
                        <a:pt x="307" y="1305"/>
                        <a:pt x="307" y="1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3" name=""/>
                <p:cNvSpPr/>
                <p:nvPr/>
              </p:nvSpPr>
              <p:spPr>
                <a:xfrm>
                  <a:off x="3207600" y="4706280"/>
                  <a:ext cx="144720" cy="299160"/>
                </a:xfrm>
                <a:custGeom>
                  <a:avLst/>
                  <a:gdLst>
                    <a:gd name="textAreaLeft" fmla="*/ 0 w 144720"/>
                    <a:gd name="textAreaRight" fmla="*/ 145080 w 144720"/>
                    <a:gd name="textAreaTop" fmla="*/ 0 h 299160"/>
                    <a:gd name="textAreaBottom" fmla="*/ 299520 h 299160"/>
                  </a:gdLst>
                  <a:ahLst/>
                  <a:rect l="textAreaLeft" t="textAreaTop" r="textAreaRight" b="textAreaBottom"/>
                  <a:pathLst>
                    <a:path w="403" h="832">
                      <a:moveTo>
                        <a:pt x="243" y="295"/>
                      </a:moveTo>
                      <a:cubicBezTo>
                        <a:pt x="284" y="295"/>
                        <a:pt x="325" y="295"/>
                        <a:pt x="365" y="295"/>
                      </a:cubicBezTo>
                      <a:cubicBezTo>
                        <a:pt x="392" y="295"/>
                        <a:pt x="403" y="295"/>
                        <a:pt x="403" y="268"/>
                      </a:cubicBezTo>
                      <a:cubicBezTo>
                        <a:pt x="403" y="253"/>
                        <a:pt x="392" y="253"/>
                        <a:pt x="365" y="253"/>
                      </a:cubicBezTo>
                      <a:cubicBezTo>
                        <a:pt x="327" y="253"/>
                        <a:pt x="288" y="253"/>
                        <a:pt x="251" y="253"/>
                      </a:cubicBezTo>
                      <a:cubicBezTo>
                        <a:pt x="299" y="67"/>
                        <a:pt x="307" y="41"/>
                        <a:pt x="307" y="33"/>
                      </a:cubicBezTo>
                      <a:cubicBezTo>
                        <a:pt x="307" y="11"/>
                        <a:pt x="291" y="0"/>
                        <a:pt x="269" y="0"/>
                      </a:cubicBezTo>
                      <a:cubicBezTo>
                        <a:pt x="265" y="0"/>
                        <a:pt x="228" y="0"/>
                        <a:pt x="216" y="48"/>
                      </a:cubicBezTo>
                      <a:cubicBezTo>
                        <a:pt x="199" y="117"/>
                        <a:pt x="181" y="185"/>
                        <a:pt x="164" y="253"/>
                      </a:cubicBezTo>
                      <a:cubicBezTo>
                        <a:pt x="123" y="253"/>
                        <a:pt x="83" y="253"/>
                        <a:pt x="41" y="253"/>
                      </a:cubicBezTo>
                      <a:cubicBezTo>
                        <a:pt x="15" y="253"/>
                        <a:pt x="0" y="253"/>
                        <a:pt x="0" y="280"/>
                      </a:cubicBezTo>
                      <a:cubicBezTo>
                        <a:pt x="0" y="295"/>
                        <a:pt x="11" y="295"/>
                        <a:pt x="37" y="295"/>
                      </a:cubicBezTo>
                      <a:cubicBezTo>
                        <a:pt x="76" y="295"/>
                        <a:pt x="115" y="295"/>
                        <a:pt x="153" y="295"/>
                      </a:cubicBezTo>
                      <a:cubicBezTo>
                        <a:pt x="60" y="668"/>
                        <a:pt x="52" y="689"/>
                        <a:pt x="52" y="712"/>
                      </a:cubicBezTo>
                      <a:cubicBezTo>
                        <a:pt x="52" y="783"/>
                        <a:pt x="104" y="832"/>
                        <a:pt x="176" y="832"/>
                      </a:cubicBezTo>
                      <a:cubicBezTo>
                        <a:pt x="307" y="832"/>
                        <a:pt x="384" y="641"/>
                        <a:pt x="384" y="631"/>
                      </a:cubicBezTo>
                      <a:cubicBezTo>
                        <a:pt x="384" y="619"/>
                        <a:pt x="373" y="619"/>
                        <a:pt x="365" y="619"/>
                      </a:cubicBezTo>
                      <a:cubicBezTo>
                        <a:pt x="355" y="619"/>
                        <a:pt x="355" y="623"/>
                        <a:pt x="347" y="637"/>
                      </a:cubicBezTo>
                      <a:cubicBezTo>
                        <a:pt x="291" y="772"/>
                        <a:pt x="220" y="805"/>
                        <a:pt x="176" y="805"/>
                      </a:cubicBezTo>
                      <a:cubicBezTo>
                        <a:pt x="149" y="805"/>
                        <a:pt x="135" y="787"/>
                        <a:pt x="135" y="745"/>
                      </a:cubicBezTo>
                      <a:cubicBezTo>
                        <a:pt x="135" y="712"/>
                        <a:pt x="139" y="705"/>
                        <a:pt x="145" y="683"/>
                      </a:cubicBezTo>
                      <a:cubicBezTo>
                        <a:pt x="177" y="553"/>
                        <a:pt x="211" y="424"/>
                        <a:pt x="243"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4" name=""/>
                <p:cNvSpPr/>
                <p:nvPr/>
              </p:nvSpPr>
              <p:spPr>
                <a:xfrm>
                  <a:off x="3394080" y="4647240"/>
                  <a:ext cx="110160" cy="470880"/>
                </a:xfrm>
                <a:custGeom>
                  <a:avLst/>
                  <a:gdLst>
                    <a:gd name="textAreaLeft" fmla="*/ 0 w 110160"/>
                    <a:gd name="textAreaRight" fmla="*/ 110520 w 110160"/>
                    <a:gd name="textAreaTop" fmla="*/ 0 h 470880"/>
                    <a:gd name="textAreaBottom" fmla="*/ 471240 h 470880"/>
                  </a:gdLst>
                  <a:ahLst/>
                  <a:rect l="textAreaLeft" t="textAreaTop" r="textAreaRight" b="textAreaBottom"/>
                  <a:pathLst>
                    <a:path w="307" h="1309">
                      <a:moveTo>
                        <a:pt x="307" y="656"/>
                      </a:moveTo>
                      <a:cubicBezTo>
                        <a:pt x="307" y="552"/>
                        <a:pt x="291" y="395"/>
                        <a:pt x="216" y="247"/>
                      </a:cubicBezTo>
                      <a:cubicBezTo>
                        <a:pt x="139" y="85"/>
                        <a:pt x="27" y="0"/>
                        <a:pt x="15" y="0"/>
                      </a:cubicBezTo>
                      <a:cubicBezTo>
                        <a:pt x="4" y="0"/>
                        <a:pt x="0" y="8"/>
                        <a:pt x="0" y="15"/>
                      </a:cubicBezTo>
                      <a:cubicBezTo>
                        <a:pt x="0" y="19"/>
                        <a:pt x="0" y="23"/>
                        <a:pt x="27" y="45"/>
                      </a:cubicBezTo>
                      <a:cubicBezTo>
                        <a:pt x="153" y="175"/>
                        <a:pt x="228" y="380"/>
                        <a:pt x="228" y="656"/>
                      </a:cubicBezTo>
                      <a:cubicBezTo>
                        <a:pt x="228" y="880"/>
                        <a:pt x="179" y="1111"/>
                        <a:pt x="19" y="1275"/>
                      </a:cubicBezTo>
                      <a:cubicBezTo>
                        <a:pt x="0" y="1291"/>
                        <a:pt x="0" y="1293"/>
                        <a:pt x="0" y="1297"/>
                      </a:cubicBezTo>
                      <a:cubicBezTo>
                        <a:pt x="0" y="1305"/>
                        <a:pt x="4" y="1309"/>
                        <a:pt x="15" y="1309"/>
                      </a:cubicBezTo>
                      <a:cubicBezTo>
                        <a:pt x="27" y="1309"/>
                        <a:pt x="145" y="1219"/>
                        <a:pt x="220" y="1055"/>
                      </a:cubicBezTo>
                      <a:cubicBezTo>
                        <a:pt x="288" y="909"/>
                        <a:pt x="307" y="764"/>
                        <a:pt x="307" y="65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5" name=""/>
                <p:cNvSpPr/>
                <p:nvPr/>
              </p:nvSpPr>
              <p:spPr>
                <a:xfrm>
                  <a:off x="3681720" y="4726440"/>
                  <a:ext cx="313920" cy="313560"/>
                </a:xfrm>
                <a:custGeom>
                  <a:avLst/>
                  <a:gdLst>
                    <a:gd name="textAreaLeft" fmla="*/ 0 w 313920"/>
                    <a:gd name="textAreaRight" fmla="*/ 314280 w 313920"/>
                    <a:gd name="textAreaTop" fmla="*/ 0 h 313560"/>
                    <a:gd name="textAreaBottom" fmla="*/ 313920 h 313560"/>
                  </a:gdLst>
                  <a:ahLst/>
                  <a:rect l="textAreaLeft" t="textAreaTop" r="textAreaRight" b="textAreaBottom"/>
                  <a:pathLst>
                    <a:path w="873" h="872">
                      <a:moveTo>
                        <a:pt x="463" y="463"/>
                      </a:moveTo>
                      <a:cubicBezTo>
                        <a:pt x="587" y="463"/>
                        <a:pt x="709" y="463"/>
                        <a:pt x="832" y="463"/>
                      </a:cubicBezTo>
                      <a:cubicBezTo>
                        <a:pt x="847" y="463"/>
                        <a:pt x="873" y="463"/>
                        <a:pt x="873" y="436"/>
                      </a:cubicBezTo>
                      <a:cubicBezTo>
                        <a:pt x="873" y="411"/>
                        <a:pt x="847" y="411"/>
                        <a:pt x="832" y="411"/>
                      </a:cubicBezTo>
                      <a:cubicBezTo>
                        <a:pt x="709" y="411"/>
                        <a:pt x="587" y="411"/>
                        <a:pt x="463" y="411"/>
                      </a:cubicBezTo>
                      <a:cubicBezTo>
                        <a:pt x="463" y="288"/>
                        <a:pt x="463" y="167"/>
                        <a:pt x="463" y="45"/>
                      </a:cubicBezTo>
                      <a:cubicBezTo>
                        <a:pt x="463" y="27"/>
                        <a:pt x="463" y="0"/>
                        <a:pt x="437" y="0"/>
                      </a:cubicBezTo>
                      <a:cubicBezTo>
                        <a:pt x="411" y="0"/>
                        <a:pt x="411" y="27"/>
                        <a:pt x="411" y="45"/>
                      </a:cubicBezTo>
                      <a:cubicBezTo>
                        <a:pt x="411" y="167"/>
                        <a:pt x="411" y="288"/>
                        <a:pt x="411" y="411"/>
                      </a:cubicBezTo>
                      <a:cubicBezTo>
                        <a:pt x="288" y="411"/>
                        <a:pt x="167" y="411"/>
                        <a:pt x="45" y="411"/>
                      </a:cubicBezTo>
                      <a:cubicBezTo>
                        <a:pt x="27" y="411"/>
                        <a:pt x="0" y="411"/>
                        <a:pt x="0" y="436"/>
                      </a:cubicBezTo>
                      <a:cubicBezTo>
                        <a:pt x="0" y="463"/>
                        <a:pt x="27" y="463"/>
                        <a:pt x="45" y="463"/>
                      </a:cubicBezTo>
                      <a:cubicBezTo>
                        <a:pt x="167" y="463"/>
                        <a:pt x="288" y="463"/>
                        <a:pt x="411" y="463"/>
                      </a:cubicBezTo>
                      <a:cubicBezTo>
                        <a:pt x="411" y="584"/>
                        <a:pt x="411" y="705"/>
                        <a:pt x="411" y="828"/>
                      </a:cubicBezTo>
                      <a:cubicBezTo>
                        <a:pt x="411" y="847"/>
                        <a:pt x="411" y="872"/>
                        <a:pt x="437" y="872"/>
                      </a:cubicBezTo>
                      <a:cubicBezTo>
                        <a:pt x="463" y="872"/>
                        <a:pt x="463" y="847"/>
                        <a:pt x="463" y="828"/>
                      </a:cubicBezTo>
                      <a:cubicBezTo>
                        <a:pt x="463" y="705"/>
                        <a:pt x="463" y="584"/>
                        <a:pt x="463" y="46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6" name=""/>
                <p:cNvSpPr/>
                <p:nvPr/>
              </p:nvSpPr>
              <p:spPr>
                <a:xfrm>
                  <a:off x="4338720" y="4553280"/>
                  <a:ext cx="628560" cy="658800"/>
                </a:xfrm>
                <a:custGeom>
                  <a:avLst/>
                  <a:gdLst>
                    <a:gd name="textAreaLeft" fmla="*/ 0 w 628560"/>
                    <a:gd name="textAreaRight" fmla="*/ 628920 w 628560"/>
                    <a:gd name="textAreaTop" fmla="*/ 0 h 658800"/>
                    <a:gd name="textAreaBottom" fmla="*/ 659160 h 658800"/>
                  </a:gdLst>
                  <a:ahLst/>
                  <a:rect l="textAreaLeft" t="textAreaTop" r="textAreaRight" b="textAreaBottom"/>
                  <a:pathLst>
                    <a:path w="1747" h="1831">
                      <a:moveTo>
                        <a:pt x="1587" y="1831"/>
                      </a:moveTo>
                      <a:cubicBezTo>
                        <a:pt x="1640" y="1692"/>
                        <a:pt x="1693" y="1552"/>
                        <a:pt x="1747" y="1413"/>
                      </a:cubicBezTo>
                      <a:cubicBezTo>
                        <a:pt x="1736" y="1413"/>
                        <a:pt x="1724" y="1413"/>
                        <a:pt x="1713" y="1413"/>
                      </a:cubicBezTo>
                      <a:cubicBezTo>
                        <a:pt x="1661" y="1551"/>
                        <a:pt x="1523" y="1637"/>
                        <a:pt x="1373" y="1677"/>
                      </a:cubicBezTo>
                      <a:cubicBezTo>
                        <a:pt x="1344" y="1685"/>
                        <a:pt x="1217" y="1719"/>
                        <a:pt x="963" y="1719"/>
                      </a:cubicBezTo>
                      <a:cubicBezTo>
                        <a:pt x="699" y="1719"/>
                        <a:pt x="436" y="1719"/>
                        <a:pt x="172" y="1719"/>
                      </a:cubicBezTo>
                      <a:cubicBezTo>
                        <a:pt x="395" y="1457"/>
                        <a:pt x="617" y="1197"/>
                        <a:pt x="840" y="936"/>
                      </a:cubicBezTo>
                      <a:cubicBezTo>
                        <a:pt x="851" y="928"/>
                        <a:pt x="851" y="924"/>
                        <a:pt x="851" y="917"/>
                      </a:cubicBezTo>
                      <a:cubicBezTo>
                        <a:pt x="851" y="913"/>
                        <a:pt x="851" y="909"/>
                        <a:pt x="844" y="899"/>
                      </a:cubicBezTo>
                      <a:cubicBezTo>
                        <a:pt x="640" y="620"/>
                        <a:pt x="436" y="341"/>
                        <a:pt x="232" y="64"/>
                      </a:cubicBezTo>
                      <a:cubicBezTo>
                        <a:pt x="472" y="64"/>
                        <a:pt x="712" y="64"/>
                        <a:pt x="952" y="64"/>
                      </a:cubicBezTo>
                      <a:cubicBezTo>
                        <a:pt x="1127" y="64"/>
                        <a:pt x="1247" y="83"/>
                        <a:pt x="1257" y="85"/>
                      </a:cubicBezTo>
                      <a:cubicBezTo>
                        <a:pt x="1329" y="93"/>
                        <a:pt x="1444" y="116"/>
                        <a:pt x="1545" y="183"/>
                      </a:cubicBezTo>
                      <a:cubicBezTo>
                        <a:pt x="1579" y="205"/>
                        <a:pt x="1668" y="261"/>
                        <a:pt x="1713" y="369"/>
                      </a:cubicBezTo>
                      <a:cubicBezTo>
                        <a:pt x="1724" y="369"/>
                        <a:pt x="1736" y="369"/>
                        <a:pt x="1747" y="369"/>
                      </a:cubicBezTo>
                      <a:cubicBezTo>
                        <a:pt x="1693" y="247"/>
                        <a:pt x="1640" y="123"/>
                        <a:pt x="1587" y="0"/>
                      </a:cubicBezTo>
                      <a:cubicBezTo>
                        <a:pt x="1071" y="0"/>
                        <a:pt x="553" y="0"/>
                        <a:pt x="37" y="0"/>
                      </a:cubicBezTo>
                      <a:cubicBezTo>
                        <a:pt x="8" y="0"/>
                        <a:pt x="4" y="4"/>
                        <a:pt x="0" y="11"/>
                      </a:cubicBezTo>
                      <a:cubicBezTo>
                        <a:pt x="0" y="15"/>
                        <a:pt x="0" y="37"/>
                        <a:pt x="0" y="52"/>
                      </a:cubicBezTo>
                      <a:cubicBezTo>
                        <a:pt x="232" y="368"/>
                        <a:pt x="463" y="684"/>
                        <a:pt x="695" y="999"/>
                      </a:cubicBezTo>
                      <a:cubicBezTo>
                        <a:pt x="468" y="1264"/>
                        <a:pt x="241" y="1528"/>
                        <a:pt x="15" y="1793"/>
                      </a:cubicBezTo>
                      <a:cubicBezTo>
                        <a:pt x="0" y="1808"/>
                        <a:pt x="0" y="1816"/>
                        <a:pt x="0" y="1820"/>
                      </a:cubicBezTo>
                      <a:cubicBezTo>
                        <a:pt x="0" y="1831"/>
                        <a:pt x="15" y="1831"/>
                        <a:pt x="37" y="1831"/>
                      </a:cubicBezTo>
                      <a:cubicBezTo>
                        <a:pt x="553" y="1831"/>
                        <a:pt x="1071" y="1831"/>
                        <a:pt x="1587" y="183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7" name=""/>
                <p:cNvSpPr/>
                <p:nvPr/>
              </p:nvSpPr>
              <p:spPr>
                <a:xfrm>
                  <a:off x="4143960" y="5345280"/>
                  <a:ext cx="99000" cy="221040"/>
                </a:xfrm>
                <a:custGeom>
                  <a:avLst/>
                  <a:gdLst>
                    <a:gd name="textAreaLeft" fmla="*/ 0 w 99000"/>
                    <a:gd name="textAreaRight" fmla="*/ 99360 w 99000"/>
                    <a:gd name="textAreaTop" fmla="*/ 0 h 221040"/>
                    <a:gd name="textAreaBottom" fmla="*/ 221400 h 221040"/>
                  </a:gdLst>
                  <a:ahLst/>
                  <a:rect l="textAreaLeft" t="textAreaTop" r="textAreaRight" b="textAreaBottom"/>
                  <a:pathLst>
                    <a:path w="276" h="615">
                      <a:moveTo>
                        <a:pt x="253" y="33"/>
                      </a:moveTo>
                      <a:cubicBezTo>
                        <a:pt x="253" y="19"/>
                        <a:pt x="243" y="0"/>
                        <a:pt x="216" y="0"/>
                      </a:cubicBezTo>
                      <a:cubicBezTo>
                        <a:pt x="191" y="0"/>
                        <a:pt x="164" y="23"/>
                        <a:pt x="164" y="48"/>
                      </a:cubicBezTo>
                      <a:cubicBezTo>
                        <a:pt x="164" y="67"/>
                        <a:pt x="176" y="85"/>
                        <a:pt x="201" y="85"/>
                      </a:cubicBezTo>
                      <a:cubicBezTo>
                        <a:pt x="228" y="85"/>
                        <a:pt x="253" y="60"/>
                        <a:pt x="253" y="33"/>
                      </a:cubicBezTo>
                      <a:moveTo>
                        <a:pt x="67" y="500"/>
                      </a:moveTo>
                      <a:cubicBezTo>
                        <a:pt x="64" y="511"/>
                        <a:pt x="56" y="521"/>
                        <a:pt x="56" y="537"/>
                      </a:cubicBezTo>
                      <a:cubicBezTo>
                        <a:pt x="56" y="581"/>
                        <a:pt x="93" y="615"/>
                        <a:pt x="145" y="615"/>
                      </a:cubicBezTo>
                      <a:cubicBezTo>
                        <a:pt x="235" y="615"/>
                        <a:pt x="276" y="488"/>
                        <a:pt x="276" y="477"/>
                      </a:cubicBezTo>
                      <a:cubicBezTo>
                        <a:pt x="276" y="463"/>
                        <a:pt x="265" y="463"/>
                        <a:pt x="261" y="463"/>
                      </a:cubicBezTo>
                      <a:cubicBezTo>
                        <a:pt x="251" y="463"/>
                        <a:pt x="251" y="469"/>
                        <a:pt x="247" y="481"/>
                      </a:cubicBezTo>
                      <a:cubicBezTo>
                        <a:pt x="224" y="552"/>
                        <a:pt x="183" y="589"/>
                        <a:pt x="149" y="589"/>
                      </a:cubicBezTo>
                      <a:cubicBezTo>
                        <a:pt x="131" y="589"/>
                        <a:pt x="123" y="577"/>
                        <a:pt x="123" y="559"/>
                      </a:cubicBezTo>
                      <a:cubicBezTo>
                        <a:pt x="123" y="537"/>
                        <a:pt x="131" y="519"/>
                        <a:pt x="139" y="500"/>
                      </a:cubicBezTo>
                      <a:cubicBezTo>
                        <a:pt x="149" y="473"/>
                        <a:pt x="157" y="451"/>
                        <a:pt x="168" y="425"/>
                      </a:cubicBezTo>
                      <a:cubicBezTo>
                        <a:pt x="176" y="407"/>
                        <a:pt x="209" y="320"/>
                        <a:pt x="213" y="309"/>
                      </a:cubicBezTo>
                      <a:cubicBezTo>
                        <a:pt x="216" y="303"/>
                        <a:pt x="220" y="291"/>
                        <a:pt x="220" y="280"/>
                      </a:cubicBezTo>
                      <a:cubicBezTo>
                        <a:pt x="220" y="239"/>
                        <a:pt x="183" y="201"/>
                        <a:pt x="131" y="201"/>
                      </a:cubicBezTo>
                      <a:cubicBezTo>
                        <a:pt x="41" y="201"/>
                        <a:pt x="0" y="328"/>
                        <a:pt x="0" y="343"/>
                      </a:cubicBezTo>
                      <a:cubicBezTo>
                        <a:pt x="0" y="355"/>
                        <a:pt x="11" y="355"/>
                        <a:pt x="15" y="355"/>
                      </a:cubicBezTo>
                      <a:cubicBezTo>
                        <a:pt x="27" y="355"/>
                        <a:pt x="29" y="351"/>
                        <a:pt x="29" y="339"/>
                      </a:cubicBezTo>
                      <a:cubicBezTo>
                        <a:pt x="56" y="261"/>
                        <a:pt x="97" y="228"/>
                        <a:pt x="131" y="228"/>
                      </a:cubicBezTo>
                      <a:cubicBezTo>
                        <a:pt x="145" y="228"/>
                        <a:pt x="153" y="235"/>
                        <a:pt x="153" y="261"/>
                      </a:cubicBezTo>
                      <a:cubicBezTo>
                        <a:pt x="153" y="284"/>
                        <a:pt x="145" y="295"/>
                        <a:pt x="123" y="355"/>
                      </a:cubicBezTo>
                      <a:cubicBezTo>
                        <a:pt x="104" y="403"/>
                        <a:pt x="85" y="451"/>
                        <a:pt x="67" y="50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8" name=""/>
                <p:cNvSpPr/>
                <p:nvPr/>
              </p:nvSpPr>
              <p:spPr>
                <a:xfrm>
                  <a:off x="4296240" y="5421600"/>
                  <a:ext cx="37080" cy="141840"/>
                </a:xfrm>
                <a:custGeom>
                  <a:avLst/>
                  <a:gdLst>
                    <a:gd name="textAreaLeft" fmla="*/ 0 w 37080"/>
                    <a:gd name="textAreaRight" fmla="*/ 37440 w 37080"/>
                    <a:gd name="textAreaTop" fmla="*/ 0 h 141840"/>
                    <a:gd name="textAreaBottom" fmla="*/ 142200 h 141840"/>
                  </a:gdLst>
                  <a:ahLst/>
                  <a:rect l="textAreaLeft" t="textAreaTop" r="textAreaRight" b="textAreaBottom"/>
                  <a:pathLst>
                    <a:path w="104" h="395">
                      <a:moveTo>
                        <a:pt x="104" y="52"/>
                      </a:moveTo>
                      <a:cubicBezTo>
                        <a:pt x="104" y="23"/>
                        <a:pt x="83" y="0"/>
                        <a:pt x="52" y="0"/>
                      </a:cubicBezTo>
                      <a:cubicBezTo>
                        <a:pt x="23" y="0"/>
                        <a:pt x="0" y="27"/>
                        <a:pt x="0" y="52"/>
                      </a:cubicBezTo>
                      <a:cubicBezTo>
                        <a:pt x="0" y="85"/>
                        <a:pt x="27" y="104"/>
                        <a:pt x="52" y="104"/>
                      </a:cubicBezTo>
                      <a:cubicBezTo>
                        <a:pt x="85" y="104"/>
                        <a:pt x="104" y="79"/>
                        <a:pt x="104" y="52"/>
                      </a:cubicBezTo>
                      <a:moveTo>
                        <a:pt x="104" y="343"/>
                      </a:moveTo>
                      <a:cubicBezTo>
                        <a:pt x="104" y="309"/>
                        <a:pt x="83" y="291"/>
                        <a:pt x="52" y="291"/>
                      </a:cubicBezTo>
                      <a:cubicBezTo>
                        <a:pt x="23" y="291"/>
                        <a:pt x="0" y="313"/>
                        <a:pt x="0" y="343"/>
                      </a:cubicBezTo>
                      <a:cubicBezTo>
                        <a:pt x="0" y="373"/>
                        <a:pt x="27" y="395"/>
                        <a:pt x="52" y="395"/>
                      </a:cubicBezTo>
                      <a:cubicBezTo>
                        <a:pt x="85" y="395"/>
                        <a:pt x="104" y="369"/>
                        <a:pt x="104" y="34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39" name=""/>
                <p:cNvSpPr/>
                <p:nvPr/>
              </p:nvSpPr>
              <p:spPr>
                <a:xfrm>
                  <a:off x="4381920" y="5357160"/>
                  <a:ext cx="112320" cy="208800"/>
                </a:xfrm>
                <a:custGeom>
                  <a:avLst/>
                  <a:gdLst>
                    <a:gd name="textAreaLeft" fmla="*/ 0 w 112320"/>
                    <a:gd name="textAreaRight" fmla="*/ 112680 w 112320"/>
                    <a:gd name="textAreaTop" fmla="*/ 0 h 208800"/>
                    <a:gd name="textAreaBottom" fmla="*/ 209160 h 208800"/>
                  </a:gdLst>
                  <a:ahLst/>
                  <a:rect l="textAreaLeft" t="textAreaTop" r="textAreaRight" b="textAreaBottom"/>
                  <a:pathLst>
                    <a:path w="313" h="581">
                      <a:moveTo>
                        <a:pt x="191" y="212"/>
                      </a:moveTo>
                      <a:cubicBezTo>
                        <a:pt x="221" y="212"/>
                        <a:pt x="252" y="212"/>
                        <a:pt x="284" y="212"/>
                      </a:cubicBezTo>
                      <a:cubicBezTo>
                        <a:pt x="299" y="212"/>
                        <a:pt x="313" y="212"/>
                        <a:pt x="313" y="191"/>
                      </a:cubicBezTo>
                      <a:cubicBezTo>
                        <a:pt x="313" y="179"/>
                        <a:pt x="299" y="179"/>
                        <a:pt x="284" y="179"/>
                      </a:cubicBezTo>
                      <a:cubicBezTo>
                        <a:pt x="255" y="179"/>
                        <a:pt x="227" y="179"/>
                        <a:pt x="197" y="179"/>
                      </a:cubicBezTo>
                      <a:cubicBezTo>
                        <a:pt x="209" y="135"/>
                        <a:pt x="220" y="89"/>
                        <a:pt x="232" y="45"/>
                      </a:cubicBezTo>
                      <a:cubicBezTo>
                        <a:pt x="232" y="37"/>
                        <a:pt x="235" y="33"/>
                        <a:pt x="235" y="29"/>
                      </a:cubicBezTo>
                      <a:cubicBezTo>
                        <a:pt x="235" y="15"/>
                        <a:pt x="220" y="0"/>
                        <a:pt x="201" y="0"/>
                      </a:cubicBezTo>
                      <a:cubicBezTo>
                        <a:pt x="179" y="0"/>
                        <a:pt x="164" y="15"/>
                        <a:pt x="160" y="41"/>
                      </a:cubicBezTo>
                      <a:cubicBezTo>
                        <a:pt x="153" y="64"/>
                        <a:pt x="164" y="19"/>
                        <a:pt x="123" y="179"/>
                      </a:cubicBezTo>
                      <a:cubicBezTo>
                        <a:pt x="92" y="179"/>
                        <a:pt x="61" y="179"/>
                        <a:pt x="29" y="179"/>
                      </a:cubicBezTo>
                      <a:cubicBezTo>
                        <a:pt x="15" y="179"/>
                        <a:pt x="0" y="179"/>
                        <a:pt x="0" y="197"/>
                      </a:cubicBezTo>
                      <a:cubicBezTo>
                        <a:pt x="0" y="212"/>
                        <a:pt x="11" y="212"/>
                        <a:pt x="29" y="212"/>
                      </a:cubicBezTo>
                      <a:cubicBezTo>
                        <a:pt x="59" y="212"/>
                        <a:pt x="87" y="212"/>
                        <a:pt x="116" y="212"/>
                      </a:cubicBezTo>
                      <a:cubicBezTo>
                        <a:pt x="99" y="284"/>
                        <a:pt x="81" y="357"/>
                        <a:pt x="64" y="429"/>
                      </a:cubicBezTo>
                      <a:cubicBezTo>
                        <a:pt x="56" y="451"/>
                        <a:pt x="48" y="485"/>
                        <a:pt x="48" y="496"/>
                      </a:cubicBezTo>
                      <a:cubicBezTo>
                        <a:pt x="48" y="548"/>
                        <a:pt x="93" y="581"/>
                        <a:pt x="145" y="581"/>
                      </a:cubicBezTo>
                      <a:cubicBezTo>
                        <a:pt x="251" y="581"/>
                        <a:pt x="307" y="457"/>
                        <a:pt x="307" y="444"/>
                      </a:cubicBezTo>
                      <a:cubicBezTo>
                        <a:pt x="307" y="431"/>
                        <a:pt x="295" y="429"/>
                        <a:pt x="291" y="429"/>
                      </a:cubicBezTo>
                      <a:cubicBezTo>
                        <a:pt x="280" y="429"/>
                        <a:pt x="280" y="432"/>
                        <a:pt x="272" y="448"/>
                      </a:cubicBezTo>
                      <a:cubicBezTo>
                        <a:pt x="247" y="507"/>
                        <a:pt x="201" y="556"/>
                        <a:pt x="149" y="556"/>
                      </a:cubicBezTo>
                      <a:cubicBezTo>
                        <a:pt x="131" y="556"/>
                        <a:pt x="116" y="544"/>
                        <a:pt x="116" y="511"/>
                      </a:cubicBezTo>
                      <a:cubicBezTo>
                        <a:pt x="116" y="504"/>
                        <a:pt x="120" y="485"/>
                        <a:pt x="123" y="473"/>
                      </a:cubicBezTo>
                      <a:cubicBezTo>
                        <a:pt x="145" y="387"/>
                        <a:pt x="168" y="300"/>
                        <a:pt x="191" y="212"/>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40" name=""/>
                <p:cNvSpPr/>
                <p:nvPr/>
              </p:nvSpPr>
              <p:spPr>
                <a:xfrm>
                  <a:off x="4547160" y="5373720"/>
                  <a:ext cx="222840" cy="214200"/>
                </a:xfrm>
                <a:custGeom>
                  <a:avLst/>
                  <a:gdLst>
                    <a:gd name="textAreaLeft" fmla="*/ 0 w 222840"/>
                    <a:gd name="textAreaRight" fmla="*/ 223200 w 222840"/>
                    <a:gd name="textAreaTop" fmla="*/ 0 h 214200"/>
                    <a:gd name="textAreaBottom" fmla="*/ 214560 h 214200"/>
                  </a:gdLst>
                  <a:ahLst/>
                  <a:rect l="textAreaLeft" t="textAreaTop" r="textAreaRight" b="textAreaBottom"/>
                  <a:pathLst>
                    <a:path w="620" h="596">
                      <a:moveTo>
                        <a:pt x="601" y="324"/>
                      </a:moveTo>
                      <a:cubicBezTo>
                        <a:pt x="612" y="317"/>
                        <a:pt x="620" y="313"/>
                        <a:pt x="620" y="299"/>
                      </a:cubicBezTo>
                      <a:cubicBezTo>
                        <a:pt x="620" y="284"/>
                        <a:pt x="608" y="280"/>
                        <a:pt x="601" y="276"/>
                      </a:cubicBezTo>
                      <a:cubicBezTo>
                        <a:pt x="415" y="187"/>
                        <a:pt x="228" y="97"/>
                        <a:pt x="41" y="8"/>
                      </a:cubicBezTo>
                      <a:cubicBezTo>
                        <a:pt x="27" y="0"/>
                        <a:pt x="28" y="3"/>
                        <a:pt x="23" y="0"/>
                      </a:cubicBezTo>
                      <a:cubicBezTo>
                        <a:pt x="8" y="0"/>
                        <a:pt x="0" y="11"/>
                        <a:pt x="0" y="23"/>
                      </a:cubicBezTo>
                      <a:cubicBezTo>
                        <a:pt x="0" y="37"/>
                        <a:pt x="11" y="41"/>
                        <a:pt x="19" y="45"/>
                      </a:cubicBezTo>
                      <a:cubicBezTo>
                        <a:pt x="195" y="129"/>
                        <a:pt x="369" y="213"/>
                        <a:pt x="545" y="299"/>
                      </a:cubicBezTo>
                      <a:cubicBezTo>
                        <a:pt x="369" y="383"/>
                        <a:pt x="195" y="467"/>
                        <a:pt x="19" y="552"/>
                      </a:cubicBezTo>
                      <a:cubicBezTo>
                        <a:pt x="8" y="556"/>
                        <a:pt x="0" y="563"/>
                        <a:pt x="0" y="575"/>
                      </a:cubicBezTo>
                      <a:cubicBezTo>
                        <a:pt x="0" y="589"/>
                        <a:pt x="8" y="596"/>
                        <a:pt x="23" y="596"/>
                      </a:cubicBezTo>
                      <a:cubicBezTo>
                        <a:pt x="28" y="595"/>
                        <a:pt x="27" y="596"/>
                        <a:pt x="37" y="593"/>
                      </a:cubicBezTo>
                      <a:cubicBezTo>
                        <a:pt x="225" y="504"/>
                        <a:pt x="413" y="413"/>
                        <a:pt x="601" y="32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41" name=""/>
                <p:cNvSpPr/>
                <p:nvPr/>
              </p:nvSpPr>
              <p:spPr>
                <a:xfrm>
                  <a:off x="4819680" y="5340960"/>
                  <a:ext cx="246960" cy="222480"/>
                </a:xfrm>
                <a:custGeom>
                  <a:avLst/>
                  <a:gdLst>
                    <a:gd name="textAreaLeft" fmla="*/ 0 w 246960"/>
                    <a:gd name="textAreaRight" fmla="*/ 247320 w 246960"/>
                    <a:gd name="textAreaTop" fmla="*/ 0 h 222480"/>
                    <a:gd name="textAreaBottom" fmla="*/ 222840 h 222480"/>
                  </a:gdLst>
                  <a:ahLst/>
                  <a:rect l="textAreaLeft" t="textAreaTop" r="textAreaRight" b="textAreaBottom"/>
                  <a:pathLst>
                    <a:path w="687" h="619">
                      <a:moveTo>
                        <a:pt x="407" y="64"/>
                      </a:moveTo>
                      <a:cubicBezTo>
                        <a:pt x="415" y="37"/>
                        <a:pt x="419" y="33"/>
                        <a:pt x="437" y="33"/>
                      </a:cubicBezTo>
                      <a:cubicBezTo>
                        <a:pt x="440" y="33"/>
                        <a:pt x="475" y="33"/>
                        <a:pt x="493" y="33"/>
                      </a:cubicBezTo>
                      <a:cubicBezTo>
                        <a:pt x="549" y="33"/>
                        <a:pt x="571" y="33"/>
                        <a:pt x="593" y="41"/>
                      </a:cubicBezTo>
                      <a:cubicBezTo>
                        <a:pt x="635" y="52"/>
                        <a:pt x="639" y="79"/>
                        <a:pt x="639" y="112"/>
                      </a:cubicBezTo>
                      <a:cubicBezTo>
                        <a:pt x="639" y="127"/>
                        <a:pt x="639" y="137"/>
                        <a:pt x="631" y="187"/>
                      </a:cubicBezTo>
                      <a:cubicBezTo>
                        <a:pt x="631" y="191"/>
                        <a:pt x="631" y="193"/>
                        <a:pt x="631" y="197"/>
                      </a:cubicBezTo>
                      <a:cubicBezTo>
                        <a:pt x="631" y="205"/>
                        <a:pt x="635" y="209"/>
                        <a:pt x="645" y="209"/>
                      </a:cubicBezTo>
                      <a:cubicBezTo>
                        <a:pt x="657" y="209"/>
                        <a:pt x="661" y="201"/>
                        <a:pt x="661" y="187"/>
                      </a:cubicBezTo>
                      <a:cubicBezTo>
                        <a:pt x="669" y="128"/>
                        <a:pt x="679" y="69"/>
                        <a:pt x="687" y="11"/>
                      </a:cubicBezTo>
                      <a:cubicBezTo>
                        <a:pt x="687" y="0"/>
                        <a:pt x="676" y="0"/>
                        <a:pt x="661" y="0"/>
                      </a:cubicBezTo>
                      <a:cubicBezTo>
                        <a:pt x="472" y="0"/>
                        <a:pt x="283" y="0"/>
                        <a:pt x="93" y="0"/>
                      </a:cubicBezTo>
                      <a:cubicBezTo>
                        <a:pt x="71" y="0"/>
                        <a:pt x="71" y="0"/>
                        <a:pt x="64" y="19"/>
                      </a:cubicBezTo>
                      <a:cubicBezTo>
                        <a:pt x="45" y="72"/>
                        <a:pt x="27" y="125"/>
                        <a:pt x="8" y="179"/>
                      </a:cubicBezTo>
                      <a:cubicBezTo>
                        <a:pt x="4" y="183"/>
                        <a:pt x="0" y="193"/>
                        <a:pt x="0" y="197"/>
                      </a:cubicBezTo>
                      <a:cubicBezTo>
                        <a:pt x="0" y="201"/>
                        <a:pt x="4" y="209"/>
                        <a:pt x="19" y="209"/>
                      </a:cubicBezTo>
                      <a:cubicBezTo>
                        <a:pt x="29" y="209"/>
                        <a:pt x="29" y="205"/>
                        <a:pt x="37" y="187"/>
                      </a:cubicBezTo>
                      <a:cubicBezTo>
                        <a:pt x="89" y="41"/>
                        <a:pt x="120" y="33"/>
                        <a:pt x="261" y="33"/>
                      </a:cubicBezTo>
                      <a:cubicBezTo>
                        <a:pt x="273" y="33"/>
                        <a:pt x="287" y="33"/>
                        <a:pt x="299" y="33"/>
                      </a:cubicBezTo>
                      <a:cubicBezTo>
                        <a:pt x="325" y="33"/>
                        <a:pt x="325" y="33"/>
                        <a:pt x="325" y="41"/>
                      </a:cubicBezTo>
                      <a:cubicBezTo>
                        <a:pt x="324" y="47"/>
                        <a:pt x="325" y="48"/>
                        <a:pt x="321" y="60"/>
                      </a:cubicBezTo>
                      <a:cubicBezTo>
                        <a:pt x="281" y="220"/>
                        <a:pt x="241" y="380"/>
                        <a:pt x="201" y="540"/>
                      </a:cubicBezTo>
                      <a:cubicBezTo>
                        <a:pt x="195" y="575"/>
                        <a:pt x="191" y="585"/>
                        <a:pt x="93" y="585"/>
                      </a:cubicBezTo>
                      <a:cubicBezTo>
                        <a:pt x="60" y="585"/>
                        <a:pt x="52" y="585"/>
                        <a:pt x="52" y="604"/>
                      </a:cubicBezTo>
                      <a:cubicBezTo>
                        <a:pt x="52" y="608"/>
                        <a:pt x="56" y="619"/>
                        <a:pt x="67" y="619"/>
                      </a:cubicBezTo>
                      <a:cubicBezTo>
                        <a:pt x="93" y="619"/>
                        <a:pt x="125" y="615"/>
                        <a:pt x="149" y="615"/>
                      </a:cubicBezTo>
                      <a:cubicBezTo>
                        <a:pt x="173" y="615"/>
                        <a:pt x="201" y="615"/>
                        <a:pt x="228" y="615"/>
                      </a:cubicBezTo>
                      <a:cubicBezTo>
                        <a:pt x="253" y="615"/>
                        <a:pt x="284" y="615"/>
                        <a:pt x="309" y="615"/>
                      </a:cubicBezTo>
                      <a:cubicBezTo>
                        <a:pt x="332" y="615"/>
                        <a:pt x="363" y="619"/>
                        <a:pt x="384" y="619"/>
                      </a:cubicBezTo>
                      <a:cubicBezTo>
                        <a:pt x="392" y="619"/>
                        <a:pt x="407" y="619"/>
                        <a:pt x="407" y="596"/>
                      </a:cubicBezTo>
                      <a:cubicBezTo>
                        <a:pt x="407" y="585"/>
                        <a:pt x="400" y="585"/>
                        <a:pt x="369" y="585"/>
                      </a:cubicBezTo>
                      <a:cubicBezTo>
                        <a:pt x="351" y="585"/>
                        <a:pt x="332" y="585"/>
                        <a:pt x="317" y="581"/>
                      </a:cubicBezTo>
                      <a:cubicBezTo>
                        <a:pt x="284" y="581"/>
                        <a:pt x="284" y="577"/>
                        <a:pt x="284" y="567"/>
                      </a:cubicBezTo>
                      <a:cubicBezTo>
                        <a:pt x="284" y="559"/>
                        <a:pt x="284" y="559"/>
                        <a:pt x="288" y="544"/>
                      </a:cubicBezTo>
                      <a:cubicBezTo>
                        <a:pt x="327" y="384"/>
                        <a:pt x="367" y="224"/>
                        <a:pt x="407" y="6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42" name=""/>
                <p:cNvSpPr/>
                <p:nvPr/>
              </p:nvSpPr>
              <p:spPr>
                <a:xfrm>
                  <a:off x="5051160" y="5453640"/>
                  <a:ext cx="83160" cy="159480"/>
                </a:xfrm>
                <a:custGeom>
                  <a:avLst/>
                  <a:gdLst>
                    <a:gd name="textAreaLeft" fmla="*/ 0 w 83160"/>
                    <a:gd name="textAreaRight" fmla="*/ 83520 w 83160"/>
                    <a:gd name="textAreaTop" fmla="*/ 0 h 159480"/>
                    <a:gd name="textAreaBottom" fmla="*/ 159840 h 159480"/>
                  </a:gdLst>
                  <a:ahLst/>
                  <a:rect l="textAreaLeft" t="textAreaTop" r="textAreaRight" b="textAreaBottom"/>
                  <a:pathLst>
                    <a:path w="232" h="444">
                      <a:moveTo>
                        <a:pt x="197" y="27"/>
                      </a:moveTo>
                      <a:cubicBezTo>
                        <a:pt x="197" y="11"/>
                        <a:pt x="187" y="0"/>
                        <a:pt x="172" y="0"/>
                      </a:cubicBezTo>
                      <a:cubicBezTo>
                        <a:pt x="153" y="0"/>
                        <a:pt x="131" y="19"/>
                        <a:pt x="131" y="37"/>
                      </a:cubicBezTo>
                      <a:cubicBezTo>
                        <a:pt x="131" y="56"/>
                        <a:pt x="145" y="67"/>
                        <a:pt x="157" y="67"/>
                      </a:cubicBezTo>
                      <a:cubicBezTo>
                        <a:pt x="179" y="67"/>
                        <a:pt x="197" y="48"/>
                        <a:pt x="197" y="27"/>
                      </a:cubicBezTo>
                      <a:moveTo>
                        <a:pt x="232" y="343"/>
                      </a:moveTo>
                      <a:cubicBezTo>
                        <a:pt x="232" y="332"/>
                        <a:pt x="220" y="332"/>
                        <a:pt x="216" y="332"/>
                      </a:cubicBezTo>
                      <a:cubicBezTo>
                        <a:pt x="205" y="332"/>
                        <a:pt x="205" y="336"/>
                        <a:pt x="201" y="347"/>
                      </a:cubicBezTo>
                      <a:cubicBezTo>
                        <a:pt x="191" y="384"/>
                        <a:pt x="160" y="421"/>
                        <a:pt x="127" y="421"/>
                      </a:cubicBezTo>
                      <a:cubicBezTo>
                        <a:pt x="112" y="421"/>
                        <a:pt x="108" y="411"/>
                        <a:pt x="108" y="395"/>
                      </a:cubicBezTo>
                      <a:cubicBezTo>
                        <a:pt x="108" y="380"/>
                        <a:pt x="112" y="376"/>
                        <a:pt x="116" y="361"/>
                      </a:cubicBezTo>
                      <a:cubicBezTo>
                        <a:pt x="120" y="351"/>
                        <a:pt x="127" y="336"/>
                        <a:pt x="131" y="328"/>
                      </a:cubicBezTo>
                      <a:cubicBezTo>
                        <a:pt x="131" y="320"/>
                        <a:pt x="157" y="261"/>
                        <a:pt x="168" y="239"/>
                      </a:cubicBezTo>
                      <a:cubicBezTo>
                        <a:pt x="172" y="224"/>
                        <a:pt x="176" y="216"/>
                        <a:pt x="176" y="205"/>
                      </a:cubicBezTo>
                      <a:cubicBezTo>
                        <a:pt x="176" y="172"/>
                        <a:pt x="145" y="145"/>
                        <a:pt x="104" y="145"/>
                      </a:cubicBezTo>
                      <a:cubicBezTo>
                        <a:pt x="37" y="145"/>
                        <a:pt x="0" y="231"/>
                        <a:pt x="0" y="249"/>
                      </a:cubicBezTo>
                      <a:cubicBezTo>
                        <a:pt x="0" y="257"/>
                        <a:pt x="8" y="255"/>
                        <a:pt x="11" y="257"/>
                      </a:cubicBezTo>
                      <a:cubicBezTo>
                        <a:pt x="23" y="257"/>
                        <a:pt x="27" y="253"/>
                        <a:pt x="27" y="243"/>
                      </a:cubicBezTo>
                      <a:cubicBezTo>
                        <a:pt x="41" y="197"/>
                        <a:pt x="75" y="168"/>
                        <a:pt x="101" y="168"/>
                      </a:cubicBezTo>
                      <a:cubicBezTo>
                        <a:pt x="116" y="168"/>
                        <a:pt x="123" y="175"/>
                        <a:pt x="123" y="193"/>
                      </a:cubicBezTo>
                      <a:cubicBezTo>
                        <a:pt x="123" y="197"/>
                        <a:pt x="123" y="205"/>
                        <a:pt x="120" y="216"/>
                      </a:cubicBezTo>
                      <a:cubicBezTo>
                        <a:pt x="112" y="228"/>
                        <a:pt x="83" y="299"/>
                        <a:pt x="75" y="320"/>
                      </a:cubicBezTo>
                      <a:cubicBezTo>
                        <a:pt x="71" y="332"/>
                        <a:pt x="71" y="332"/>
                        <a:pt x="60" y="355"/>
                      </a:cubicBezTo>
                      <a:cubicBezTo>
                        <a:pt x="56" y="365"/>
                        <a:pt x="52" y="373"/>
                        <a:pt x="52" y="384"/>
                      </a:cubicBezTo>
                      <a:cubicBezTo>
                        <a:pt x="52" y="417"/>
                        <a:pt x="85" y="444"/>
                        <a:pt x="123" y="444"/>
                      </a:cubicBezTo>
                      <a:cubicBezTo>
                        <a:pt x="195" y="444"/>
                        <a:pt x="232" y="357"/>
                        <a:pt x="232" y="34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43" name=""/>
                <p:cNvSpPr/>
                <p:nvPr/>
              </p:nvSpPr>
              <p:spPr>
                <a:xfrm>
                  <a:off x="5281200" y="4674240"/>
                  <a:ext cx="246960" cy="422640"/>
                </a:xfrm>
                <a:custGeom>
                  <a:avLst/>
                  <a:gdLst>
                    <a:gd name="textAreaLeft" fmla="*/ 0 w 246960"/>
                    <a:gd name="textAreaRight" fmla="*/ 247320 w 246960"/>
                    <a:gd name="textAreaTop" fmla="*/ 0 h 422640"/>
                    <a:gd name="textAreaBottom" fmla="*/ 423000 h 422640"/>
                  </a:gdLst>
                  <a:ahLst/>
                  <a:rect l="textAreaLeft" t="textAreaTop" r="textAreaRight" b="textAreaBottom"/>
                  <a:pathLst>
                    <a:path w="687" h="1175">
                      <a:moveTo>
                        <a:pt x="508" y="29"/>
                      </a:moveTo>
                      <a:cubicBezTo>
                        <a:pt x="509" y="25"/>
                        <a:pt x="511" y="20"/>
                        <a:pt x="512" y="15"/>
                      </a:cubicBezTo>
                      <a:cubicBezTo>
                        <a:pt x="512" y="11"/>
                        <a:pt x="512" y="0"/>
                        <a:pt x="496" y="0"/>
                      </a:cubicBezTo>
                      <a:cubicBezTo>
                        <a:pt x="485" y="0"/>
                        <a:pt x="481" y="4"/>
                        <a:pt x="477" y="27"/>
                      </a:cubicBezTo>
                      <a:cubicBezTo>
                        <a:pt x="452" y="127"/>
                        <a:pt x="425" y="228"/>
                        <a:pt x="400" y="328"/>
                      </a:cubicBezTo>
                      <a:cubicBezTo>
                        <a:pt x="195" y="336"/>
                        <a:pt x="0" y="511"/>
                        <a:pt x="0" y="687"/>
                      </a:cubicBezTo>
                      <a:cubicBezTo>
                        <a:pt x="0" y="813"/>
                        <a:pt x="89" y="913"/>
                        <a:pt x="251" y="924"/>
                      </a:cubicBezTo>
                      <a:cubicBezTo>
                        <a:pt x="243" y="965"/>
                        <a:pt x="232" y="1007"/>
                        <a:pt x="220" y="1048"/>
                      </a:cubicBezTo>
                      <a:cubicBezTo>
                        <a:pt x="205" y="1108"/>
                        <a:pt x="195" y="1160"/>
                        <a:pt x="195" y="1163"/>
                      </a:cubicBezTo>
                      <a:cubicBezTo>
                        <a:pt x="195" y="1175"/>
                        <a:pt x="204" y="1175"/>
                        <a:pt x="209" y="1175"/>
                      </a:cubicBezTo>
                      <a:cubicBezTo>
                        <a:pt x="215" y="1175"/>
                        <a:pt x="216" y="1175"/>
                        <a:pt x="220" y="1171"/>
                      </a:cubicBezTo>
                      <a:cubicBezTo>
                        <a:pt x="224" y="1167"/>
                        <a:pt x="232" y="1137"/>
                        <a:pt x="235" y="1119"/>
                      </a:cubicBezTo>
                      <a:cubicBezTo>
                        <a:pt x="251" y="1053"/>
                        <a:pt x="268" y="989"/>
                        <a:pt x="284" y="924"/>
                      </a:cubicBezTo>
                      <a:cubicBezTo>
                        <a:pt x="496" y="917"/>
                        <a:pt x="687" y="741"/>
                        <a:pt x="687" y="567"/>
                      </a:cubicBezTo>
                      <a:cubicBezTo>
                        <a:pt x="687" y="463"/>
                        <a:pt x="616" y="343"/>
                        <a:pt x="437" y="328"/>
                      </a:cubicBezTo>
                      <a:cubicBezTo>
                        <a:pt x="460" y="229"/>
                        <a:pt x="484" y="129"/>
                        <a:pt x="508" y="29"/>
                      </a:cubicBezTo>
                      <a:moveTo>
                        <a:pt x="257" y="895"/>
                      </a:moveTo>
                      <a:cubicBezTo>
                        <a:pt x="179" y="891"/>
                        <a:pt x="85" y="847"/>
                        <a:pt x="85" y="716"/>
                      </a:cubicBezTo>
                      <a:cubicBezTo>
                        <a:pt x="85" y="556"/>
                        <a:pt x="197" y="373"/>
                        <a:pt x="392" y="357"/>
                      </a:cubicBezTo>
                      <a:cubicBezTo>
                        <a:pt x="347" y="537"/>
                        <a:pt x="303" y="716"/>
                        <a:pt x="257" y="895"/>
                      </a:cubicBezTo>
                      <a:moveTo>
                        <a:pt x="425" y="357"/>
                      </a:moveTo>
                      <a:cubicBezTo>
                        <a:pt x="527" y="361"/>
                        <a:pt x="601" y="421"/>
                        <a:pt x="601" y="537"/>
                      </a:cubicBezTo>
                      <a:cubicBezTo>
                        <a:pt x="601" y="693"/>
                        <a:pt x="489" y="880"/>
                        <a:pt x="291" y="895"/>
                      </a:cubicBezTo>
                      <a:cubicBezTo>
                        <a:pt x="336" y="716"/>
                        <a:pt x="381" y="537"/>
                        <a:pt x="425" y="35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44" name=""/>
                <p:cNvSpPr/>
                <p:nvPr/>
              </p:nvSpPr>
              <p:spPr>
                <a:xfrm>
                  <a:off x="5585760" y="4647240"/>
                  <a:ext cx="108720" cy="470880"/>
                </a:xfrm>
                <a:custGeom>
                  <a:avLst/>
                  <a:gdLst>
                    <a:gd name="textAreaLeft" fmla="*/ 0 w 108720"/>
                    <a:gd name="textAreaRight" fmla="*/ 109080 w 108720"/>
                    <a:gd name="textAreaTop" fmla="*/ 0 h 470880"/>
                    <a:gd name="textAreaBottom" fmla="*/ 471240 h 470880"/>
                  </a:gdLst>
                  <a:ahLst/>
                  <a:rect l="textAreaLeft" t="textAreaTop" r="textAreaRight" b="textAreaBottom"/>
                  <a:pathLst>
                    <a:path w="303" h="1309">
                      <a:moveTo>
                        <a:pt x="303" y="1297"/>
                      </a:moveTo>
                      <a:cubicBezTo>
                        <a:pt x="303" y="1293"/>
                        <a:pt x="303" y="1291"/>
                        <a:pt x="280" y="1268"/>
                      </a:cubicBezTo>
                      <a:cubicBezTo>
                        <a:pt x="116" y="1104"/>
                        <a:pt x="75" y="853"/>
                        <a:pt x="75" y="656"/>
                      </a:cubicBezTo>
                      <a:cubicBezTo>
                        <a:pt x="75" y="429"/>
                        <a:pt x="127" y="201"/>
                        <a:pt x="288" y="37"/>
                      </a:cubicBezTo>
                      <a:cubicBezTo>
                        <a:pt x="303" y="23"/>
                        <a:pt x="303" y="19"/>
                        <a:pt x="303" y="15"/>
                      </a:cubicBezTo>
                      <a:cubicBezTo>
                        <a:pt x="303" y="4"/>
                        <a:pt x="299" y="0"/>
                        <a:pt x="291" y="0"/>
                      </a:cubicBezTo>
                      <a:cubicBezTo>
                        <a:pt x="276" y="0"/>
                        <a:pt x="160" y="89"/>
                        <a:pt x="83" y="257"/>
                      </a:cubicBezTo>
                      <a:cubicBezTo>
                        <a:pt x="15" y="399"/>
                        <a:pt x="0" y="544"/>
                        <a:pt x="0" y="656"/>
                      </a:cubicBezTo>
                      <a:cubicBezTo>
                        <a:pt x="0" y="757"/>
                        <a:pt x="15" y="917"/>
                        <a:pt x="85" y="1063"/>
                      </a:cubicBezTo>
                      <a:cubicBezTo>
                        <a:pt x="164" y="1223"/>
                        <a:pt x="276" y="1309"/>
                        <a:pt x="291" y="1309"/>
                      </a:cubicBezTo>
                      <a:cubicBezTo>
                        <a:pt x="299" y="1309"/>
                        <a:pt x="303" y="1305"/>
                        <a:pt x="303" y="129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45" name=""/>
                <p:cNvSpPr/>
                <p:nvPr/>
              </p:nvSpPr>
              <p:spPr>
                <a:xfrm>
                  <a:off x="5733720" y="4706280"/>
                  <a:ext cx="144720" cy="299160"/>
                </a:xfrm>
                <a:custGeom>
                  <a:avLst/>
                  <a:gdLst>
                    <a:gd name="textAreaLeft" fmla="*/ 0 w 144720"/>
                    <a:gd name="textAreaRight" fmla="*/ 145080 w 144720"/>
                    <a:gd name="textAreaTop" fmla="*/ 0 h 299160"/>
                    <a:gd name="textAreaBottom" fmla="*/ 299520 h 299160"/>
                  </a:gdLst>
                  <a:ahLst/>
                  <a:rect l="textAreaLeft" t="textAreaTop" r="textAreaRight" b="textAreaBottom"/>
                  <a:pathLst>
                    <a:path w="403" h="832">
                      <a:moveTo>
                        <a:pt x="239" y="295"/>
                      </a:moveTo>
                      <a:cubicBezTo>
                        <a:pt x="280" y="295"/>
                        <a:pt x="321" y="295"/>
                        <a:pt x="363" y="295"/>
                      </a:cubicBezTo>
                      <a:cubicBezTo>
                        <a:pt x="388" y="295"/>
                        <a:pt x="403" y="295"/>
                        <a:pt x="403" y="268"/>
                      </a:cubicBezTo>
                      <a:cubicBezTo>
                        <a:pt x="403" y="253"/>
                        <a:pt x="388" y="253"/>
                        <a:pt x="365" y="253"/>
                      </a:cubicBezTo>
                      <a:cubicBezTo>
                        <a:pt x="327" y="253"/>
                        <a:pt x="288" y="253"/>
                        <a:pt x="251" y="253"/>
                      </a:cubicBezTo>
                      <a:cubicBezTo>
                        <a:pt x="295" y="67"/>
                        <a:pt x="303" y="41"/>
                        <a:pt x="303" y="33"/>
                      </a:cubicBezTo>
                      <a:cubicBezTo>
                        <a:pt x="303" y="11"/>
                        <a:pt x="288" y="0"/>
                        <a:pt x="265" y="0"/>
                      </a:cubicBezTo>
                      <a:cubicBezTo>
                        <a:pt x="261" y="0"/>
                        <a:pt x="224" y="0"/>
                        <a:pt x="213" y="48"/>
                      </a:cubicBezTo>
                      <a:cubicBezTo>
                        <a:pt x="196" y="117"/>
                        <a:pt x="177" y="185"/>
                        <a:pt x="160" y="253"/>
                      </a:cubicBezTo>
                      <a:cubicBezTo>
                        <a:pt x="120" y="253"/>
                        <a:pt x="79" y="253"/>
                        <a:pt x="37" y="253"/>
                      </a:cubicBezTo>
                      <a:cubicBezTo>
                        <a:pt x="11" y="253"/>
                        <a:pt x="0" y="253"/>
                        <a:pt x="0" y="280"/>
                      </a:cubicBezTo>
                      <a:cubicBezTo>
                        <a:pt x="0" y="295"/>
                        <a:pt x="11" y="295"/>
                        <a:pt x="37" y="295"/>
                      </a:cubicBezTo>
                      <a:cubicBezTo>
                        <a:pt x="75" y="295"/>
                        <a:pt x="112" y="295"/>
                        <a:pt x="149" y="295"/>
                      </a:cubicBezTo>
                      <a:cubicBezTo>
                        <a:pt x="56" y="668"/>
                        <a:pt x="52" y="689"/>
                        <a:pt x="52" y="712"/>
                      </a:cubicBezTo>
                      <a:cubicBezTo>
                        <a:pt x="52" y="783"/>
                        <a:pt x="101" y="832"/>
                        <a:pt x="172" y="832"/>
                      </a:cubicBezTo>
                      <a:cubicBezTo>
                        <a:pt x="307" y="832"/>
                        <a:pt x="381" y="641"/>
                        <a:pt x="381" y="631"/>
                      </a:cubicBezTo>
                      <a:cubicBezTo>
                        <a:pt x="381" y="619"/>
                        <a:pt x="369" y="619"/>
                        <a:pt x="365" y="619"/>
                      </a:cubicBezTo>
                      <a:cubicBezTo>
                        <a:pt x="355" y="619"/>
                        <a:pt x="351" y="623"/>
                        <a:pt x="344" y="637"/>
                      </a:cubicBezTo>
                      <a:cubicBezTo>
                        <a:pt x="288" y="772"/>
                        <a:pt x="220" y="805"/>
                        <a:pt x="176" y="805"/>
                      </a:cubicBezTo>
                      <a:cubicBezTo>
                        <a:pt x="145" y="805"/>
                        <a:pt x="135" y="787"/>
                        <a:pt x="135" y="745"/>
                      </a:cubicBezTo>
                      <a:cubicBezTo>
                        <a:pt x="135" y="712"/>
                        <a:pt x="139" y="705"/>
                        <a:pt x="141" y="683"/>
                      </a:cubicBezTo>
                      <a:cubicBezTo>
                        <a:pt x="175" y="553"/>
                        <a:pt x="207" y="424"/>
                        <a:pt x="239" y="29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46" name=""/>
                <p:cNvSpPr/>
                <p:nvPr/>
              </p:nvSpPr>
              <p:spPr>
                <a:xfrm>
                  <a:off x="6037560" y="4874040"/>
                  <a:ext cx="287280" cy="18360"/>
                </a:xfrm>
                <a:custGeom>
                  <a:avLst/>
                  <a:gdLst>
                    <a:gd name="textAreaLeft" fmla="*/ 0 w 287280"/>
                    <a:gd name="textAreaRight" fmla="*/ 287640 w 287280"/>
                    <a:gd name="textAreaTop" fmla="*/ 0 h 18360"/>
                    <a:gd name="textAreaBottom" fmla="*/ 18720 h 18360"/>
                  </a:gdLst>
                  <a:ahLst/>
                  <a:rect l="textAreaLeft" t="textAreaTop" r="textAreaRight" b="textAreaBottom"/>
                  <a:pathLst>
                    <a:path w="799" h="52">
                      <a:moveTo>
                        <a:pt x="753" y="52"/>
                      </a:moveTo>
                      <a:cubicBezTo>
                        <a:pt x="776" y="52"/>
                        <a:pt x="799" y="52"/>
                        <a:pt x="799" y="27"/>
                      </a:cubicBezTo>
                      <a:cubicBezTo>
                        <a:pt x="799" y="0"/>
                        <a:pt x="776" y="0"/>
                        <a:pt x="753" y="0"/>
                      </a:cubicBezTo>
                      <a:cubicBezTo>
                        <a:pt x="517" y="0"/>
                        <a:pt x="281" y="0"/>
                        <a:pt x="45" y="0"/>
                      </a:cubicBezTo>
                      <a:cubicBezTo>
                        <a:pt x="23" y="0"/>
                        <a:pt x="0" y="0"/>
                        <a:pt x="0" y="27"/>
                      </a:cubicBezTo>
                      <a:cubicBezTo>
                        <a:pt x="0" y="52"/>
                        <a:pt x="23" y="52"/>
                        <a:pt x="45" y="52"/>
                      </a:cubicBezTo>
                      <a:cubicBezTo>
                        <a:pt x="281" y="52"/>
                        <a:pt x="517" y="52"/>
                        <a:pt x="753" y="52"/>
                      </a:cubicBezTo>
                      <a:close/>
                    </a:path>
                  </a:pathLst>
                </a:custGeom>
                <a:solidFill>
                  <a:srgbClr val="000000"/>
                </a:solidFill>
                <a:ln w="0">
                  <a:noFill/>
                </a:ln>
              </p:spPr>
              <p:style>
                <a:lnRef idx="0"/>
                <a:fillRef idx="0"/>
                <a:effectRef idx="0"/>
                <a:fontRef idx="minor"/>
              </p:style>
              <p:txBody>
                <a:bodyPr lIns="90000" rIns="90000" tIns="-26280" bIns="-26280" anchor="ctr" anchorCtr="1">
                  <a:noAutofit/>
                </a:bodyPr>
                <a:p>
                  <a:pPr>
                    <a:lnSpc>
                      <a:spcPct val="100000"/>
                    </a:lnSpc>
                  </a:pPr>
                  <a:endParaRPr b="0" lang="en-US" sz="1800" spc="-1" strike="noStrike">
                    <a:solidFill>
                      <a:srgbClr val="ffffff"/>
                    </a:solidFill>
                    <a:latin typeface="Arial"/>
                  </a:endParaRPr>
                </a:p>
              </p:txBody>
            </p:sp>
            <p:sp>
              <p:nvSpPr>
                <p:cNvPr id="747" name=""/>
                <p:cNvSpPr/>
                <p:nvPr/>
              </p:nvSpPr>
              <p:spPr>
                <a:xfrm>
                  <a:off x="6480720" y="4681800"/>
                  <a:ext cx="320760" cy="319320"/>
                </a:xfrm>
                <a:custGeom>
                  <a:avLst/>
                  <a:gdLst>
                    <a:gd name="textAreaLeft" fmla="*/ 0 w 320760"/>
                    <a:gd name="textAreaRight" fmla="*/ 321120 w 320760"/>
                    <a:gd name="textAreaTop" fmla="*/ 0 h 319320"/>
                    <a:gd name="textAreaBottom" fmla="*/ 319680 h 319320"/>
                  </a:gdLst>
                  <a:ahLst/>
                  <a:rect l="textAreaLeft" t="textAreaTop" r="textAreaRight" b="textAreaBottom"/>
                  <a:pathLst>
                    <a:path w="892" h="888">
                      <a:moveTo>
                        <a:pt x="531" y="93"/>
                      </a:moveTo>
                      <a:cubicBezTo>
                        <a:pt x="537" y="56"/>
                        <a:pt x="545" y="48"/>
                        <a:pt x="560" y="45"/>
                      </a:cubicBezTo>
                      <a:cubicBezTo>
                        <a:pt x="571" y="41"/>
                        <a:pt x="616" y="41"/>
                        <a:pt x="643" y="41"/>
                      </a:cubicBezTo>
                      <a:cubicBezTo>
                        <a:pt x="776" y="41"/>
                        <a:pt x="832" y="45"/>
                        <a:pt x="832" y="149"/>
                      </a:cubicBezTo>
                      <a:cubicBezTo>
                        <a:pt x="832" y="168"/>
                        <a:pt x="828" y="220"/>
                        <a:pt x="825" y="253"/>
                      </a:cubicBezTo>
                      <a:cubicBezTo>
                        <a:pt x="821" y="257"/>
                        <a:pt x="821" y="272"/>
                        <a:pt x="821" y="276"/>
                      </a:cubicBezTo>
                      <a:cubicBezTo>
                        <a:pt x="821" y="284"/>
                        <a:pt x="825" y="295"/>
                        <a:pt x="836" y="295"/>
                      </a:cubicBezTo>
                      <a:cubicBezTo>
                        <a:pt x="851" y="295"/>
                        <a:pt x="851" y="284"/>
                        <a:pt x="855" y="265"/>
                      </a:cubicBezTo>
                      <a:cubicBezTo>
                        <a:pt x="867" y="189"/>
                        <a:pt x="880" y="113"/>
                        <a:pt x="892" y="37"/>
                      </a:cubicBezTo>
                      <a:cubicBezTo>
                        <a:pt x="892" y="29"/>
                        <a:pt x="892" y="19"/>
                        <a:pt x="892" y="15"/>
                      </a:cubicBezTo>
                      <a:cubicBezTo>
                        <a:pt x="892" y="0"/>
                        <a:pt x="881" y="0"/>
                        <a:pt x="859" y="0"/>
                      </a:cubicBezTo>
                      <a:cubicBezTo>
                        <a:pt x="616" y="0"/>
                        <a:pt x="373" y="0"/>
                        <a:pt x="131" y="0"/>
                      </a:cubicBezTo>
                      <a:cubicBezTo>
                        <a:pt x="97" y="0"/>
                        <a:pt x="97" y="0"/>
                        <a:pt x="89" y="27"/>
                      </a:cubicBezTo>
                      <a:cubicBezTo>
                        <a:pt x="63" y="103"/>
                        <a:pt x="35" y="180"/>
                        <a:pt x="8" y="257"/>
                      </a:cubicBezTo>
                      <a:cubicBezTo>
                        <a:pt x="5" y="265"/>
                        <a:pt x="0" y="276"/>
                        <a:pt x="0" y="280"/>
                      </a:cubicBezTo>
                      <a:cubicBezTo>
                        <a:pt x="0" y="287"/>
                        <a:pt x="8" y="295"/>
                        <a:pt x="19" y="295"/>
                      </a:cubicBezTo>
                      <a:cubicBezTo>
                        <a:pt x="29" y="295"/>
                        <a:pt x="29" y="287"/>
                        <a:pt x="41" y="268"/>
                      </a:cubicBezTo>
                      <a:cubicBezTo>
                        <a:pt x="112" y="64"/>
                        <a:pt x="145" y="41"/>
                        <a:pt x="340" y="41"/>
                      </a:cubicBezTo>
                      <a:cubicBezTo>
                        <a:pt x="356" y="41"/>
                        <a:pt x="372" y="41"/>
                        <a:pt x="388" y="41"/>
                      </a:cubicBezTo>
                      <a:cubicBezTo>
                        <a:pt x="425" y="41"/>
                        <a:pt x="425" y="45"/>
                        <a:pt x="425" y="56"/>
                      </a:cubicBezTo>
                      <a:cubicBezTo>
                        <a:pt x="425" y="64"/>
                        <a:pt x="421" y="79"/>
                        <a:pt x="421" y="83"/>
                      </a:cubicBezTo>
                      <a:cubicBezTo>
                        <a:pt x="363" y="316"/>
                        <a:pt x="305" y="549"/>
                        <a:pt x="247" y="783"/>
                      </a:cubicBezTo>
                      <a:cubicBezTo>
                        <a:pt x="235" y="832"/>
                        <a:pt x="232" y="847"/>
                        <a:pt x="89" y="847"/>
                      </a:cubicBezTo>
                      <a:cubicBezTo>
                        <a:pt x="41" y="847"/>
                        <a:pt x="33" y="847"/>
                        <a:pt x="33" y="869"/>
                      </a:cubicBezTo>
                      <a:cubicBezTo>
                        <a:pt x="33" y="888"/>
                        <a:pt x="48" y="888"/>
                        <a:pt x="56" y="888"/>
                      </a:cubicBezTo>
                      <a:cubicBezTo>
                        <a:pt x="93" y="888"/>
                        <a:pt x="127" y="884"/>
                        <a:pt x="164" y="884"/>
                      </a:cubicBezTo>
                      <a:cubicBezTo>
                        <a:pt x="201" y="884"/>
                        <a:pt x="239" y="880"/>
                        <a:pt x="276" y="880"/>
                      </a:cubicBezTo>
                      <a:cubicBezTo>
                        <a:pt x="313" y="880"/>
                        <a:pt x="347" y="884"/>
                        <a:pt x="384" y="884"/>
                      </a:cubicBezTo>
                      <a:cubicBezTo>
                        <a:pt x="421" y="884"/>
                        <a:pt x="463" y="888"/>
                        <a:pt x="500" y="888"/>
                      </a:cubicBezTo>
                      <a:cubicBezTo>
                        <a:pt x="512" y="888"/>
                        <a:pt x="527" y="888"/>
                        <a:pt x="527" y="857"/>
                      </a:cubicBezTo>
                      <a:cubicBezTo>
                        <a:pt x="527" y="847"/>
                        <a:pt x="515" y="847"/>
                        <a:pt x="481" y="847"/>
                      </a:cubicBezTo>
                      <a:cubicBezTo>
                        <a:pt x="452" y="847"/>
                        <a:pt x="433" y="847"/>
                        <a:pt x="400" y="843"/>
                      </a:cubicBezTo>
                      <a:cubicBezTo>
                        <a:pt x="363" y="839"/>
                        <a:pt x="351" y="835"/>
                        <a:pt x="351" y="813"/>
                      </a:cubicBezTo>
                      <a:cubicBezTo>
                        <a:pt x="352" y="804"/>
                        <a:pt x="351" y="805"/>
                        <a:pt x="355" y="787"/>
                      </a:cubicBezTo>
                      <a:cubicBezTo>
                        <a:pt x="413" y="556"/>
                        <a:pt x="472" y="324"/>
                        <a:pt x="531" y="9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48" name=""/>
                <p:cNvSpPr/>
                <p:nvPr/>
              </p:nvSpPr>
              <p:spPr>
                <a:xfrm>
                  <a:off x="6761880" y="4852800"/>
                  <a:ext cx="99000" cy="222480"/>
                </a:xfrm>
                <a:custGeom>
                  <a:avLst/>
                  <a:gdLst>
                    <a:gd name="textAreaLeft" fmla="*/ 0 w 99000"/>
                    <a:gd name="textAreaRight" fmla="*/ 99360 w 99000"/>
                    <a:gd name="textAreaTop" fmla="*/ 0 h 222480"/>
                    <a:gd name="textAreaBottom" fmla="*/ 222840 h 222480"/>
                  </a:gdLst>
                  <a:ahLst/>
                  <a:rect l="textAreaLeft" t="textAreaTop" r="textAreaRight" b="textAreaBottom"/>
                  <a:pathLst>
                    <a:path w="276" h="619">
                      <a:moveTo>
                        <a:pt x="253" y="37"/>
                      </a:moveTo>
                      <a:cubicBezTo>
                        <a:pt x="253" y="23"/>
                        <a:pt x="243" y="0"/>
                        <a:pt x="216" y="0"/>
                      </a:cubicBezTo>
                      <a:cubicBezTo>
                        <a:pt x="191" y="0"/>
                        <a:pt x="164" y="27"/>
                        <a:pt x="164" y="52"/>
                      </a:cubicBezTo>
                      <a:cubicBezTo>
                        <a:pt x="164" y="67"/>
                        <a:pt x="179" y="85"/>
                        <a:pt x="201" y="85"/>
                      </a:cubicBezTo>
                      <a:cubicBezTo>
                        <a:pt x="228" y="85"/>
                        <a:pt x="253" y="60"/>
                        <a:pt x="253" y="37"/>
                      </a:cubicBezTo>
                      <a:moveTo>
                        <a:pt x="67" y="500"/>
                      </a:moveTo>
                      <a:cubicBezTo>
                        <a:pt x="64" y="515"/>
                        <a:pt x="60" y="525"/>
                        <a:pt x="60" y="540"/>
                      </a:cubicBezTo>
                      <a:cubicBezTo>
                        <a:pt x="60" y="581"/>
                        <a:pt x="93" y="619"/>
                        <a:pt x="145" y="619"/>
                      </a:cubicBezTo>
                      <a:cubicBezTo>
                        <a:pt x="239" y="619"/>
                        <a:pt x="276" y="492"/>
                        <a:pt x="276" y="477"/>
                      </a:cubicBezTo>
                      <a:cubicBezTo>
                        <a:pt x="276" y="467"/>
                        <a:pt x="265" y="467"/>
                        <a:pt x="261" y="467"/>
                      </a:cubicBezTo>
                      <a:cubicBezTo>
                        <a:pt x="251" y="467"/>
                        <a:pt x="251" y="469"/>
                        <a:pt x="247" y="481"/>
                      </a:cubicBezTo>
                      <a:cubicBezTo>
                        <a:pt x="224" y="556"/>
                        <a:pt x="183" y="593"/>
                        <a:pt x="149" y="593"/>
                      </a:cubicBezTo>
                      <a:cubicBezTo>
                        <a:pt x="131" y="593"/>
                        <a:pt x="127" y="581"/>
                        <a:pt x="127" y="559"/>
                      </a:cubicBezTo>
                      <a:cubicBezTo>
                        <a:pt x="127" y="537"/>
                        <a:pt x="131" y="521"/>
                        <a:pt x="139" y="500"/>
                      </a:cubicBezTo>
                      <a:cubicBezTo>
                        <a:pt x="149" y="477"/>
                        <a:pt x="160" y="451"/>
                        <a:pt x="168" y="429"/>
                      </a:cubicBezTo>
                      <a:cubicBezTo>
                        <a:pt x="179" y="407"/>
                        <a:pt x="209" y="324"/>
                        <a:pt x="213" y="313"/>
                      </a:cubicBezTo>
                      <a:cubicBezTo>
                        <a:pt x="216" y="303"/>
                        <a:pt x="220" y="291"/>
                        <a:pt x="220" y="284"/>
                      </a:cubicBezTo>
                      <a:cubicBezTo>
                        <a:pt x="220" y="239"/>
                        <a:pt x="183" y="205"/>
                        <a:pt x="131" y="205"/>
                      </a:cubicBezTo>
                      <a:cubicBezTo>
                        <a:pt x="41" y="205"/>
                        <a:pt x="0" y="328"/>
                        <a:pt x="0" y="343"/>
                      </a:cubicBezTo>
                      <a:cubicBezTo>
                        <a:pt x="0" y="357"/>
                        <a:pt x="11" y="357"/>
                        <a:pt x="15" y="357"/>
                      </a:cubicBezTo>
                      <a:cubicBezTo>
                        <a:pt x="27" y="357"/>
                        <a:pt x="29" y="351"/>
                        <a:pt x="29" y="343"/>
                      </a:cubicBezTo>
                      <a:cubicBezTo>
                        <a:pt x="56" y="265"/>
                        <a:pt x="97" y="231"/>
                        <a:pt x="131" y="231"/>
                      </a:cubicBezTo>
                      <a:cubicBezTo>
                        <a:pt x="145" y="231"/>
                        <a:pt x="153" y="239"/>
                        <a:pt x="153" y="261"/>
                      </a:cubicBezTo>
                      <a:cubicBezTo>
                        <a:pt x="153" y="284"/>
                        <a:pt x="145" y="299"/>
                        <a:pt x="123" y="355"/>
                      </a:cubicBezTo>
                      <a:cubicBezTo>
                        <a:pt x="104" y="403"/>
                        <a:pt x="85" y="451"/>
                        <a:pt x="67" y="50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49" name=""/>
                <p:cNvSpPr/>
                <p:nvPr/>
              </p:nvSpPr>
              <p:spPr>
                <a:xfrm>
                  <a:off x="6929280" y="4647240"/>
                  <a:ext cx="110160" cy="470880"/>
                </a:xfrm>
                <a:custGeom>
                  <a:avLst/>
                  <a:gdLst>
                    <a:gd name="textAreaLeft" fmla="*/ 0 w 110160"/>
                    <a:gd name="textAreaRight" fmla="*/ 110520 w 110160"/>
                    <a:gd name="textAreaTop" fmla="*/ 0 h 470880"/>
                    <a:gd name="textAreaBottom" fmla="*/ 471240 h 470880"/>
                  </a:gdLst>
                  <a:ahLst/>
                  <a:rect l="textAreaLeft" t="textAreaTop" r="textAreaRight" b="textAreaBottom"/>
                  <a:pathLst>
                    <a:path w="307" h="1309">
                      <a:moveTo>
                        <a:pt x="307" y="656"/>
                      </a:moveTo>
                      <a:cubicBezTo>
                        <a:pt x="307" y="552"/>
                        <a:pt x="291" y="395"/>
                        <a:pt x="220" y="247"/>
                      </a:cubicBezTo>
                      <a:cubicBezTo>
                        <a:pt x="141" y="85"/>
                        <a:pt x="27" y="0"/>
                        <a:pt x="15" y="0"/>
                      </a:cubicBezTo>
                      <a:cubicBezTo>
                        <a:pt x="8" y="0"/>
                        <a:pt x="0" y="8"/>
                        <a:pt x="0" y="15"/>
                      </a:cubicBezTo>
                      <a:cubicBezTo>
                        <a:pt x="0" y="19"/>
                        <a:pt x="0" y="23"/>
                        <a:pt x="27" y="45"/>
                      </a:cubicBezTo>
                      <a:cubicBezTo>
                        <a:pt x="153" y="175"/>
                        <a:pt x="228" y="380"/>
                        <a:pt x="228" y="656"/>
                      </a:cubicBezTo>
                      <a:cubicBezTo>
                        <a:pt x="228" y="880"/>
                        <a:pt x="179" y="1111"/>
                        <a:pt x="19" y="1275"/>
                      </a:cubicBezTo>
                      <a:cubicBezTo>
                        <a:pt x="0" y="1291"/>
                        <a:pt x="0" y="1293"/>
                        <a:pt x="0" y="1297"/>
                      </a:cubicBezTo>
                      <a:cubicBezTo>
                        <a:pt x="0" y="1305"/>
                        <a:pt x="8" y="1309"/>
                        <a:pt x="15" y="1309"/>
                      </a:cubicBezTo>
                      <a:cubicBezTo>
                        <a:pt x="27" y="1309"/>
                        <a:pt x="145" y="1219"/>
                        <a:pt x="224" y="1055"/>
                      </a:cubicBezTo>
                      <a:cubicBezTo>
                        <a:pt x="291" y="909"/>
                        <a:pt x="307" y="764"/>
                        <a:pt x="307" y="656"/>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sp>
          <p:nvSpPr>
            <p:cNvPr id="750" name="CustomShape 3_ 1"/>
            <p:cNvSpPr/>
            <p:nvPr/>
          </p:nvSpPr>
          <p:spPr>
            <a:xfrm>
              <a:off x="239760" y="5535000"/>
              <a:ext cx="3445920" cy="1136160"/>
            </a:xfrm>
            <a:prstGeom prst="rect">
              <a:avLst/>
            </a:prstGeom>
            <a:noFill/>
            <a:ln w="0">
              <a:noFill/>
            </a:ln>
          </p:spPr>
          <p:style>
            <a:lnRef idx="0"/>
            <a:fillRef idx="0"/>
            <a:effectRef idx="0"/>
            <a:fontRef idx="minor"/>
          </p:style>
          <p:txBody>
            <a:bodyPr lIns="0" rIns="0" tIns="0" bIns="0" anchor="t">
              <a:noAutofit/>
            </a:bodyPr>
            <a:p>
              <a:pPr algn="ctr">
                <a:lnSpc>
                  <a:spcPct val="100000"/>
                </a:lnSpc>
              </a:pPr>
              <a:r>
                <a:rPr b="0" lang="en-US" sz="2400" spc="-1" strike="noStrike">
                  <a:solidFill>
                    <a:srgbClr val="666666"/>
                  </a:solidFill>
                  <a:latin typeface="Constantia"/>
                  <a:ea typeface="DejaVu Sans"/>
                </a:rPr>
                <a:t>base intensity</a:t>
              </a:r>
              <a:endParaRPr b="0" lang="en-AU" sz="2400" spc="-1" strike="noStrike">
                <a:solidFill>
                  <a:srgbClr val="000000"/>
                </a:solidFill>
                <a:latin typeface="Arial"/>
              </a:endParaRPr>
            </a:p>
            <a:p>
              <a:pPr algn="ctr">
                <a:lnSpc>
                  <a:spcPct val="100000"/>
                </a:lnSpc>
              </a:pPr>
              <a:r>
                <a:rPr b="0" lang="en-US" sz="2400" spc="-1" strike="noStrike">
                  <a:solidFill>
                    <a:srgbClr val="666666"/>
                  </a:solidFill>
                  <a:latin typeface="Constantia"/>
                  <a:ea typeface="DejaVu Sans"/>
                </a:rPr>
                <a:t>(exogenous)</a:t>
              </a:r>
              <a:endParaRPr b="0" lang="en-AU" sz="2400" spc="-1" strike="noStrike">
                <a:solidFill>
                  <a:srgbClr val="000000"/>
                </a:solidFill>
                <a:latin typeface="Arial"/>
              </a:endParaRPr>
            </a:p>
          </p:txBody>
        </p:sp>
        <p:sp>
          <p:nvSpPr>
            <p:cNvPr id="751" name=""/>
            <p:cNvSpPr/>
            <p:nvPr/>
          </p:nvSpPr>
          <p:spPr>
            <a:xfrm flipV="1">
              <a:off x="2630160" y="5231520"/>
              <a:ext cx="960120" cy="2520"/>
            </a:xfrm>
            <a:prstGeom prst="line">
              <a:avLst/>
            </a:prstGeom>
            <a:ln w="38160">
              <a:solidFill>
                <a:srgbClr val="666666"/>
              </a:solidFill>
              <a:round/>
            </a:ln>
          </p:spPr>
          <p:style>
            <a:lnRef idx="0"/>
            <a:fillRef idx="0"/>
            <a:effectRef idx="0"/>
            <a:fontRef idx="minor"/>
          </p:style>
          <p:txBody>
            <a:bodyPr lIns="109080" rIns="109080" tIns="-61560" bIns="-61560" anchor="ctr">
              <a:noAutofit/>
            </a:bodyPr>
            <a:p>
              <a:endParaRPr b="0" lang="en-US" sz="1800" spc="-1" strike="noStrike">
                <a:solidFill>
                  <a:srgbClr val="000000"/>
                </a:solidFill>
                <a:latin typeface="Arial"/>
              </a:endParaRPr>
            </a:p>
          </p:txBody>
        </p:sp>
        <p:sp>
          <p:nvSpPr>
            <p:cNvPr id="752" name=""/>
            <p:cNvSpPr/>
            <p:nvPr/>
          </p:nvSpPr>
          <p:spPr>
            <a:xfrm flipV="1">
              <a:off x="4070160" y="5711400"/>
              <a:ext cx="3168000" cy="2520"/>
            </a:xfrm>
            <a:prstGeom prst="line">
              <a:avLst/>
            </a:prstGeom>
            <a:ln w="38160">
              <a:solidFill>
                <a:srgbClr val="666666"/>
              </a:solidFill>
              <a:round/>
            </a:ln>
          </p:spPr>
          <p:style>
            <a:lnRef idx="0"/>
            <a:fillRef idx="0"/>
            <a:effectRef idx="0"/>
            <a:fontRef idx="minor"/>
          </p:style>
          <p:txBody>
            <a:bodyPr lIns="109080" rIns="109080" tIns="-61560" bIns="-61560" anchor="ctr">
              <a:noAutofit/>
            </a:bodyPr>
            <a:p>
              <a:endParaRPr b="0" lang="en-US" sz="1800" spc="-1" strike="noStrike">
                <a:solidFill>
                  <a:srgbClr val="000000"/>
                </a:solidFill>
                <a:latin typeface="Arial"/>
              </a:endParaRPr>
            </a:p>
          </p:txBody>
        </p:sp>
        <p:sp>
          <p:nvSpPr>
            <p:cNvPr id="753" name=""/>
            <p:cNvSpPr/>
            <p:nvPr/>
          </p:nvSpPr>
          <p:spPr>
            <a:xfrm>
              <a:off x="4371480" y="5929920"/>
              <a:ext cx="3154320" cy="933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400" spc="-1" strike="noStrike">
                  <a:solidFill>
                    <a:srgbClr val="666666"/>
                  </a:solidFill>
                  <a:latin typeface="Constantia"/>
                  <a:ea typeface="DejaVu Sans"/>
                </a:rPr>
                <a:t>self-excitation</a:t>
              </a:r>
              <a:endParaRPr b="0" lang="en-AU" sz="2400" spc="-1" strike="noStrike">
                <a:solidFill>
                  <a:srgbClr val="000000"/>
                </a:solidFill>
                <a:latin typeface="Arial"/>
              </a:endParaRPr>
            </a:p>
            <a:p>
              <a:pPr>
                <a:lnSpc>
                  <a:spcPct val="100000"/>
                </a:lnSpc>
              </a:pPr>
              <a:r>
                <a:rPr b="0" lang="en-US" sz="2400" spc="-1" strike="noStrike">
                  <a:solidFill>
                    <a:srgbClr val="666666"/>
                  </a:solidFill>
                  <a:latin typeface="Constantia"/>
                  <a:ea typeface="DejaVu Sans"/>
                </a:rPr>
                <a:t>(endogenous)</a:t>
              </a:r>
              <a:endParaRPr b="0" lang="en-AU" sz="2400" spc="-1" strike="noStrike">
                <a:solidFill>
                  <a:srgbClr val="000000"/>
                </a:solidFill>
                <a:latin typeface="Arial"/>
              </a:endParaRPr>
            </a:p>
          </p:txBody>
        </p:sp>
      </p:grpSp>
      <p:grpSp>
        <p:nvGrpSpPr>
          <p:cNvPr id="754" name=""/>
          <p:cNvGrpSpPr/>
          <p:nvPr/>
        </p:nvGrpSpPr>
        <p:grpSpPr>
          <a:xfrm>
            <a:off x="5759640" y="1715760"/>
            <a:ext cx="6239520" cy="971280"/>
            <a:chOff x="5759640" y="1715760"/>
            <a:chExt cx="6239520" cy="971280"/>
          </a:xfrm>
        </p:grpSpPr>
        <p:sp>
          <p:nvSpPr>
            <p:cNvPr id="755" name="Straight Connector 1"/>
            <p:cNvSpPr/>
            <p:nvPr/>
          </p:nvSpPr>
          <p:spPr>
            <a:xfrm flipV="1">
              <a:off x="11682720" y="180936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756" name="Oval 1"/>
            <p:cNvSpPr/>
            <p:nvPr/>
          </p:nvSpPr>
          <p:spPr>
            <a:xfrm>
              <a:off x="11595960" y="1715760"/>
              <a:ext cx="17316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57" name="Straight Connector 2"/>
            <p:cNvSpPr/>
            <p:nvPr/>
          </p:nvSpPr>
          <p:spPr>
            <a:xfrm flipV="1">
              <a:off x="7298640" y="182808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758" name="Straight Connector 4"/>
            <p:cNvSpPr/>
            <p:nvPr/>
          </p:nvSpPr>
          <p:spPr>
            <a:xfrm flipV="1">
              <a:off x="9036360" y="182808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759" name="Oval 2"/>
            <p:cNvSpPr/>
            <p:nvPr/>
          </p:nvSpPr>
          <p:spPr>
            <a:xfrm>
              <a:off x="8949600" y="1715760"/>
              <a:ext cx="17352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60" name="Straight Connector 5"/>
            <p:cNvSpPr/>
            <p:nvPr/>
          </p:nvSpPr>
          <p:spPr>
            <a:xfrm flipV="1">
              <a:off x="6175800" y="182808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761" name="Oval 3"/>
            <p:cNvSpPr/>
            <p:nvPr/>
          </p:nvSpPr>
          <p:spPr>
            <a:xfrm>
              <a:off x="6089040" y="1715760"/>
              <a:ext cx="17316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62" name="Oval 5"/>
            <p:cNvSpPr/>
            <p:nvPr/>
          </p:nvSpPr>
          <p:spPr>
            <a:xfrm>
              <a:off x="7211160" y="1715760"/>
              <a:ext cx="17352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63" name="Oval 6"/>
            <p:cNvSpPr/>
            <p:nvPr/>
          </p:nvSpPr>
          <p:spPr>
            <a:xfrm>
              <a:off x="9892440" y="1715760"/>
              <a:ext cx="173160" cy="173520"/>
            </a:xfrm>
            <a:prstGeom prst="ellipse">
              <a:avLst/>
            </a:prstGeom>
            <a:noFill/>
            <a:ln w="12600">
              <a:solidFill>
                <a:srgbClr val="007eb2"/>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64" name="Oval 7"/>
            <p:cNvSpPr/>
            <p:nvPr/>
          </p:nvSpPr>
          <p:spPr>
            <a:xfrm>
              <a:off x="10335960" y="1715760"/>
              <a:ext cx="173160" cy="173520"/>
            </a:xfrm>
            <a:prstGeom prst="ellipse">
              <a:avLst/>
            </a:prstGeom>
            <a:noFill/>
            <a:ln w="12600">
              <a:solidFill>
                <a:srgbClr val="007eb2"/>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65" name="Straight Connector 6"/>
            <p:cNvSpPr/>
            <p:nvPr/>
          </p:nvSpPr>
          <p:spPr>
            <a:xfrm flipV="1">
              <a:off x="8412480" y="1831320"/>
              <a:ext cx="360" cy="54684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766" name="Oval 9"/>
            <p:cNvSpPr/>
            <p:nvPr/>
          </p:nvSpPr>
          <p:spPr>
            <a:xfrm>
              <a:off x="8325360" y="1725480"/>
              <a:ext cx="173160" cy="17316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67" name="Straight Connector 18"/>
            <p:cNvSpPr/>
            <p:nvPr/>
          </p:nvSpPr>
          <p:spPr>
            <a:xfrm flipV="1">
              <a:off x="9987840" y="1825200"/>
              <a:ext cx="360" cy="5461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768" name="Oval 13"/>
            <p:cNvSpPr/>
            <p:nvPr/>
          </p:nvSpPr>
          <p:spPr>
            <a:xfrm>
              <a:off x="9901080" y="1720440"/>
              <a:ext cx="173160" cy="17352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69" name="Straight Connector 20"/>
            <p:cNvSpPr/>
            <p:nvPr/>
          </p:nvSpPr>
          <p:spPr>
            <a:xfrm flipV="1">
              <a:off x="10423080" y="1819800"/>
              <a:ext cx="360" cy="54684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770" name="Oval 16"/>
            <p:cNvSpPr/>
            <p:nvPr/>
          </p:nvSpPr>
          <p:spPr>
            <a:xfrm>
              <a:off x="10335960" y="1725480"/>
              <a:ext cx="173160" cy="17316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771" name=""/>
            <p:cNvGrpSpPr/>
            <p:nvPr/>
          </p:nvGrpSpPr>
          <p:grpSpPr>
            <a:xfrm>
              <a:off x="6046560" y="2418480"/>
              <a:ext cx="244800" cy="268560"/>
              <a:chOff x="6046560" y="2418480"/>
              <a:chExt cx="244800" cy="268560"/>
            </a:xfrm>
          </p:grpSpPr>
          <p:sp>
            <p:nvSpPr>
              <p:cNvPr id="772" name=""/>
              <p:cNvSpPr/>
              <p:nvPr/>
            </p:nvSpPr>
            <p:spPr>
              <a:xfrm>
                <a:off x="6046560" y="2418480"/>
                <a:ext cx="103680" cy="215280"/>
              </a:xfrm>
              <a:custGeom>
                <a:avLst/>
                <a:gdLst>
                  <a:gd name="textAreaLeft" fmla="*/ 0 w 103680"/>
                  <a:gd name="textAreaRight" fmla="*/ 104040 w 103680"/>
                  <a:gd name="textAreaTop" fmla="*/ 0 h 215280"/>
                  <a:gd name="textAreaBottom" fmla="*/ 215640 h 215280"/>
                </a:gdLst>
                <a:ahLst/>
                <a:rect l="textAreaLeft" t="textAreaTop" r="textAreaRight" b="textAreaBottom"/>
                <a:pathLst>
                  <a:path w="289" h="599">
                    <a:moveTo>
                      <a:pt x="144" y="205"/>
                    </a:moveTo>
                    <a:cubicBezTo>
                      <a:pt x="188" y="205"/>
                      <a:pt x="232" y="205"/>
                      <a:pt x="276" y="205"/>
                    </a:cubicBezTo>
                    <a:cubicBezTo>
                      <a:pt x="276" y="196"/>
                      <a:pt x="276" y="187"/>
                      <a:pt x="276" y="177"/>
                    </a:cubicBezTo>
                    <a:cubicBezTo>
                      <a:pt x="232" y="177"/>
                      <a:pt x="188" y="177"/>
                      <a:pt x="144" y="177"/>
                    </a:cubicBezTo>
                    <a:cubicBezTo>
                      <a:pt x="144" y="119"/>
                      <a:pt x="144" y="59"/>
                      <a:pt x="144" y="0"/>
                    </a:cubicBezTo>
                    <a:cubicBezTo>
                      <a:pt x="136" y="0"/>
                      <a:pt x="128" y="0"/>
                      <a:pt x="120" y="0"/>
                    </a:cubicBezTo>
                    <a:cubicBezTo>
                      <a:pt x="120" y="80"/>
                      <a:pt x="91" y="180"/>
                      <a:pt x="0" y="187"/>
                    </a:cubicBezTo>
                    <a:cubicBezTo>
                      <a:pt x="0" y="192"/>
                      <a:pt x="0" y="199"/>
                      <a:pt x="0" y="205"/>
                    </a:cubicBezTo>
                    <a:cubicBezTo>
                      <a:pt x="27" y="205"/>
                      <a:pt x="53" y="205"/>
                      <a:pt x="80" y="205"/>
                    </a:cubicBezTo>
                    <a:cubicBezTo>
                      <a:pt x="80" y="293"/>
                      <a:pt x="80" y="383"/>
                      <a:pt x="80" y="471"/>
                    </a:cubicBezTo>
                    <a:cubicBezTo>
                      <a:pt x="80" y="588"/>
                      <a:pt x="165" y="599"/>
                      <a:pt x="199" y="599"/>
                    </a:cubicBezTo>
                    <a:cubicBezTo>
                      <a:pt x="265" y="599"/>
                      <a:pt x="289" y="531"/>
                      <a:pt x="289" y="471"/>
                    </a:cubicBezTo>
                    <a:cubicBezTo>
                      <a:pt x="289" y="452"/>
                      <a:pt x="289" y="435"/>
                      <a:pt x="289" y="416"/>
                    </a:cubicBezTo>
                    <a:cubicBezTo>
                      <a:pt x="283" y="416"/>
                      <a:pt x="276" y="416"/>
                      <a:pt x="268" y="416"/>
                    </a:cubicBezTo>
                    <a:cubicBezTo>
                      <a:pt x="268" y="433"/>
                      <a:pt x="268" y="451"/>
                      <a:pt x="268" y="468"/>
                    </a:cubicBezTo>
                    <a:cubicBezTo>
                      <a:pt x="268" y="539"/>
                      <a:pt x="239" y="577"/>
                      <a:pt x="204" y="577"/>
                    </a:cubicBezTo>
                    <a:cubicBezTo>
                      <a:pt x="144" y="577"/>
                      <a:pt x="144" y="489"/>
                      <a:pt x="144" y="473"/>
                    </a:cubicBezTo>
                    <a:cubicBezTo>
                      <a:pt x="144" y="384"/>
                      <a:pt x="144" y="295"/>
                      <a:pt x="144"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73" name=""/>
              <p:cNvSpPr/>
              <p:nvPr/>
            </p:nvSpPr>
            <p:spPr>
              <a:xfrm>
                <a:off x="6182640" y="2521800"/>
                <a:ext cx="108720" cy="165240"/>
              </a:xfrm>
              <a:custGeom>
                <a:avLst/>
                <a:gdLst>
                  <a:gd name="textAreaLeft" fmla="*/ 0 w 108720"/>
                  <a:gd name="textAreaRight" fmla="*/ 109080 w 108720"/>
                  <a:gd name="textAreaTop" fmla="*/ 0 h 165240"/>
                  <a:gd name="textAreaBottom" fmla="*/ 165600 h 165240"/>
                </a:gdLst>
                <a:ahLst/>
                <a:rect l="textAreaLeft" t="textAreaTop" r="textAreaRight" b="textAreaBottom"/>
                <a:pathLst>
                  <a:path w="303" h="460">
                    <a:moveTo>
                      <a:pt x="303" y="232"/>
                    </a:moveTo>
                    <a:cubicBezTo>
                      <a:pt x="303" y="159"/>
                      <a:pt x="295" y="104"/>
                      <a:pt x="263" y="57"/>
                    </a:cubicBezTo>
                    <a:cubicBezTo>
                      <a:pt x="244" y="28"/>
                      <a:pt x="204" y="0"/>
                      <a:pt x="152" y="0"/>
                    </a:cubicBezTo>
                    <a:cubicBezTo>
                      <a:pt x="0" y="0"/>
                      <a:pt x="0" y="185"/>
                      <a:pt x="0" y="232"/>
                    </a:cubicBezTo>
                    <a:cubicBezTo>
                      <a:pt x="0" y="280"/>
                      <a:pt x="0" y="460"/>
                      <a:pt x="152" y="460"/>
                    </a:cubicBezTo>
                    <a:cubicBezTo>
                      <a:pt x="303" y="460"/>
                      <a:pt x="303" y="279"/>
                      <a:pt x="303" y="232"/>
                    </a:cubicBezTo>
                    <a:moveTo>
                      <a:pt x="152" y="440"/>
                    </a:moveTo>
                    <a:cubicBezTo>
                      <a:pt x="123" y="440"/>
                      <a:pt x="83" y="421"/>
                      <a:pt x="69" y="367"/>
                    </a:cubicBezTo>
                    <a:cubicBezTo>
                      <a:pt x="59" y="328"/>
                      <a:pt x="59" y="273"/>
                      <a:pt x="59" y="224"/>
                    </a:cubicBezTo>
                    <a:cubicBezTo>
                      <a:pt x="59" y="175"/>
                      <a:pt x="59" y="123"/>
                      <a:pt x="69" y="88"/>
                    </a:cubicBezTo>
                    <a:cubicBezTo>
                      <a:pt x="83" y="33"/>
                      <a:pt x="125" y="19"/>
                      <a:pt x="152" y="19"/>
                    </a:cubicBezTo>
                    <a:cubicBezTo>
                      <a:pt x="187" y="19"/>
                      <a:pt x="220" y="41"/>
                      <a:pt x="231" y="80"/>
                    </a:cubicBezTo>
                    <a:cubicBezTo>
                      <a:pt x="241" y="117"/>
                      <a:pt x="244" y="164"/>
                      <a:pt x="244" y="224"/>
                    </a:cubicBezTo>
                    <a:cubicBezTo>
                      <a:pt x="244" y="273"/>
                      <a:pt x="244" y="323"/>
                      <a:pt x="233" y="364"/>
                    </a:cubicBezTo>
                    <a:cubicBezTo>
                      <a:pt x="220" y="427"/>
                      <a:pt x="179" y="440"/>
                      <a:pt x="152" y="44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nvGrpSpPr>
            <p:cNvPr id="774" name=""/>
            <p:cNvGrpSpPr/>
            <p:nvPr/>
          </p:nvGrpSpPr>
          <p:grpSpPr>
            <a:xfrm>
              <a:off x="7202160" y="2418480"/>
              <a:ext cx="240840" cy="263160"/>
              <a:chOff x="7202160" y="2418480"/>
              <a:chExt cx="240840" cy="263160"/>
            </a:xfrm>
          </p:grpSpPr>
          <p:grpSp>
            <p:nvGrpSpPr>
              <p:cNvPr id="775" name=""/>
              <p:cNvGrpSpPr/>
              <p:nvPr/>
            </p:nvGrpSpPr>
            <p:grpSpPr>
              <a:xfrm>
                <a:off x="7202160" y="2418480"/>
                <a:ext cx="240840" cy="263160"/>
                <a:chOff x="7202160" y="2418480"/>
                <a:chExt cx="240840" cy="263160"/>
              </a:xfrm>
            </p:grpSpPr>
            <p:sp>
              <p:nvSpPr>
                <p:cNvPr id="776" name=""/>
                <p:cNvSpPr/>
                <p:nvPr/>
              </p:nvSpPr>
              <p:spPr>
                <a:xfrm>
                  <a:off x="7202160" y="2418480"/>
                  <a:ext cx="107640" cy="215280"/>
                </a:xfrm>
                <a:custGeom>
                  <a:avLst/>
                  <a:gdLst>
                    <a:gd name="textAreaLeft" fmla="*/ 0 w 107640"/>
                    <a:gd name="textAreaRight" fmla="*/ 108000 w 107640"/>
                    <a:gd name="textAreaTop" fmla="*/ 0 h 215280"/>
                    <a:gd name="textAreaBottom" fmla="*/ 215640 h 215280"/>
                  </a:gdLst>
                  <a:ahLst/>
                  <a:rect l="textAreaLeft" t="textAreaTop" r="textAreaRight" b="textAreaBottom"/>
                  <a:pathLst>
                    <a:path w="300" h="599">
                      <a:moveTo>
                        <a:pt x="148" y="205"/>
                      </a:moveTo>
                      <a:cubicBezTo>
                        <a:pt x="193" y="205"/>
                        <a:pt x="239" y="205"/>
                        <a:pt x="284" y="205"/>
                      </a:cubicBezTo>
                      <a:cubicBezTo>
                        <a:pt x="284" y="196"/>
                        <a:pt x="284" y="187"/>
                        <a:pt x="284" y="177"/>
                      </a:cubicBezTo>
                      <a:cubicBezTo>
                        <a:pt x="239" y="177"/>
                        <a:pt x="193" y="177"/>
                        <a:pt x="148" y="177"/>
                      </a:cubicBezTo>
                      <a:cubicBezTo>
                        <a:pt x="148" y="119"/>
                        <a:pt x="148" y="59"/>
                        <a:pt x="148" y="0"/>
                      </a:cubicBezTo>
                      <a:cubicBezTo>
                        <a:pt x="139" y="0"/>
                        <a:pt x="131" y="0"/>
                        <a:pt x="123" y="0"/>
                      </a:cubicBezTo>
                      <a:cubicBezTo>
                        <a:pt x="123" y="80"/>
                        <a:pt x="93" y="180"/>
                        <a:pt x="0" y="187"/>
                      </a:cubicBezTo>
                      <a:cubicBezTo>
                        <a:pt x="0" y="192"/>
                        <a:pt x="0" y="199"/>
                        <a:pt x="0" y="205"/>
                      </a:cubicBezTo>
                      <a:cubicBezTo>
                        <a:pt x="27" y="205"/>
                        <a:pt x="55" y="205"/>
                        <a:pt x="81" y="205"/>
                      </a:cubicBezTo>
                      <a:cubicBezTo>
                        <a:pt x="81" y="293"/>
                        <a:pt x="81" y="383"/>
                        <a:pt x="81" y="471"/>
                      </a:cubicBezTo>
                      <a:cubicBezTo>
                        <a:pt x="81" y="588"/>
                        <a:pt x="169" y="599"/>
                        <a:pt x="205" y="599"/>
                      </a:cubicBezTo>
                      <a:cubicBezTo>
                        <a:pt x="273" y="599"/>
                        <a:pt x="300" y="531"/>
                        <a:pt x="300" y="471"/>
                      </a:cubicBezTo>
                      <a:cubicBezTo>
                        <a:pt x="300" y="452"/>
                        <a:pt x="300" y="435"/>
                        <a:pt x="300" y="416"/>
                      </a:cubicBezTo>
                      <a:cubicBezTo>
                        <a:pt x="292" y="416"/>
                        <a:pt x="284" y="416"/>
                        <a:pt x="276" y="416"/>
                      </a:cubicBezTo>
                      <a:cubicBezTo>
                        <a:pt x="276" y="433"/>
                        <a:pt x="276" y="451"/>
                        <a:pt x="276" y="468"/>
                      </a:cubicBezTo>
                      <a:cubicBezTo>
                        <a:pt x="276" y="539"/>
                        <a:pt x="245" y="575"/>
                        <a:pt x="211" y="575"/>
                      </a:cubicBezTo>
                      <a:cubicBezTo>
                        <a:pt x="148" y="575"/>
                        <a:pt x="148" y="489"/>
                        <a:pt x="148" y="473"/>
                      </a:cubicBezTo>
                      <a:cubicBezTo>
                        <a:pt x="148" y="384"/>
                        <a:pt x="148" y="295"/>
                        <a:pt x="148"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77" name=""/>
                <p:cNvSpPr/>
                <p:nvPr/>
              </p:nvSpPr>
              <p:spPr>
                <a:xfrm>
                  <a:off x="7355160" y="2521800"/>
                  <a:ext cx="87840" cy="159840"/>
                </a:xfrm>
                <a:custGeom>
                  <a:avLst/>
                  <a:gdLst>
                    <a:gd name="textAreaLeft" fmla="*/ 0 w 87840"/>
                    <a:gd name="textAreaRight" fmla="*/ 88200 w 87840"/>
                    <a:gd name="textAreaTop" fmla="*/ 0 h 159840"/>
                    <a:gd name="textAreaBottom" fmla="*/ 160200 h 159840"/>
                  </a:gdLst>
                  <a:ahLst/>
                  <a:rect l="textAreaLeft" t="textAreaTop" r="textAreaRight" b="textAreaBottom"/>
                  <a:pathLst>
                    <a:path w="245" h="445">
                      <a:moveTo>
                        <a:pt x="153" y="19"/>
                      </a:moveTo>
                      <a:cubicBezTo>
                        <a:pt x="153" y="0"/>
                        <a:pt x="151" y="0"/>
                        <a:pt x="133" y="0"/>
                      </a:cubicBezTo>
                      <a:cubicBezTo>
                        <a:pt x="91" y="44"/>
                        <a:pt x="27" y="44"/>
                        <a:pt x="0" y="44"/>
                      </a:cubicBezTo>
                      <a:cubicBezTo>
                        <a:pt x="0" y="52"/>
                        <a:pt x="0" y="60"/>
                        <a:pt x="0" y="68"/>
                      </a:cubicBezTo>
                      <a:cubicBezTo>
                        <a:pt x="16" y="68"/>
                        <a:pt x="63" y="68"/>
                        <a:pt x="99" y="49"/>
                      </a:cubicBezTo>
                      <a:cubicBezTo>
                        <a:pt x="99" y="163"/>
                        <a:pt x="99" y="277"/>
                        <a:pt x="99" y="391"/>
                      </a:cubicBezTo>
                      <a:cubicBezTo>
                        <a:pt x="99" y="413"/>
                        <a:pt x="99" y="421"/>
                        <a:pt x="31" y="421"/>
                      </a:cubicBezTo>
                      <a:cubicBezTo>
                        <a:pt x="21" y="421"/>
                        <a:pt x="13" y="421"/>
                        <a:pt x="5" y="421"/>
                      </a:cubicBezTo>
                      <a:cubicBezTo>
                        <a:pt x="5" y="429"/>
                        <a:pt x="5" y="437"/>
                        <a:pt x="5" y="445"/>
                      </a:cubicBezTo>
                      <a:cubicBezTo>
                        <a:pt x="19" y="445"/>
                        <a:pt x="101" y="443"/>
                        <a:pt x="125" y="443"/>
                      </a:cubicBezTo>
                      <a:cubicBezTo>
                        <a:pt x="145" y="443"/>
                        <a:pt x="229" y="445"/>
                        <a:pt x="245" y="445"/>
                      </a:cubicBezTo>
                      <a:cubicBezTo>
                        <a:pt x="245" y="437"/>
                        <a:pt x="245" y="429"/>
                        <a:pt x="245" y="421"/>
                      </a:cubicBezTo>
                      <a:cubicBezTo>
                        <a:pt x="237" y="421"/>
                        <a:pt x="228" y="421"/>
                        <a:pt x="219" y="421"/>
                      </a:cubicBezTo>
                      <a:cubicBezTo>
                        <a:pt x="153" y="421"/>
                        <a:pt x="153" y="413"/>
                        <a:pt x="153" y="391"/>
                      </a:cubicBezTo>
                      <a:cubicBezTo>
                        <a:pt x="153" y="267"/>
                        <a:pt x="153" y="143"/>
                        <a:pt x="153" y="1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grpSp>
          <p:nvGrpSpPr>
            <p:cNvPr id="778" name=""/>
            <p:cNvGrpSpPr/>
            <p:nvPr/>
          </p:nvGrpSpPr>
          <p:grpSpPr>
            <a:xfrm>
              <a:off x="8211600" y="2418480"/>
              <a:ext cx="248400" cy="263520"/>
              <a:chOff x="8211600" y="2418480"/>
              <a:chExt cx="248400" cy="263520"/>
            </a:xfrm>
          </p:grpSpPr>
          <p:grpSp>
            <p:nvGrpSpPr>
              <p:cNvPr id="779" name=""/>
              <p:cNvGrpSpPr/>
              <p:nvPr/>
            </p:nvGrpSpPr>
            <p:grpSpPr>
              <a:xfrm>
                <a:off x="8211600" y="2418480"/>
                <a:ext cx="248400" cy="263520"/>
                <a:chOff x="8211600" y="2418480"/>
                <a:chExt cx="248400" cy="263520"/>
              </a:xfrm>
            </p:grpSpPr>
            <p:sp>
              <p:nvSpPr>
                <p:cNvPr id="780" name=""/>
                <p:cNvSpPr/>
                <p:nvPr/>
              </p:nvSpPr>
              <p:spPr>
                <a:xfrm>
                  <a:off x="8211600" y="2418480"/>
                  <a:ext cx="106560" cy="215280"/>
                </a:xfrm>
                <a:custGeom>
                  <a:avLst/>
                  <a:gdLst>
                    <a:gd name="textAreaLeft" fmla="*/ 0 w 106560"/>
                    <a:gd name="textAreaRight" fmla="*/ 106920 w 106560"/>
                    <a:gd name="textAreaTop" fmla="*/ 0 h 215280"/>
                    <a:gd name="textAreaBottom" fmla="*/ 215640 h 215280"/>
                  </a:gdLst>
                  <a:ahLst/>
                  <a:rect l="textAreaLeft" t="textAreaTop" r="textAreaRight" b="textAreaBottom"/>
                  <a:pathLst>
                    <a:path w="297" h="599">
                      <a:moveTo>
                        <a:pt x="148" y="205"/>
                      </a:moveTo>
                      <a:cubicBezTo>
                        <a:pt x="193" y="205"/>
                        <a:pt x="239" y="205"/>
                        <a:pt x="284" y="205"/>
                      </a:cubicBezTo>
                      <a:cubicBezTo>
                        <a:pt x="284" y="195"/>
                        <a:pt x="284" y="185"/>
                        <a:pt x="284" y="175"/>
                      </a:cubicBezTo>
                      <a:cubicBezTo>
                        <a:pt x="239" y="175"/>
                        <a:pt x="193" y="175"/>
                        <a:pt x="148" y="175"/>
                      </a:cubicBezTo>
                      <a:cubicBezTo>
                        <a:pt x="148" y="117"/>
                        <a:pt x="148" y="59"/>
                        <a:pt x="148" y="0"/>
                      </a:cubicBezTo>
                      <a:cubicBezTo>
                        <a:pt x="139" y="0"/>
                        <a:pt x="131" y="0"/>
                        <a:pt x="123" y="0"/>
                      </a:cubicBezTo>
                      <a:cubicBezTo>
                        <a:pt x="120" y="79"/>
                        <a:pt x="93" y="180"/>
                        <a:pt x="0" y="185"/>
                      </a:cubicBezTo>
                      <a:cubicBezTo>
                        <a:pt x="0" y="192"/>
                        <a:pt x="0" y="199"/>
                        <a:pt x="0" y="205"/>
                      </a:cubicBezTo>
                      <a:cubicBezTo>
                        <a:pt x="27" y="205"/>
                        <a:pt x="53" y="205"/>
                        <a:pt x="79" y="205"/>
                      </a:cubicBezTo>
                      <a:cubicBezTo>
                        <a:pt x="79" y="293"/>
                        <a:pt x="79" y="381"/>
                        <a:pt x="79" y="471"/>
                      </a:cubicBezTo>
                      <a:cubicBezTo>
                        <a:pt x="79" y="588"/>
                        <a:pt x="169" y="599"/>
                        <a:pt x="205" y="599"/>
                      </a:cubicBezTo>
                      <a:cubicBezTo>
                        <a:pt x="271" y="599"/>
                        <a:pt x="297" y="531"/>
                        <a:pt x="297" y="471"/>
                      </a:cubicBezTo>
                      <a:cubicBezTo>
                        <a:pt x="297" y="452"/>
                        <a:pt x="297" y="433"/>
                        <a:pt x="297" y="416"/>
                      </a:cubicBezTo>
                      <a:cubicBezTo>
                        <a:pt x="291" y="416"/>
                        <a:pt x="283" y="416"/>
                        <a:pt x="276" y="416"/>
                      </a:cubicBezTo>
                      <a:cubicBezTo>
                        <a:pt x="276" y="433"/>
                        <a:pt x="276" y="451"/>
                        <a:pt x="276" y="468"/>
                      </a:cubicBezTo>
                      <a:cubicBezTo>
                        <a:pt x="276" y="539"/>
                        <a:pt x="245" y="577"/>
                        <a:pt x="211" y="577"/>
                      </a:cubicBezTo>
                      <a:cubicBezTo>
                        <a:pt x="148" y="577"/>
                        <a:pt x="148" y="489"/>
                        <a:pt x="148" y="473"/>
                      </a:cubicBezTo>
                      <a:cubicBezTo>
                        <a:pt x="148" y="384"/>
                        <a:pt x="148" y="295"/>
                        <a:pt x="148"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81" name=""/>
                <p:cNvSpPr/>
                <p:nvPr/>
              </p:nvSpPr>
              <p:spPr>
                <a:xfrm>
                  <a:off x="8354160" y="2522160"/>
                  <a:ext cx="105840" cy="159840"/>
                </a:xfrm>
                <a:custGeom>
                  <a:avLst/>
                  <a:gdLst>
                    <a:gd name="textAreaLeft" fmla="*/ 0 w 105840"/>
                    <a:gd name="textAreaRight" fmla="*/ 106200 w 105840"/>
                    <a:gd name="textAreaTop" fmla="*/ 0 h 159840"/>
                    <a:gd name="textAreaBottom" fmla="*/ 160200 h 159840"/>
                  </a:gdLst>
                  <a:ahLst/>
                  <a:rect l="textAreaLeft" t="textAreaTop" r="textAreaRight" b="textAreaBottom"/>
                  <a:pathLst>
                    <a:path w="295" h="445">
                      <a:moveTo>
                        <a:pt x="295" y="323"/>
                      </a:moveTo>
                      <a:cubicBezTo>
                        <a:pt x="288" y="323"/>
                        <a:pt x="280" y="323"/>
                        <a:pt x="273" y="323"/>
                      </a:cubicBezTo>
                      <a:cubicBezTo>
                        <a:pt x="271" y="339"/>
                        <a:pt x="263" y="377"/>
                        <a:pt x="255" y="385"/>
                      </a:cubicBezTo>
                      <a:cubicBezTo>
                        <a:pt x="248" y="388"/>
                        <a:pt x="197" y="388"/>
                        <a:pt x="188" y="388"/>
                      </a:cubicBezTo>
                      <a:cubicBezTo>
                        <a:pt x="148" y="388"/>
                        <a:pt x="107" y="388"/>
                        <a:pt x="65" y="388"/>
                      </a:cubicBezTo>
                      <a:cubicBezTo>
                        <a:pt x="136" y="325"/>
                        <a:pt x="159" y="307"/>
                        <a:pt x="200" y="276"/>
                      </a:cubicBezTo>
                      <a:cubicBezTo>
                        <a:pt x="248" y="235"/>
                        <a:pt x="295" y="195"/>
                        <a:pt x="295" y="131"/>
                      </a:cubicBezTo>
                      <a:cubicBezTo>
                        <a:pt x="295" y="49"/>
                        <a:pt x="224" y="0"/>
                        <a:pt x="139" y="0"/>
                      </a:cubicBezTo>
                      <a:cubicBezTo>
                        <a:pt x="55" y="0"/>
                        <a:pt x="0" y="60"/>
                        <a:pt x="0" y="120"/>
                      </a:cubicBezTo>
                      <a:cubicBezTo>
                        <a:pt x="0" y="156"/>
                        <a:pt x="27" y="159"/>
                        <a:pt x="36" y="159"/>
                      </a:cubicBezTo>
                      <a:cubicBezTo>
                        <a:pt x="52" y="159"/>
                        <a:pt x="71" y="148"/>
                        <a:pt x="71" y="123"/>
                      </a:cubicBezTo>
                      <a:cubicBezTo>
                        <a:pt x="71" y="109"/>
                        <a:pt x="65" y="88"/>
                        <a:pt x="31" y="88"/>
                      </a:cubicBezTo>
                      <a:cubicBezTo>
                        <a:pt x="52" y="39"/>
                        <a:pt x="96" y="24"/>
                        <a:pt x="128" y="24"/>
                      </a:cubicBezTo>
                      <a:cubicBezTo>
                        <a:pt x="193" y="24"/>
                        <a:pt x="229" y="76"/>
                        <a:pt x="229" y="131"/>
                      </a:cubicBezTo>
                      <a:cubicBezTo>
                        <a:pt x="229" y="189"/>
                        <a:pt x="188" y="235"/>
                        <a:pt x="167" y="260"/>
                      </a:cubicBezTo>
                      <a:cubicBezTo>
                        <a:pt x="113" y="313"/>
                        <a:pt x="59" y="365"/>
                        <a:pt x="5" y="419"/>
                      </a:cubicBezTo>
                      <a:cubicBezTo>
                        <a:pt x="0" y="427"/>
                        <a:pt x="0" y="427"/>
                        <a:pt x="0" y="445"/>
                      </a:cubicBezTo>
                      <a:cubicBezTo>
                        <a:pt x="92" y="445"/>
                        <a:pt x="184" y="445"/>
                        <a:pt x="276" y="445"/>
                      </a:cubicBezTo>
                      <a:cubicBezTo>
                        <a:pt x="283" y="405"/>
                        <a:pt x="288" y="364"/>
                        <a:pt x="295" y="32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grpSp>
          <p:nvGrpSpPr>
            <p:cNvPr id="782" name=""/>
            <p:cNvGrpSpPr/>
            <p:nvPr/>
          </p:nvGrpSpPr>
          <p:grpSpPr>
            <a:xfrm>
              <a:off x="8967960" y="2418480"/>
              <a:ext cx="250920" cy="268560"/>
              <a:chOff x="8967960" y="2418480"/>
              <a:chExt cx="250920" cy="268560"/>
            </a:xfrm>
          </p:grpSpPr>
          <p:sp>
            <p:nvSpPr>
              <p:cNvPr id="783" name=""/>
              <p:cNvSpPr/>
              <p:nvPr/>
            </p:nvSpPr>
            <p:spPr>
              <a:xfrm>
                <a:off x="8967960" y="2418480"/>
                <a:ext cx="107640" cy="215280"/>
              </a:xfrm>
              <a:custGeom>
                <a:avLst/>
                <a:gdLst>
                  <a:gd name="textAreaLeft" fmla="*/ 0 w 107640"/>
                  <a:gd name="textAreaRight" fmla="*/ 108000 w 107640"/>
                  <a:gd name="textAreaTop" fmla="*/ 0 h 215280"/>
                  <a:gd name="textAreaBottom" fmla="*/ 215640 h 215280"/>
                </a:gdLst>
                <a:ahLst/>
                <a:rect l="textAreaLeft" t="textAreaTop" r="textAreaRight" b="textAreaBottom"/>
                <a:pathLst>
                  <a:path w="300" h="599">
                    <a:moveTo>
                      <a:pt x="148" y="205"/>
                    </a:moveTo>
                    <a:cubicBezTo>
                      <a:pt x="193" y="205"/>
                      <a:pt x="239" y="205"/>
                      <a:pt x="284" y="205"/>
                    </a:cubicBezTo>
                    <a:cubicBezTo>
                      <a:pt x="284" y="196"/>
                      <a:pt x="284" y="187"/>
                      <a:pt x="284" y="177"/>
                    </a:cubicBezTo>
                    <a:cubicBezTo>
                      <a:pt x="239" y="177"/>
                      <a:pt x="193" y="177"/>
                      <a:pt x="148" y="177"/>
                    </a:cubicBezTo>
                    <a:cubicBezTo>
                      <a:pt x="148" y="119"/>
                      <a:pt x="148" y="59"/>
                      <a:pt x="148" y="0"/>
                    </a:cubicBezTo>
                    <a:cubicBezTo>
                      <a:pt x="139" y="0"/>
                      <a:pt x="131" y="0"/>
                      <a:pt x="123" y="0"/>
                    </a:cubicBezTo>
                    <a:cubicBezTo>
                      <a:pt x="123" y="80"/>
                      <a:pt x="93" y="180"/>
                      <a:pt x="0" y="187"/>
                    </a:cubicBezTo>
                    <a:cubicBezTo>
                      <a:pt x="0" y="192"/>
                      <a:pt x="0" y="199"/>
                      <a:pt x="0" y="205"/>
                    </a:cubicBezTo>
                    <a:cubicBezTo>
                      <a:pt x="27" y="205"/>
                      <a:pt x="55" y="205"/>
                      <a:pt x="81" y="205"/>
                    </a:cubicBezTo>
                    <a:cubicBezTo>
                      <a:pt x="81" y="293"/>
                      <a:pt x="81" y="383"/>
                      <a:pt x="81" y="471"/>
                    </a:cubicBezTo>
                    <a:cubicBezTo>
                      <a:pt x="81" y="588"/>
                      <a:pt x="169" y="599"/>
                      <a:pt x="205" y="599"/>
                    </a:cubicBezTo>
                    <a:cubicBezTo>
                      <a:pt x="273" y="599"/>
                      <a:pt x="300" y="531"/>
                      <a:pt x="300" y="471"/>
                    </a:cubicBezTo>
                    <a:cubicBezTo>
                      <a:pt x="300" y="452"/>
                      <a:pt x="300" y="435"/>
                      <a:pt x="300" y="416"/>
                    </a:cubicBezTo>
                    <a:cubicBezTo>
                      <a:pt x="292" y="416"/>
                      <a:pt x="284" y="416"/>
                      <a:pt x="276" y="416"/>
                    </a:cubicBezTo>
                    <a:cubicBezTo>
                      <a:pt x="276" y="433"/>
                      <a:pt x="276" y="451"/>
                      <a:pt x="276" y="468"/>
                    </a:cubicBezTo>
                    <a:cubicBezTo>
                      <a:pt x="276" y="539"/>
                      <a:pt x="245" y="577"/>
                      <a:pt x="211" y="577"/>
                    </a:cubicBezTo>
                    <a:cubicBezTo>
                      <a:pt x="148" y="577"/>
                      <a:pt x="148" y="489"/>
                      <a:pt x="148" y="473"/>
                    </a:cubicBezTo>
                    <a:cubicBezTo>
                      <a:pt x="148" y="384"/>
                      <a:pt x="148" y="295"/>
                      <a:pt x="148"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84" name=""/>
              <p:cNvSpPr/>
              <p:nvPr/>
            </p:nvSpPr>
            <p:spPr>
              <a:xfrm>
                <a:off x="9108360" y="2521800"/>
                <a:ext cx="110520" cy="165240"/>
              </a:xfrm>
              <a:custGeom>
                <a:avLst/>
                <a:gdLst>
                  <a:gd name="textAreaLeft" fmla="*/ 0 w 110520"/>
                  <a:gd name="textAreaRight" fmla="*/ 110880 w 110520"/>
                  <a:gd name="textAreaTop" fmla="*/ 0 h 165240"/>
                  <a:gd name="textAreaBottom" fmla="*/ 165600 h 165240"/>
                </a:gdLst>
                <a:ahLst/>
                <a:rect l="textAreaLeft" t="textAreaTop" r="textAreaRight" b="textAreaBottom"/>
                <a:pathLst>
                  <a:path w="308" h="460">
                    <a:moveTo>
                      <a:pt x="148" y="221"/>
                    </a:moveTo>
                    <a:cubicBezTo>
                      <a:pt x="200" y="221"/>
                      <a:pt x="237" y="257"/>
                      <a:pt x="237" y="331"/>
                    </a:cubicBezTo>
                    <a:cubicBezTo>
                      <a:pt x="237" y="413"/>
                      <a:pt x="188" y="437"/>
                      <a:pt x="151" y="437"/>
                    </a:cubicBezTo>
                    <a:cubicBezTo>
                      <a:pt x="123" y="437"/>
                      <a:pt x="63" y="429"/>
                      <a:pt x="36" y="391"/>
                    </a:cubicBezTo>
                    <a:cubicBezTo>
                      <a:pt x="65" y="388"/>
                      <a:pt x="73" y="367"/>
                      <a:pt x="73" y="353"/>
                    </a:cubicBezTo>
                    <a:cubicBezTo>
                      <a:pt x="73" y="331"/>
                      <a:pt x="57" y="317"/>
                      <a:pt x="39" y="317"/>
                    </a:cubicBezTo>
                    <a:cubicBezTo>
                      <a:pt x="19" y="317"/>
                      <a:pt x="0" y="328"/>
                      <a:pt x="0" y="356"/>
                    </a:cubicBezTo>
                    <a:cubicBezTo>
                      <a:pt x="0" y="419"/>
                      <a:pt x="68" y="460"/>
                      <a:pt x="151" y="460"/>
                    </a:cubicBezTo>
                    <a:cubicBezTo>
                      <a:pt x="243" y="460"/>
                      <a:pt x="308" y="397"/>
                      <a:pt x="308" y="331"/>
                    </a:cubicBezTo>
                    <a:cubicBezTo>
                      <a:pt x="308" y="276"/>
                      <a:pt x="265" y="224"/>
                      <a:pt x="191" y="211"/>
                    </a:cubicBezTo>
                    <a:cubicBezTo>
                      <a:pt x="263" y="183"/>
                      <a:pt x="287" y="135"/>
                      <a:pt x="287" y="93"/>
                    </a:cubicBezTo>
                    <a:cubicBezTo>
                      <a:pt x="287" y="41"/>
                      <a:pt x="228" y="0"/>
                      <a:pt x="153" y="0"/>
                    </a:cubicBezTo>
                    <a:cubicBezTo>
                      <a:pt x="77" y="0"/>
                      <a:pt x="19" y="36"/>
                      <a:pt x="19" y="91"/>
                    </a:cubicBezTo>
                    <a:cubicBezTo>
                      <a:pt x="19" y="112"/>
                      <a:pt x="36" y="125"/>
                      <a:pt x="55" y="125"/>
                    </a:cubicBezTo>
                    <a:cubicBezTo>
                      <a:pt x="76" y="125"/>
                      <a:pt x="91" y="109"/>
                      <a:pt x="91" y="93"/>
                    </a:cubicBezTo>
                    <a:cubicBezTo>
                      <a:pt x="91" y="71"/>
                      <a:pt x="76" y="57"/>
                      <a:pt x="55" y="57"/>
                    </a:cubicBezTo>
                    <a:cubicBezTo>
                      <a:pt x="79" y="28"/>
                      <a:pt x="125" y="19"/>
                      <a:pt x="151" y="19"/>
                    </a:cubicBezTo>
                    <a:cubicBezTo>
                      <a:pt x="180" y="19"/>
                      <a:pt x="221" y="36"/>
                      <a:pt x="221" y="93"/>
                    </a:cubicBezTo>
                    <a:cubicBezTo>
                      <a:pt x="221" y="120"/>
                      <a:pt x="213" y="153"/>
                      <a:pt x="196" y="172"/>
                    </a:cubicBezTo>
                    <a:cubicBezTo>
                      <a:pt x="172" y="200"/>
                      <a:pt x="156" y="200"/>
                      <a:pt x="120" y="203"/>
                    </a:cubicBezTo>
                    <a:cubicBezTo>
                      <a:pt x="104" y="203"/>
                      <a:pt x="104" y="203"/>
                      <a:pt x="99" y="203"/>
                    </a:cubicBezTo>
                    <a:cubicBezTo>
                      <a:pt x="96" y="207"/>
                      <a:pt x="93" y="205"/>
                      <a:pt x="93" y="213"/>
                    </a:cubicBezTo>
                    <a:cubicBezTo>
                      <a:pt x="93" y="221"/>
                      <a:pt x="99" y="221"/>
                      <a:pt x="109" y="221"/>
                    </a:cubicBezTo>
                    <a:cubicBezTo>
                      <a:pt x="121" y="221"/>
                      <a:pt x="135" y="221"/>
                      <a:pt x="148" y="22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nvGrpSpPr>
            <p:cNvPr id="785" name=""/>
            <p:cNvGrpSpPr/>
            <p:nvPr/>
          </p:nvGrpSpPr>
          <p:grpSpPr>
            <a:xfrm>
              <a:off x="9874080" y="2418480"/>
              <a:ext cx="253800" cy="263160"/>
              <a:chOff x="9874080" y="2418480"/>
              <a:chExt cx="253800" cy="263160"/>
            </a:xfrm>
          </p:grpSpPr>
          <p:grpSp>
            <p:nvGrpSpPr>
              <p:cNvPr id="786" name=""/>
              <p:cNvGrpSpPr/>
              <p:nvPr/>
            </p:nvGrpSpPr>
            <p:grpSpPr>
              <a:xfrm>
                <a:off x="9874080" y="2418480"/>
                <a:ext cx="253800" cy="263160"/>
                <a:chOff x="9874080" y="2418480"/>
                <a:chExt cx="253800" cy="263160"/>
              </a:xfrm>
            </p:grpSpPr>
            <p:sp>
              <p:nvSpPr>
                <p:cNvPr id="787" name=""/>
                <p:cNvSpPr/>
                <p:nvPr/>
              </p:nvSpPr>
              <p:spPr>
                <a:xfrm>
                  <a:off x="9874080" y="2418480"/>
                  <a:ext cx="106560" cy="215280"/>
                </a:xfrm>
                <a:custGeom>
                  <a:avLst/>
                  <a:gdLst>
                    <a:gd name="textAreaLeft" fmla="*/ 0 w 106560"/>
                    <a:gd name="textAreaRight" fmla="*/ 106920 w 106560"/>
                    <a:gd name="textAreaTop" fmla="*/ 0 h 215280"/>
                    <a:gd name="textAreaBottom" fmla="*/ 215640 h 215280"/>
                  </a:gdLst>
                  <a:ahLst/>
                  <a:rect l="textAreaLeft" t="textAreaTop" r="textAreaRight" b="textAreaBottom"/>
                  <a:pathLst>
                    <a:path w="297" h="599">
                      <a:moveTo>
                        <a:pt x="147" y="205"/>
                      </a:moveTo>
                      <a:cubicBezTo>
                        <a:pt x="192" y="205"/>
                        <a:pt x="239" y="205"/>
                        <a:pt x="284" y="205"/>
                      </a:cubicBezTo>
                      <a:cubicBezTo>
                        <a:pt x="284" y="196"/>
                        <a:pt x="284" y="187"/>
                        <a:pt x="284" y="177"/>
                      </a:cubicBezTo>
                      <a:cubicBezTo>
                        <a:pt x="239" y="177"/>
                        <a:pt x="192" y="177"/>
                        <a:pt x="147" y="177"/>
                      </a:cubicBezTo>
                      <a:cubicBezTo>
                        <a:pt x="147" y="119"/>
                        <a:pt x="147" y="59"/>
                        <a:pt x="147" y="0"/>
                      </a:cubicBezTo>
                      <a:cubicBezTo>
                        <a:pt x="139" y="0"/>
                        <a:pt x="131" y="0"/>
                        <a:pt x="123" y="0"/>
                      </a:cubicBezTo>
                      <a:cubicBezTo>
                        <a:pt x="123" y="79"/>
                        <a:pt x="93" y="180"/>
                        <a:pt x="0" y="185"/>
                      </a:cubicBezTo>
                      <a:cubicBezTo>
                        <a:pt x="0" y="192"/>
                        <a:pt x="0" y="199"/>
                        <a:pt x="0" y="205"/>
                      </a:cubicBezTo>
                      <a:cubicBezTo>
                        <a:pt x="27" y="205"/>
                        <a:pt x="55" y="205"/>
                        <a:pt x="81" y="205"/>
                      </a:cubicBezTo>
                      <a:cubicBezTo>
                        <a:pt x="81" y="293"/>
                        <a:pt x="81" y="381"/>
                        <a:pt x="81" y="471"/>
                      </a:cubicBezTo>
                      <a:cubicBezTo>
                        <a:pt x="81" y="588"/>
                        <a:pt x="169" y="599"/>
                        <a:pt x="204" y="599"/>
                      </a:cubicBezTo>
                      <a:cubicBezTo>
                        <a:pt x="272" y="599"/>
                        <a:pt x="297" y="531"/>
                        <a:pt x="297" y="471"/>
                      </a:cubicBezTo>
                      <a:cubicBezTo>
                        <a:pt x="297" y="452"/>
                        <a:pt x="297" y="433"/>
                        <a:pt x="297" y="416"/>
                      </a:cubicBezTo>
                      <a:cubicBezTo>
                        <a:pt x="289" y="416"/>
                        <a:pt x="283" y="416"/>
                        <a:pt x="276" y="416"/>
                      </a:cubicBezTo>
                      <a:cubicBezTo>
                        <a:pt x="276" y="433"/>
                        <a:pt x="276" y="451"/>
                        <a:pt x="276" y="468"/>
                      </a:cubicBezTo>
                      <a:cubicBezTo>
                        <a:pt x="276" y="539"/>
                        <a:pt x="245" y="575"/>
                        <a:pt x="209" y="575"/>
                      </a:cubicBezTo>
                      <a:cubicBezTo>
                        <a:pt x="147" y="575"/>
                        <a:pt x="147" y="489"/>
                        <a:pt x="147" y="473"/>
                      </a:cubicBezTo>
                      <a:cubicBezTo>
                        <a:pt x="147" y="384"/>
                        <a:pt x="147" y="295"/>
                        <a:pt x="147"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88" name=""/>
                <p:cNvSpPr/>
                <p:nvPr/>
              </p:nvSpPr>
              <p:spPr>
                <a:xfrm>
                  <a:off x="10010520" y="2519640"/>
                  <a:ext cx="117360" cy="162000"/>
                </a:xfrm>
                <a:custGeom>
                  <a:avLst/>
                  <a:gdLst>
                    <a:gd name="textAreaLeft" fmla="*/ 0 w 117360"/>
                    <a:gd name="textAreaRight" fmla="*/ 117720 w 117360"/>
                    <a:gd name="textAreaTop" fmla="*/ 0 h 162000"/>
                    <a:gd name="textAreaBottom" fmla="*/ 162360 h 162000"/>
                  </a:gdLst>
                  <a:ahLst/>
                  <a:rect l="textAreaLeft" t="textAreaTop" r="textAreaRight" b="textAreaBottom"/>
                  <a:pathLst>
                    <a:path w="327" h="451">
                      <a:moveTo>
                        <a:pt x="327" y="341"/>
                      </a:moveTo>
                      <a:cubicBezTo>
                        <a:pt x="327" y="333"/>
                        <a:pt x="327" y="325"/>
                        <a:pt x="327" y="317"/>
                      </a:cubicBezTo>
                      <a:cubicBezTo>
                        <a:pt x="303" y="317"/>
                        <a:pt x="279" y="317"/>
                        <a:pt x="253" y="317"/>
                      </a:cubicBezTo>
                      <a:cubicBezTo>
                        <a:pt x="253" y="217"/>
                        <a:pt x="253" y="119"/>
                        <a:pt x="253" y="19"/>
                      </a:cubicBezTo>
                      <a:cubicBezTo>
                        <a:pt x="253" y="3"/>
                        <a:pt x="253" y="0"/>
                        <a:pt x="237" y="0"/>
                      </a:cubicBezTo>
                      <a:cubicBezTo>
                        <a:pt x="229" y="0"/>
                        <a:pt x="227" y="0"/>
                        <a:pt x="221" y="8"/>
                      </a:cubicBezTo>
                      <a:cubicBezTo>
                        <a:pt x="147" y="111"/>
                        <a:pt x="73" y="215"/>
                        <a:pt x="0" y="317"/>
                      </a:cubicBezTo>
                      <a:cubicBezTo>
                        <a:pt x="0" y="325"/>
                        <a:pt x="0" y="333"/>
                        <a:pt x="0" y="341"/>
                      </a:cubicBezTo>
                      <a:cubicBezTo>
                        <a:pt x="65" y="341"/>
                        <a:pt x="131" y="341"/>
                        <a:pt x="196" y="341"/>
                      </a:cubicBezTo>
                      <a:cubicBezTo>
                        <a:pt x="196" y="360"/>
                        <a:pt x="196" y="379"/>
                        <a:pt x="196" y="396"/>
                      </a:cubicBezTo>
                      <a:cubicBezTo>
                        <a:pt x="196" y="419"/>
                        <a:pt x="196" y="427"/>
                        <a:pt x="141" y="427"/>
                      </a:cubicBezTo>
                      <a:cubicBezTo>
                        <a:pt x="136" y="427"/>
                        <a:pt x="129" y="427"/>
                        <a:pt x="123" y="427"/>
                      </a:cubicBezTo>
                      <a:cubicBezTo>
                        <a:pt x="123" y="435"/>
                        <a:pt x="123" y="443"/>
                        <a:pt x="123" y="451"/>
                      </a:cubicBezTo>
                      <a:cubicBezTo>
                        <a:pt x="159" y="448"/>
                        <a:pt x="199" y="448"/>
                        <a:pt x="224" y="448"/>
                      </a:cubicBezTo>
                      <a:cubicBezTo>
                        <a:pt x="248" y="448"/>
                        <a:pt x="292" y="448"/>
                        <a:pt x="324" y="451"/>
                      </a:cubicBezTo>
                      <a:cubicBezTo>
                        <a:pt x="324" y="443"/>
                        <a:pt x="324" y="435"/>
                        <a:pt x="324" y="427"/>
                      </a:cubicBezTo>
                      <a:cubicBezTo>
                        <a:pt x="319" y="427"/>
                        <a:pt x="312" y="427"/>
                        <a:pt x="305" y="427"/>
                      </a:cubicBezTo>
                      <a:cubicBezTo>
                        <a:pt x="253" y="427"/>
                        <a:pt x="253" y="419"/>
                        <a:pt x="253" y="396"/>
                      </a:cubicBezTo>
                      <a:cubicBezTo>
                        <a:pt x="253" y="379"/>
                        <a:pt x="253" y="360"/>
                        <a:pt x="253" y="341"/>
                      </a:cubicBezTo>
                      <a:cubicBezTo>
                        <a:pt x="279" y="341"/>
                        <a:pt x="303" y="341"/>
                        <a:pt x="327" y="341"/>
                      </a:cubicBezTo>
                      <a:moveTo>
                        <a:pt x="201" y="71"/>
                      </a:moveTo>
                      <a:cubicBezTo>
                        <a:pt x="201" y="153"/>
                        <a:pt x="201" y="235"/>
                        <a:pt x="201" y="317"/>
                      </a:cubicBezTo>
                      <a:cubicBezTo>
                        <a:pt x="143" y="317"/>
                        <a:pt x="84" y="317"/>
                        <a:pt x="24" y="317"/>
                      </a:cubicBezTo>
                      <a:cubicBezTo>
                        <a:pt x="84" y="235"/>
                        <a:pt x="143" y="153"/>
                        <a:pt x="201" y="7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grpSp>
          <p:nvGrpSpPr>
            <p:cNvPr id="789" name=""/>
            <p:cNvGrpSpPr/>
            <p:nvPr/>
          </p:nvGrpSpPr>
          <p:grpSpPr>
            <a:xfrm>
              <a:off x="10347840" y="2418480"/>
              <a:ext cx="248040" cy="268560"/>
              <a:chOff x="10347840" y="2418480"/>
              <a:chExt cx="248040" cy="268560"/>
            </a:xfrm>
          </p:grpSpPr>
          <p:grpSp>
            <p:nvGrpSpPr>
              <p:cNvPr id="790" name=""/>
              <p:cNvGrpSpPr/>
              <p:nvPr/>
            </p:nvGrpSpPr>
            <p:grpSpPr>
              <a:xfrm>
                <a:off x="10347840" y="2418480"/>
                <a:ext cx="248040" cy="268560"/>
                <a:chOff x="10347840" y="2418480"/>
                <a:chExt cx="248040" cy="268560"/>
              </a:xfrm>
            </p:grpSpPr>
            <p:sp>
              <p:nvSpPr>
                <p:cNvPr id="791" name=""/>
                <p:cNvSpPr/>
                <p:nvPr/>
              </p:nvSpPr>
              <p:spPr>
                <a:xfrm>
                  <a:off x="10347840" y="2418480"/>
                  <a:ext cx="106560" cy="215280"/>
                </a:xfrm>
                <a:custGeom>
                  <a:avLst/>
                  <a:gdLst>
                    <a:gd name="textAreaLeft" fmla="*/ 0 w 106560"/>
                    <a:gd name="textAreaRight" fmla="*/ 106920 w 106560"/>
                    <a:gd name="textAreaTop" fmla="*/ 0 h 215280"/>
                    <a:gd name="textAreaBottom" fmla="*/ 215640 h 215280"/>
                  </a:gdLst>
                  <a:ahLst/>
                  <a:rect l="textAreaLeft" t="textAreaTop" r="textAreaRight" b="textAreaBottom"/>
                  <a:pathLst>
                    <a:path w="297" h="599">
                      <a:moveTo>
                        <a:pt x="147" y="205"/>
                      </a:moveTo>
                      <a:cubicBezTo>
                        <a:pt x="193" y="205"/>
                        <a:pt x="239" y="205"/>
                        <a:pt x="284" y="205"/>
                      </a:cubicBezTo>
                      <a:cubicBezTo>
                        <a:pt x="284" y="195"/>
                        <a:pt x="284" y="185"/>
                        <a:pt x="284" y="175"/>
                      </a:cubicBezTo>
                      <a:cubicBezTo>
                        <a:pt x="239" y="175"/>
                        <a:pt x="193" y="175"/>
                        <a:pt x="147" y="175"/>
                      </a:cubicBezTo>
                      <a:cubicBezTo>
                        <a:pt x="147" y="116"/>
                        <a:pt x="147" y="59"/>
                        <a:pt x="147" y="0"/>
                      </a:cubicBezTo>
                      <a:cubicBezTo>
                        <a:pt x="139" y="0"/>
                        <a:pt x="131" y="0"/>
                        <a:pt x="123" y="0"/>
                      </a:cubicBezTo>
                      <a:cubicBezTo>
                        <a:pt x="120" y="79"/>
                        <a:pt x="93" y="180"/>
                        <a:pt x="0" y="185"/>
                      </a:cubicBezTo>
                      <a:cubicBezTo>
                        <a:pt x="0" y="192"/>
                        <a:pt x="0" y="199"/>
                        <a:pt x="0" y="205"/>
                      </a:cubicBezTo>
                      <a:cubicBezTo>
                        <a:pt x="27" y="205"/>
                        <a:pt x="53" y="205"/>
                        <a:pt x="79" y="205"/>
                      </a:cubicBezTo>
                      <a:cubicBezTo>
                        <a:pt x="79" y="293"/>
                        <a:pt x="79" y="381"/>
                        <a:pt x="79" y="471"/>
                      </a:cubicBezTo>
                      <a:cubicBezTo>
                        <a:pt x="79" y="588"/>
                        <a:pt x="169" y="599"/>
                        <a:pt x="204" y="599"/>
                      </a:cubicBezTo>
                      <a:cubicBezTo>
                        <a:pt x="271" y="599"/>
                        <a:pt x="297" y="531"/>
                        <a:pt x="297" y="471"/>
                      </a:cubicBezTo>
                      <a:cubicBezTo>
                        <a:pt x="297" y="452"/>
                        <a:pt x="297" y="433"/>
                        <a:pt x="297" y="416"/>
                      </a:cubicBezTo>
                      <a:cubicBezTo>
                        <a:pt x="291" y="416"/>
                        <a:pt x="283" y="416"/>
                        <a:pt x="276" y="416"/>
                      </a:cubicBezTo>
                      <a:cubicBezTo>
                        <a:pt x="276" y="433"/>
                        <a:pt x="276" y="451"/>
                        <a:pt x="276" y="468"/>
                      </a:cubicBezTo>
                      <a:cubicBezTo>
                        <a:pt x="276" y="539"/>
                        <a:pt x="245" y="577"/>
                        <a:pt x="211" y="577"/>
                      </a:cubicBezTo>
                      <a:cubicBezTo>
                        <a:pt x="147" y="577"/>
                        <a:pt x="147" y="489"/>
                        <a:pt x="147" y="473"/>
                      </a:cubicBezTo>
                      <a:cubicBezTo>
                        <a:pt x="147" y="384"/>
                        <a:pt x="147" y="295"/>
                        <a:pt x="147"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92" name=""/>
                <p:cNvSpPr/>
                <p:nvPr/>
              </p:nvSpPr>
              <p:spPr>
                <a:xfrm>
                  <a:off x="10490040" y="2521800"/>
                  <a:ext cx="105840" cy="165240"/>
                </a:xfrm>
                <a:custGeom>
                  <a:avLst/>
                  <a:gdLst>
                    <a:gd name="textAreaLeft" fmla="*/ 0 w 105840"/>
                    <a:gd name="textAreaRight" fmla="*/ 106200 w 105840"/>
                    <a:gd name="textAreaTop" fmla="*/ 0 h 165240"/>
                    <a:gd name="textAreaBottom" fmla="*/ 165600 h 165240"/>
                  </a:gdLst>
                  <a:ahLst/>
                  <a:rect l="textAreaLeft" t="textAreaTop" r="textAreaRight" b="textAreaBottom"/>
                  <a:pathLst>
                    <a:path w="295" h="460">
                      <a:moveTo>
                        <a:pt x="60" y="71"/>
                      </a:moveTo>
                      <a:cubicBezTo>
                        <a:pt x="96" y="79"/>
                        <a:pt x="115" y="79"/>
                        <a:pt x="125" y="79"/>
                      </a:cubicBezTo>
                      <a:cubicBezTo>
                        <a:pt x="213" y="79"/>
                        <a:pt x="264" y="19"/>
                        <a:pt x="264" y="11"/>
                      </a:cubicBezTo>
                      <a:cubicBezTo>
                        <a:pt x="264" y="3"/>
                        <a:pt x="261" y="0"/>
                        <a:pt x="259" y="0"/>
                      </a:cubicBezTo>
                      <a:cubicBezTo>
                        <a:pt x="256" y="0"/>
                        <a:pt x="256" y="0"/>
                        <a:pt x="253" y="3"/>
                      </a:cubicBezTo>
                      <a:cubicBezTo>
                        <a:pt x="237" y="8"/>
                        <a:pt x="201" y="21"/>
                        <a:pt x="153" y="21"/>
                      </a:cubicBezTo>
                      <a:cubicBezTo>
                        <a:pt x="133" y="21"/>
                        <a:pt x="99" y="21"/>
                        <a:pt x="55" y="3"/>
                      </a:cubicBezTo>
                      <a:cubicBezTo>
                        <a:pt x="47" y="0"/>
                        <a:pt x="49" y="1"/>
                        <a:pt x="47" y="0"/>
                      </a:cubicBezTo>
                      <a:cubicBezTo>
                        <a:pt x="36" y="0"/>
                        <a:pt x="36" y="8"/>
                        <a:pt x="36" y="19"/>
                      </a:cubicBezTo>
                      <a:cubicBezTo>
                        <a:pt x="36" y="85"/>
                        <a:pt x="36" y="151"/>
                        <a:pt x="36" y="216"/>
                      </a:cubicBezTo>
                      <a:cubicBezTo>
                        <a:pt x="36" y="227"/>
                        <a:pt x="36" y="235"/>
                        <a:pt x="47" y="235"/>
                      </a:cubicBezTo>
                      <a:cubicBezTo>
                        <a:pt x="52" y="235"/>
                        <a:pt x="55" y="235"/>
                        <a:pt x="60" y="227"/>
                      </a:cubicBezTo>
                      <a:cubicBezTo>
                        <a:pt x="91" y="188"/>
                        <a:pt x="131" y="183"/>
                        <a:pt x="153" y="183"/>
                      </a:cubicBezTo>
                      <a:cubicBezTo>
                        <a:pt x="193" y="183"/>
                        <a:pt x="213" y="216"/>
                        <a:pt x="216" y="221"/>
                      </a:cubicBezTo>
                      <a:cubicBezTo>
                        <a:pt x="227" y="244"/>
                        <a:pt x="232" y="271"/>
                        <a:pt x="232" y="309"/>
                      </a:cubicBezTo>
                      <a:cubicBezTo>
                        <a:pt x="232" y="328"/>
                        <a:pt x="232" y="369"/>
                        <a:pt x="211" y="396"/>
                      </a:cubicBezTo>
                      <a:cubicBezTo>
                        <a:pt x="193" y="421"/>
                        <a:pt x="167" y="437"/>
                        <a:pt x="133" y="437"/>
                      </a:cubicBezTo>
                      <a:cubicBezTo>
                        <a:pt x="91" y="437"/>
                        <a:pt x="44" y="413"/>
                        <a:pt x="27" y="369"/>
                      </a:cubicBezTo>
                      <a:cubicBezTo>
                        <a:pt x="52" y="372"/>
                        <a:pt x="65" y="356"/>
                        <a:pt x="65" y="336"/>
                      </a:cubicBezTo>
                      <a:cubicBezTo>
                        <a:pt x="65" y="309"/>
                        <a:pt x="41" y="304"/>
                        <a:pt x="33" y="304"/>
                      </a:cubicBezTo>
                      <a:cubicBezTo>
                        <a:pt x="31" y="304"/>
                        <a:pt x="0" y="304"/>
                        <a:pt x="0" y="339"/>
                      </a:cubicBezTo>
                      <a:cubicBezTo>
                        <a:pt x="0" y="399"/>
                        <a:pt x="55" y="460"/>
                        <a:pt x="133" y="460"/>
                      </a:cubicBezTo>
                      <a:cubicBezTo>
                        <a:pt x="221" y="460"/>
                        <a:pt x="295" y="396"/>
                        <a:pt x="295" y="312"/>
                      </a:cubicBezTo>
                      <a:cubicBezTo>
                        <a:pt x="295" y="235"/>
                        <a:pt x="237" y="167"/>
                        <a:pt x="156" y="167"/>
                      </a:cubicBezTo>
                      <a:cubicBezTo>
                        <a:pt x="125" y="167"/>
                        <a:pt x="91" y="172"/>
                        <a:pt x="60" y="200"/>
                      </a:cubicBezTo>
                      <a:cubicBezTo>
                        <a:pt x="60" y="157"/>
                        <a:pt x="60" y="113"/>
                        <a:pt x="60" y="7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grpSp>
          <p:nvGrpSpPr>
            <p:cNvPr id="793" name=""/>
            <p:cNvGrpSpPr/>
            <p:nvPr/>
          </p:nvGrpSpPr>
          <p:grpSpPr>
            <a:xfrm>
              <a:off x="11566440" y="2418480"/>
              <a:ext cx="251280" cy="268560"/>
              <a:chOff x="11566440" y="2418480"/>
              <a:chExt cx="251280" cy="268560"/>
            </a:xfrm>
          </p:grpSpPr>
          <p:grpSp>
            <p:nvGrpSpPr>
              <p:cNvPr id="794" name=""/>
              <p:cNvGrpSpPr/>
              <p:nvPr/>
            </p:nvGrpSpPr>
            <p:grpSpPr>
              <a:xfrm>
                <a:off x="11566440" y="2418480"/>
                <a:ext cx="251280" cy="268560"/>
                <a:chOff x="11566440" y="2418480"/>
                <a:chExt cx="251280" cy="268560"/>
              </a:xfrm>
            </p:grpSpPr>
            <p:sp>
              <p:nvSpPr>
                <p:cNvPr id="795" name=""/>
                <p:cNvSpPr/>
                <p:nvPr/>
              </p:nvSpPr>
              <p:spPr>
                <a:xfrm>
                  <a:off x="11566440" y="2418480"/>
                  <a:ext cx="107640" cy="215280"/>
                </a:xfrm>
                <a:custGeom>
                  <a:avLst/>
                  <a:gdLst>
                    <a:gd name="textAreaLeft" fmla="*/ 0 w 107640"/>
                    <a:gd name="textAreaRight" fmla="*/ 108000 w 107640"/>
                    <a:gd name="textAreaTop" fmla="*/ 0 h 215280"/>
                    <a:gd name="textAreaBottom" fmla="*/ 215640 h 215280"/>
                  </a:gdLst>
                  <a:ahLst/>
                  <a:rect l="textAreaLeft" t="textAreaTop" r="textAreaRight" b="textAreaBottom"/>
                  <a:pathLst>
                    <a:path w="300" h="599">
                      <a:moveTo>
                        <a:pt x="147" y="205"/>
                      </a:moveTo>
                      <a:cubicBezTo>
                        <a:pt x="193" y="205"/>
                        <a:pt x="239" y="205"/>
                        <a:pt x="284" y="205"/>
                      </a:cubicBezTo>
                      <a:cubicBezTo>
                        <a:pt x="284" y="196"/>
                        <a:pt x="284" y="187"/>
                        <a:pt x="284" y="177"/>
                      </a:cubicBezTo>
                      <a:cubicBezTo>
                        <a:pt x="239" y="177"/>
                        <a:pt x="193" y="177"/>
                        <a:pt x="147" y="177"/>
                      </a:cubicBezTo>
                      <a:cubicBezTo>
                        <a:pt x="147" y="119"/>
                        <a:pt x="147" y="59"/>
                        <a:pt x="147" y="0"/>
                      </a:cubicBezTo>
                      <a:cubicBezTo>
                        <a:pt x="139" y="0"/>
                        <a:pt x="131" y="0"/>
                        <a:pt x="123" y="0"/>
                      </a:cubicBezTo>
                      <a:cubicBezTo>
                        <a:pt x="123" y="79"/>
                        <a:pt x="93" y="180"/>
                        <a:pt x="0" y="185"/>
                      </a:cubicBezTo>
                      <a:cubicBezTo>
                        <a:pt x="0" y="192"/>
                        <a:pt x="0" y="199"/>
                        <a:pt x="0" y="205"/>
                      </a:cubicBezTo>
                      <a:cubicBezTo>
                        <a:pt x="27" y="205"/>
                        <a:pt x="55" y="205"/>
                        <a:pt x="81" y="205"/>
                      </a:cubicBezTo>
                      <a:cubicBezTo>
                        <a:pt x="81" y="293"/>
                        <a:pt x="81" y="381"/>
                        <a:pt x="81" y="471"/>
                      </a:cubicBezTo>
                      <a:cubicBezTo>
                        <a:pt x="81" y="588"/>
                        <a:pt x="169" y="599"/>
                        <a:pt x="204" y="599"/>
                      </a:cubicBezTo>
                      <a:cubicBezTo>
                        <a:pt x="273" y="599"/>
                        <a:pt x="300" y="531"/>
                        <a:pt x="300" y="471"/>
                      </a:cubicBezTo>
                      <a:cubicBezTo>
                        <a:pt x="300" y="452"/>
                        <a:pt x="300" y="433"/>
                        <a:pt x="300" y="416"/>
                      </a:cubicBezTo>
                      <a:cubicBezTo>
                        <a:pt x="292" y="416"/>
                        <a:pt x="284" y="416"/>
                        <a:pt x="276" y="416"/>
                      </a:cubicBezTo>
                      <a:cubicBezTo>
                        <a:pt x="276" y="433"/>
                        <a:pt x="276" y="451"/>
                        <a:pt x="276" y="468"/>
                      </a:cubicBezTo>
                      <a:cubicBezTo>
                        <a:pt x="276" y="539"/>
                        <a:pt x="245" y="577"/>
                        <a:pt x="211" y="577"/>
                      </a:cubicBezTo>
                      <a:cubicBezTo>
                        <a:pt x="147" y="577"/>
                        <a:pt x="147" y="489"/>
                        <a:pt x="147" y="473"/>
                      </a:cubicBezTo>
                      <a:cubicBezTo>
                        <a:pt x="147" y="384"/>
                        <a:pt x="147" y="295"/>
                        <a:pt x="147"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796" name=""/>
                <p:cNvSpPr/>
                <p:nvPr/>
              </p:nvSpPr>
              <p:spPr>
                <a:xfrm>
                  <a:off x="11707200" y="2521800"/>
                  <a:ext cx="110520" cy="165240"/>
                </a:xfrm>
                <a:custGeom>
                  <a:avLst/>
                  <a:gdLst>
                    <a:gd name="textAreaLeft" fmla="*/ 0 w 110520"/>
                    <a:gd name="textAreaRight" fmla="*/ 110880 w 110520"/>
                    <a:gd name="textAreaTop" fmla="*/ 0 h 165240"/>
                    <a:gd name="textAreaBottom" fmla="*/ 165600 h 165240"/>
                  </a:gdLst>
                  <a:ahLst/>
                  <a:rect l="textAreaLeft" t="textAreaTop" r="textAreaRight" b="textAreaBottom"/>
                  <a:pathLst>
                    <a:path w="308" h="460">
                      <a:moveTo>
                        <a:pt x="63" y="227"/>
                      </a:moveTo>
                      <a:cubicBezTo>
                        <a:pt x="63" y="172"/>
                        <a:pt x="68" y="123"/>
                        <a:pt x="93" y="83"/>
                      </a:cubicBezTo>
                      <a:cubicBezTo>
                        <a:pt x="117" y="44"/>
                        <a:pt x="153" y="19"/>
                        <a:pt x="196" y="19"/>
                      </a:cubicBezTo>
                      <a:cubicBezTo>
                        <a:pt x="216" y="19"/>
                        <a:pt x="243" y="24"/>
                        <a:pt x="256" y="44"/>
                      </a:cubicBezTo>
                      <a:cubicBezTo>
                        <a:pt x="240" y="44"/>
                        <a:pt x="227" y="57"/>
                        <a:pt x="227" y="76"/>
                      </a:cubicBezTo>
                      <a:cubicBezTo>
                        <a:pt x="227" y="93"/>
                        <a:pt x="236" y="107"/>
                        <a:pt x="256" y="107"/>
                      </a:cubicBezTo>
                      <a:cubicBezTo>
                        <a:pt x="277" y="107"/>
                        <a:pt x="289" y="93"/>
                        <a:pt x="289" y="73"/>
                      </a:cubicBezTo>
                      <a:cubicBezTo>
                        <a:pt x="289" y="36"/>
                        <a:pt x="261" y="0"/>
                        <a:pt x="193" y="0"/>
                      </a:cubicBezTo>
                      <a:cubicBezTo>
                        <a:pt x="99" y="0"/>
                        <a:pt x="0" y="91"/>
                        <a:pt x="0" y="232"/>
                      </a:cubicBezTo>
                      <a:cubicBezTo>
                        <a:pt x="0" y="408"/>
                        <a:pt x="81" y="460"/>
                        <a:pt x="156" y="460"/>
                      </a:cubicBezTo>
                      <a:cubicBezTo>
                        <a:pt x="237" y="460"/>
                        <a:pt x="308" y="396"/>
                        <a:pt x="308" y="309"/>
                      </a:cubicBezTo>
                      <a:cubicBezTo>
                        <a:pt x="308" y="224"/>
                        <a:pt x="240" y="161"/>
                        <a:pt x="161" y="161"/>
                      </a:cubicBezTo>
                      <a:cubicBezTo>
                        <a:pt x="109" y="161"/>
                        <a:pt x="79" y="197"/>
                        <a:pt x="63" y="227"/>
                      </a:cubicBezTo>
                      <a:moveTo>
                        <a:pt x="156" y="437"/>
                      </a:moveTo>
                      <a:cubicBezTo>
                        <a:pt x="123" y="437"/>
                        <a:pt x="96" y="419"/>
                        <a:pt x="81" y="388"/>
                      </a:cubicBezTo>
                      <a:cubicBezTo>
                        <a:pt x="71" y="369"/>
                        <a:pt x="65" y="336"/>
                        <a:pt x="65" y="296"/>
                      </a:cubicBezTo>
                      <a:cubicBezTo>
                        <a:pt x="65" y="229"/>
                        <a:pt x="104" y="180"/>
                        <a:pt x="159" y="180"/>
                      </a:cubicBezTo>
                      <a:cubicBezTo>
                        <a:pt x="188" y="180"/>
                        <a:pt x="211" y="192"/>
                        <a:pt x="227" y="216"/>
                      </a:cubicBezTo>
                      <a:cubicBezTo>
                        <a:pt x="243" y="241"/>
                        <a:pt x="243" y="271"/>
                        <a:pt x="243" y="309"/>
                      </a:cubicBezTo>
                      <a:cubicBezTo>
                        <a:pt x="243" y="348"/>
                        <a:pt x="243" y="375"/>
                        <a:pt x="227" y="403"/>
                      </a:cubicBezTo>
                      <a:cubicBezTo>
                        <a:pt x="211" y="424"/>
                        <a:pt x="188" y="437"/>
                        <a:pt x="156" y="43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sp>
          <p:nvSpPr>
            <p:cNvPr id="797" name="Straight Arrow Connector 1"/>
            <p:cNvSpPr/>
            <p:nvPr/>
          </p:nvSpPr>
          <p:spPr>
            <a:xfrm flipV="1">
              <a:off x="5759640" y="2343960"/>
              <a:ext cx="6239520" cy="20880"/>
            </a:xfrm>
            <a:custGeom>
              <a:avLst/>
              <a:gdLst>
                <a:gd name="textAreaLeft" fmla="*/ 0 w 6239520"/>
                <a:gd name="textAreaRight" fmla="*/ 6240240 w 6239520"/>
                <a:gd name="textAreaTop" fmla="*/ -360 h 20880"/>
                <a:gd name="textAreaBottom" fmla="*/ 21240 h 20880"/>
              </a:gdLst>
              <a:ahLst/>
              <a:rect l="textAreaLeft" t="textAreaTop" r="textAreaRight" b="textAreaBottom"/>
              <a:pathLst>
                <a:path w="21600" h="21600">
                  <a:moveTo>
                    <a:pt x="0" y="0"/>
                  </a:moveTo>
                  <a:lnTo>
                    <a:pt x="21600" y="21600"/>
                  </a:lnTo>
                </a:path>
              </a:pathLst>
            </a:custGeom>
            <a:noFill/>
            <a:ln w="19080">
              <a:solidFill>
                <a:srgbClr val="000000"/>
              </a:solidFill>
              <a:round/>
              <a:tailEnd len="med" type="triangle" w="med"/>
            </a:ln>
          </p:spPr>
          <p:style>
            <a:lnRef idx="0"/>
            <a:fillRef idx="0"/>
            <a:effectRef idx="0"/>
            <a:fontRef idx="minor"/>
          </p:style>
          <p:txBody>
            <a:bodyPr lIns="90000" rIns="90000" tIns="-23400" bIns="-23400" anchor="t">
              <a:noAutofit/>
            </a:bodyPr>
            <a:p>
              <a:pPr>
                <a:lnSpc>
                  <a:spcPct val="100000"/>
                </a:lnSpc>
              </a:pPr>
              <a:endParaRPr b="0" lang="en-US" sz="1800" spc="-1" strike="noStrike">
                <a:solidFill>
                  <a:srgbClr val="000000"/>
                </a:solidFill>
                <a:latin typeface="Arial"/>
              </a:endParaRPr>
            </a:p>
          </p:txBody>
        </p:sp>
      </p:grpSp>
      <p:sp>
        <p:nvSpPr>
          <p:cNvPr id="798" name=""/>
          <p:cNvSpPr/>
          <p:nvPr/>
        </p:nvSpPr>
        <p:spPr>
          <a:xfrm>
            <a:off x="6919560" y="648000"/>
            <a:ext cx="2368080" cy="461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800" spc="-1" strike="noStrike">
                <a:solidFill>
                  <a:srgbClr val="666666"/>
                </a:solidFill>
                <a:latin typeface="Arial"/>
                <a:ea typeface="Arial"/>
              </a:rPr>
              <a:t>[Hawkes, 1971]</a:t>
            </a:r>
            <a:endParaRPr b="0" lang="en-AU" sz="1800" spc="-1" strike="noStrike">
              <a:solidFill>
                <a:srgbClr val="000000"/>
              </a:solidFill>
              <a:latin typeface="Arial"/>
            </a:endParaRPr>
          </a:p>
        </p:txBody>
      </p:sp>
      <p:sp>
        <p:nvSpPr>
          <p:cNvPr id="799" name=""/>
          <p:cNvSpPr/>
          <p:nvPr/>
        </p:nvSpPr>
        <p:spPr>
          <a:xfrm>
            <a:off x="467640" y="3983760"/>
            <a:ext cx="2603520" cy="461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1800" spc="-1" strike="noStrike">
                <a:solidFill>
                  <a:srgbClr val="000000"/>
                </a:solidFill>
                <a:latin typeface="Arial"/>
                <a:ea typeface="DejaVu Sans"/>
              </a:rPr>
              <a:t>Event intensity</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0" name="" descr=""/>
          <p:cNvPicPr/>
          <p:nvPr/>
        </p:nvPicPr>
        <p:blipFill>
          <a:blip r:embed="rId1"/>
          <a:stretch/>
        </p:blipFill>
        <p:spPr>
          <a:xfrm>
            <a:off x="321480" y="3564000"/>
            <a:ext cx="3480840" cy="2735640"/>
          </a:xfrm>
          <a:prstGeom prst="rect">
            <a:avLst/>
          </a:prstGeom>
          <a:ln w="0">
            <a:noFill/>
          </a:ln>
        </p:spPr>
      </p:pic>
      <p:pic>
        <p:nvPicPr>
          <p:cNvPr id="801" name="" descr=""/>
          <p:cNvPicPr/>
          <p:nvPr/>
        </p:nvPicPr>
        <p:blipFill>
          <a:blip r:embed="rId2"/>
          <a:stretch/>
        </p:blipFill>
        <p:spPr>
          <a:xfrm>
            <a:off x="3713400" y="3456000"/>
            <a:ext cx="3665520" cy="2879640"/>
          </a:xfrm>
          <a:prstGeom prst="rect">
            <a:avLst/>
          </a:prstGeom>
          <a:ln w="0">
            <a:noFill/>
          </a:ln>
        </p:spPr>
      </p:pic>
      <p:sp>
        <p:nvSpPr>
          <p:cNvPr id="802" name=""/>
          <p:cNvSpPr/>
          <p:nvPr/>
        </p:nvSpPr>
        <p:spPr>
          <a:xfrm>
            <a:off x="5400" y="0"/>
            <a:ext cx="100022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3600" spc="-1" strike="noStrike">
                <a:solidFill>
                  <a:srgbClr val="000000"/>
                </a:solidFill>
                <a:latin typeface="Arial"/>
                <a:ea typeface="Noto Sans CJK SC Regular"/>
              </a:rPr>
              <a:t>Predict: </a:t>
            </a:r>
            <a:r>
              <a:rPr b="0" lang="en-US" sz="3600" spc="-1" strike="noStrike">
                <a:solidFill>
                  <a:srgbClr val="000000"/>
                </a:solidFill>
                <a:latin typeface="Arial"/>
                <a:ea typeface="DejaVu Sans"/>
              </a:rPr>
              <a:t>The “social media” kernel</a:t>
            </a:r>
            <a:endParaRPr b="0" lang="en-AU" sz="3600" spc="-1" strike="noStrike">
              <a:solidFill>
                <a:srgbClr val="000000"/>
              </a:solidFill>
              <a:latin typeface="Arial"/>
            </a:endParaRPr>
          </a:p>
        </p:txBody>
      </p:sp>
      <p:sp>
        <p:nvSpPr>
          <p:cNvPr id="803" name="CustomShape 3_0"/>
          <p:cNvSpPr/>
          <p:nvPr/>
        </p:nvSpPr>
        <p:spPr>
          <a:xfrm>
            <a:off x="2088000" y="1548720"/>
            <a:ext cx="2584440" cy="852120"/>
          </a:xfrm>
          <a:prstGeom prst="rect">
            <a:avLst/>
          </a:prstGeom>
          <a:noFill/>
          <a:ln w="0">
            <a:noFill/>
          </a:ln>
        </p:spPr>
        <p:style>
          <a:lnRef idx="0"/>
          <a:fillRef idx="0"/>
          <a:effectRef idx="0"/>
          <a:fontRef idx="minor"/>
        </p:style>
        <p:txBody>
          <a:bodyPr lIns="0" rIns="0" tIns="0" bIns="0" anchor="t">
            <a:noAutofit/>
          </a:bodyPr>
          <a:p>
            <a:pPr algn="ctr">
              <a:lnSpc>
                <a:spcPct val="100000"/>
              </a:lnSpc>
            </a:pPr>
            <a:r>
              <a:rPr b="0" lang="en-US" sz="2400" spc="-1" strike="noStrike">
                <a:solidFill>
                  <a:srgbClr val="666666"/>
                </a:solidFill>
                <a:latin typeface="Constantia"/>
                <a:ea typeface="DejaVu Sans"/>
              </a:rPr>
              <a:t>the rate of </a:t>
            </a:r>
            <a:br>
              <a:rPr sz="2400"/>
            </a:br>
            <a:r>
              <a:rPr b="0" lang="en-US" sz="2400" spc="-1" strike="noStrike">
                <a:solidFill>
                  <a:srgbClr val="666666"/>
                </a:solidFill>
                <a:latin typeface="Constantia"/>
                <a:ea typeface="DejaVu Sans"/>
              </a:rPr>
              <a:t>‘daughter’ events</a:t>
            </a:r>
            <a:endParaRPr b="0" lang="en-AU" sz="2400" spc="-1" strike="noStrike">
              <a:solidFill>
                <a:srgbClr val="000000"/>
              </a:solidFill>
              <a:latin typeface="Arial"/>
            </a:endParaRPr>
          </a:p>
        </p:txBody>
      </p:sp>
      <p:sp>
        <p:nvSpPr>
          <p:cNvPr id="804" name="CustomShape 8"/>
          <p:cNvSpPr/>
          <p:nvPr/>
        </p:nvSpPr>
        <p:spPr>
          <a:xfrm>
            <a:off x="4392000" y="2027520"/>
            <a:ext cx="1179360" cy="852120"/>
          </a:xfrm>
          <a:prstGeom prst="rect">
            <a:avLst/>
          </a:prstGeom>
          <a:noFill/>
          <a:ln w="0">
            <a:noFill/>
          </a:ln>
        </p:spPr>
        <p:style>
          <a:lnRef idx="0"/>
          <a:fillRef idx="0"/>
          <a:effectRef idx="0"/>
          <a:fontRef idx="minor"/>
        </p:style>
        <p:txBody>
          <a:bodyPr lIns="0" rIns="0" tIns="0" bIns="0" anchor="t">
            <a:noAutofit/>
          </a:bodyPr>
          <a:p>
            <a:pPr algn="ctr">
              <a:lnSpc>
                <a:spcPct val="100000"/>
              </a:lnSpc>
            </a:pPr>
            <a:r>
              <a:rPr b="0" lang="en-US" sz="2400" spc="-1" strike="noStrike">
                <a:solidFill>
                  <a:srgbClr val="666666"/>
                </a:solidFill>
                <a:latin typeface="Constantia"/>
                <a:ea typeface="DejaVu Sans"/>
              </a:rPr>
              <a:t>content</a:t>
            </a:r>
            <a:br>
              <a:rPr sz="2400"/>
            </a:br>
            <a:r>
              <a:rPr b="0" lang="en-US" sz="2400" spc="-1" strike="noStrike">
                <a:solidFill>
                  <a:srgbClr val="666666"/>
                </a:solidFill>
                <a:latin typeface="Constantia"/>
                <a:ea typeface="DejaVu Sans"/>
              </a:rPr>
              <a:t>virality</a:t>
            </a:r>
            <a:endParaRPr b="0" lang="en-AU" sz="2400" spc="-1" strike="noStrike">
              <a:solidFill>
                <a:srgbClr val="000000"/>
              </a:solidFill>
              <a:latin typeface="Arial"/>
            </a:endParaRPr>
          </a:p>
        </p:txBody>
      </p:sp>
      <p:sp>
        <p:nvSpPr>
          <p:cNvPr id="805" name="CustomShape 9"/>
          <p:cNvSpPr/>
          <p:nvPr/>
        </p:nvSpPr>
        <p:spPr>
          <a:xfrm>
            <a:off x="5400000" y="2603520"/>
            <a:ext cx="1424520" cy="852120"/>
          </a:xfrm>
          <a:prstGeom prst="rect">
            <a:avLst/>
          </a:prstGeom>
          <a:noFill/>
          <a:ln w="0">
            <a:noFill/>
          </a:ln>
        </p:spPr>
        <p:style>
          <a:lnRef idx="0"/>
          <a:fillRef idx="0"/>
          <a:effectRef idx="0"/>
          <a:fontRef idx="minor"/>
        </p:style>
        <p:txBody>
          <a:bodyPr lIns="0" rIns="0" tIns="0" bIns="0" anchor="t">
            <a:noAutofit/>
          </a:bodyPr>
          <a:p>
            <a:pPr algn="ctr">
              <a:lnSpc>
                <a:spcPct val="100000"/>
              </a:lnSpc>
            </a:pPr>
            <a:r>
              <a:rPr b="0" lang="en-US" sz="2400" spc="-1" strike="noStrike">
                <a:solidFill>
                  <a:srgbClr val="666666"/>
                </a:solidFill>
                <a:latin typeface="Constantia"/>
                <a:ea typeface="DejaVu Sans"/>
              </a:rPr>
              <a:t>user</a:t>
            </a:r>
            <a:br>
              <a:rPr sz="2400"/>
            </a:br>
            <a:r>
              <a:rPr b="0" lang="en-US" sz="2400" spc="-1" strike="noStrike">
                <a:solidFill>
                  <a:srgbClr val="666666"/>
                </a:solidFill>
                <a:latin typeface="Constantia"/>
                <a:ea typeface="DejaVu Sans"/>
              </a:rPr>
              <a:t>influence</a:t>
            </a:r>
            <a:endParaRPr b="0" lang="en-AU" sz="2400" spc="-1" strike="noStrike">
              <a:solidFill>
                <a:srgbClr val="000000"/>
              </a:solidFill>
              <a:latin typeface="Arial"/>
            </a:endParaRPr>
          </a:p>
        </p:txBody>
      </p:sp>
      <p:sp>
        <p:nvSpPr>
          <p:cNvPr id="806" name="CustomShape 10"/>
          <p:cNvSpPr/>
          <p:nvPr/>
        </p:nvSpPr>
        <p:spPr>
          <a:xfrm>
            <a:off x="6989040" y="2243520"/>
            <a:ext cx="1290600" cy="42552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2400" spc="-1" strike="noStrike">
                <a:solidFill>
                  <a:srgbClr val="666666"/>
                </a:solidFill>
                <a:latin typeface="Constantia"/>
                <a:ea typeface="DejaVu Sans"/>
              </a:rPr>
              <a:t>memory</a:t>
            </a:r>
            <a:endParaRPr b="0" lang="en-AU" sz="2400" spc="-1" strike="noStrike">
              <a:solidFill>
                <a:srgbClr val="000000"/>
              </a:solidFill>
              <a:latin typeface="Arial"/>
            </a:endParaRPr>
          </a:p>
        </p:txBody>
      </p:sp>
      <p:sp>
        <p:nvSpPr>
          <p:cNvPr id="807" name="CustomShape 11"/>
          <p:cNvSpPr/>
          <p:nvPr/>
        </p:nvSpPr>
        <p:spPr>
          <a:xfrm>
            <a:off x="57240" y="6300000"/>
            <a:ext cx="12699000" cy="485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666666"/>
                </a:solidFill>
                <a:latin typeface="Arial"/>
                <a:ea typeface="DejaVu Sans"/>
              </a:rPr>
              <a:t>S. Mishra, M.-A. Rizoiu, and L. Xie, "Feature Driven and Point Process Approaches for Popularity Prediction, " in Proc. International Conference on Information and Knowledge Management (CIKM ’16), Indianapolis, USA, p. 1069-1078, 2016.</a:t>
            </a:r>
            <a:endParaRPr b="0" lang="en-AU" sz="1300" spc="-1" strike="noStrike">
              <a:solidFill>
                <a:srgbClr val="000000"/>
              </a:solidFill>
              <a:latin typeface="Arial"/>
            </a:endParaRPr>
          </a:p>
        </p:txBody>
      </p:sp>
      <p:grpSp>
        <p:nvGrpSpPr>
          <p:cNvPr id="808" name=""/>
          <p:cNvGrpSpPr/>
          <p:nvPr/>
        </p:nvGrpSpPr>
        <p:grpSpPr>
          <a:xfrm>
            <a:off x="3312000" y="966960"/>
            <a:ext cx="4878360" cy="419040"/>
            <a:chOff x="3312000" y="966960"/>
            <a:chExt cx="4878360" cy="419040"/>
          </a:xfrm>
        </p:grpSpPr>
        <p:grpSp>
          <p:nvGrpSpPr>
            <p:cNvPr id="809" name=""/>
            <p:cNvGrpSpPr/>
            <p:nvPr/>
          </p:nvGrpSpPr>
          <p:grpSpPr>
            <a:xfrm>
              <a:off x="3312000" y="966960"/>
              <a:ext cx="4878360" cy="419040"/>
              <a:chOff x="3312000" y="966960"/>
              <a:chExt cx="4878360" cy="419040"/>
            </a:xfrm>
          </p:grpSpPr>
          <p:sp>
            <p:nvSpPr>
              <p:cNvPr id="810" name=""/>
              <p:cNvSpPr/>
              <p:nvPr/>
            </p:nvSpPr>
            <p:spPr>
              <a:xfrm>
                <a:off x="3313080" y="984960"/>
                <a:ext cx="4859280" cy="383040"/>
              </a:xfrm>
              <a:custGeom>
                <a:avLst/>
                <a:gdLst>
                  <a:gd name="textAreaLeft" fmla="*/ 0 w 4859280"/>
                  <a:gd name="textAreaRight" fmla="*/ 4859640 w 4859280"/>
                  <a:gd name="textAreaTop" fmla="*/ 0 h 383040"/>
                  <a:gd name="textAreaBottom" fmla="*/ 383400 h 383040"/>
                </a:gdLst>
                <a:ahLst/>
                <a:rect l="textAreaLeft" t="textAreaTop" r="textAreaRight" b="textAreaBottom"/>
                <a:pathLst>
                  <a:path w="13499" h="1065">
                    <a:moveTo>
                      <a:pt x="6749" y="1065"/>
                    </a:moveTo>
                    <a:cubicBezTo>
                      <a:pt x="4500" y="1065"/>
                      <a:pt x="2250" y="1065"/>
                      <a:pt x="0" y="1065"/>
                    </a:cubicBezTo>
                    <a:cubicBezTo>
                      <a:pt x="0" y="710"/>
                      <a:pt x="0" y="355"/>
                      <a:pt x="0" y="0"/>
                    </a:cubicBezTo>
                    <a:cubicBezTo>
                      <a:pt x="4500" y="0"/>
                      <a:pt x="8999" y="0"/>
                      <a:pt x="13499" y="0"/>
                    </a:cubicBezTo>
                    <a:cubicBezTo>
                      <a:pt x="13499" y="355"/>
                      <a:pt x="13499" y="710"/>
                      <a:pt x="13499" y="1065"/>
                    </a:cubicBezTo>
                    <a:cubicBezTo>
                      <a:pt x="11249" y="1065"/>
                      <a:pt x="8999" y="1065"/>
                      <a:pt x="6749" y="1065"/>
                    </a:cubicBezTo>
                    <a:close/>
                  </a:path>
                </a:pathLst>
              </a:custGeom>
              <a:solidFill>
                <a:srgbClr val="ffffff"/>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ndParaRPr>
              </a:p>
            </p:txBody>
          </p:sp>
          <p:sp>
            <p:nvSpPr>
              <p:cNvPr id="811" name=""/>
              <p:cNvSpPr/>
              <p:nvPr/>
            </p:nvSpPr>
            <p:spPr>
              <a:xfrm>
                <a:off x="3312000" y="1053360"/>
                <a:ext cx="186120" cy="316440"/>
              </a:xfrm>
              <a:custGeom>
                <a:avLst/>
                <a:gdLst>
                  <a:gd name="textAreaLeft" fmla="*/ 0 w 186120"/>
                  <a:gd name="textAreaRight" fmla="*/ 186480 w 186120"/>
                  <a:gd name="textAreaTop" fmla="*/ 0 h 316440"/>
                  <a:gd name="textAreaBottom" fmla="*/ 316800 h 316440"/>
                </a:gdLst>
                <a:ahLst/>
                <a:rect l="textAreaLeft" t="textAreaTop" r="textAreaRight" b="textAreaBottom"/>
                <a:pathLst>
                  <a:path w="518" h="880">
                    <a:moveTo>
                      <a:pt x="384" y="22"/>
                    </a:moveTo>
                    <a:cubicBezTo>
                      <a:pt x="384" y="20"/>
                      <a:pt x="386" y="11"/>
                      <a:pt x="386" y="8"/>
                    </a:cubicBezTo>
                    <a:cubicBezTo>
                      <a:pt x="383" y="6"/>
                      <a:pt x="386" y="0"/>
                      <a:pt x="375" y="0"/>
                    </a:cubicBezTo>
                    <a:cubicBezTo>
                      <a:pt x="364" y="0"/>
                      <a:pt x="364" y="3"/>
                      <a:pt x="358" y="20"/>
                    </a:cubicBezTo>
                    <a:cubicBezTo>
                      <a:pt x="340" y="95"/>
                      <a:pt x="321" y="170"/>
                      <a:pt x="302" y="246"/>
                    </a:cubicBezTo>
                    <a:cubicBezTo>
                      <a:pt x="146" y="251"/>
                      <a:pt x="0" y="380"/>
                      <a:pt x="0" y="514"/>
                    </a:cubicBezTo>
                    <a:cubicBezTo>
                      <a:pt x="0" y="606"/>
                      <a:pt x="70" y="685"/>
                      <a:pt x="190" y="690"/>
                    </a:cubicBezTo>
                    <a:cubicBezTo>
                      <a:pt x="182" y="721"/>
                      <a:pt x="176" y="752"/>
                      <a:pt x="168" y="782"/>
                    </a:cubicBezTo>
                    <a:cubicBezTo>
                      <a:pt x="157" y="830"/>
                      <a:pt x="146" y="866"/>
                      <a:pt x="146" y="869"/>
                    </a:cubicBezTo>
                    <a:cubicBezTo>
                      <a:pt x="146" y="880"/>
                      <a:pt x="153" y="880"/>
                      <a:pt x="157" y="880"/>
                    </a:cubicBezTo>
                    <a:cubicBezTo>
                      <a:pt x="161" y="880"/>
                      <a:pt x="165" y="880"/>
                      <a:pt x="168" y="877"/>
                    </a:cubicBezTo>
                    <a:cubicBezTo>
                      <a:pt x="171" y="875"/>
                      <a:pt x="176" y="849"/>
                      <a:pt x="179" y="838"/>
                    </a:cubicBezTo>
                    <a:cubicBezTo>
                      <a:pt x="191" y="789"/>
                      <a:pt x="203" y="740"/>
                      <a:pt x="216" y="690"/>
                    </a:cubicBezTo>
                    <a:cubicBezTo>
                      <a:pt x="375" y="687"/>
                      <a:pt x="518" y="553"/>
                      <a:pt x="518" y="422"/>
                    </a:cubicBezTo>
                    <a:cubicBezTo>
                      <a:pt x="518" y="346"/>
                      <a:pt x="465" y="254"/>
                      <a:pt x="328" y="246"/>
                    </a:cubicBezTo>
                    <a:cubicBezTo>
                      <a:pt x="346" y="171"/>
                      <a:pt x="365" y="97"/>
                      <a:pt x="384" y="22"/>
                    </a:cubicBezTo>
                    <a:moveTo>
                      <a:pt x="196" y="671"/>
                    </a:moveTo>
                    <a:cubicBezTo>
                      <a:pt x="137" y="668"/>
                      <a:pt x="64" y="631"/>
                      <a:pt x="64" y="534"/>
                    </a:cubicBezTo>
                    <a:cubicBezTo>
                      <a:pt x="64" y="416"/>
                      <a:pt x="151" y="279"/>
                      <a:pt x="297" y="265"/>
                    </a:cubicBezTo>
                    <a:cubicBezTo>
                      <a:pt x="263" y="400"/>
                      <a:pt x="230" y="536"/>
                      <a:pt x="196" y="671"/>
                    </a:cubicBezTo>
                    <a:moveTo>
                      <a:pt x="322" y="265"/>
                    </a:moveTo>
                    <a:cubicBezTo>
                      <a:pt x="398" y="271"/>
                      <a:pt x="454" y="316"/>
                      <a:pt x="454" y="402"/>
                    </a:cubicBezTo>
                    <a:cubicBezTo>
                      <a:pt x="454" y="517"/>
                      <a:pt x="370" y="657"/>
                      <a:pt x="221" y="671"/>
                    </a:cubicBezTo>
                    <a:cubicBezTo>
                      <a:pt x="255" y="536"/>
                      <a:pt x="288" y="400"/>
                      <a:pt x="322" y="26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12" name=""/>
              <p:cNvSpPr/>
              <p:nvPr/>
            </p:nvSpPr>
            <p:spPr>
              <a:xfrm>
                <a:off x="3517560" y="1241640"/>
                <a:ext cx="227520" cy="111240"/>
              </a:xfrm>
              <a:custGeom>
                <a:avLst/>
                <a:gdLst>
                  <a:gd name="textAreaLeft" fmla="*/ 0 w 227520"/>
                  <a:gd name="textAreaRight" fmla="*/ 227880 w 227520"/>
                  <a:gd name="textAreaTop" fmla="*/ 0 h 111240"/>
                  <a:gd name="textAreaBottom" fmla="*/ 111600 h 111240"/>
                </a:gdLst>
                <a:ahLst/>
                <a:rect l="textAreaLeft" t="textAreaTop" r="textAreaRight" b="textAreaBottom"/>
                <a:pathLst>
                  <a:path w="633" h="310">
                    <a:moveTo>
                      <a:pt x="266" y="249"/>
                    </a:moveTo>
                    <a:cubicBezTo>
                      <a:pt x="263" y="263"/>
                      <a:pt x="258" y="285"/>
                      <a:pt x="258" y="288"/>
                    </a:cubicBezTo>
                    <a:cubicBezTo>
                      <a:pt x="258" y="305"/>
                      <a:pt x="269" y="310"/>
                      <a:pt x="280" y="310"/>
                    </a:cubicBezTo>
                    <a:cubicBezTo>
                      <a:pt x="294" y="310"/>
                      <a:pt x="305" y="302"/>
                      <a:pt x="308" y="296"/>
                    </a:cubicBezTo>
                    <a:cubicBezTo>
                      <a:pt x="311" y="291"/>
                      <a:pt x="316" y="268"/>
                      <a:pt x="319" y="254"/>
                    </a:cubicBezTo>
                    <a:cubicBezTo>
                      <a:pt x="325" y="240"/>
                      <a:pt x="330" y="210"/>
                      <a:pt x="336" y="190"/>
                    </a:cubicBezTo>
                    <a:cubicBezTo>
                      <a:pt x="339" y="176"/>
                      <a:pt x="344" y="162"/>
                      <a:pt x="347" y="145"/>
                    </a:cubicBezTo>
                    <a:cubicBezTo>
                      <a:pt x="356" y="115"/>
                      <a:pt x="356" y="115"/>
                      <a:pt x="370" y="92"/>
                    </a:cubicBezTo>
                    <a:cubicBezTo>
                      <a:pt x="389" y="59"/>
                      <a:pt x="426" y="20"/>
                      <a:pt x="479" y="20"/>
                    </a:cubicBezTo>
                    <a:cubicBezTo>
                      <a:pt x="518" y="20"/>
                      <a:pt x="518" y="53"/>
                      <a:pt x="518" y="70"/>
                    </a:cubicBezTo>
                    <a:cubicBezTo>
                      <a:pt x="518" y="109"/>
                      <a:pt x="490" y="187"/>
                      <a:pt x="479" y="215"/>
                    </a:cubicBezTo>
                    <a:cubicBezTo>
                      <a:pt x="470" y="235"/>
                      <a:pt x="468" y="240"/>
                      <a:pt x="468" y="251"/>
                    </a:cubicBezTo>
                    <a:cubicBezTo>
                      <a:pt x="468" y="288"/>
                      <a:pt x="498" y="310"/>
                      <a:pt x="535" y="310"/>
                    </a:cubicBezTo>
                    <a:cubicBezTo>
                      <a:pt x="602" y="310"/>
                      <a:pt x="633" y="215"/>
                      <a:pt x="633" y="207"/>
                    </a:cubicBezTo>
                    <a:cubicBezTo>
                      <a:pt x="633" y="196"/>
                      <a:pt x="624" y="196"/>
                      <a:pt x="621" y="196"/>
                    </a:cubicBezTo>
                    <a:cubicBezTo>
                      <a:pt x="613" y="196"/>
                      <a:pt x="610" y="201"/>
                      <a:pt x="607" y="210"/>
                    </a:cubicBezTo>
                    <a:cubicBezTo>
                      <a:pt x="593" y="263"/>
                      <a:pt x="563" y="291"/>
                      <a:pt x="535" y="291"/>
                    </a:cubicBezTo>
                    <a:cubicBezTo>
                      <a:pt x="521" y="291"/>
                      <a:pt x="518" y="282"/>
                      <a:pt x="518" y="268"/>
                    </a:cubicBezTo>
                    <a:cubicBezTo>
                      <a:pt x="518" y="251"/>
                      <a:pt x="521" y="243"/>
                      <a:pt x="535" y="212"/>
                    </a:cubicBezTo>
                    <a:cubicBezTo>
                      <a:pt x="543" y="190"/>
                      <a:pt x="571" y="117"/>
                      <a:pt x="571" y="78"/>
                    </a:cubicBezTo>
                    <a:cubicBezTo>
                      <a:pt x="571" y="70"/>
                      <a:pt x="571" y="39"/>
                      <a:pt x="546" y="20"/>
                    </a:cubicBezTo>
                    <a:cubicBezTo>
                      <a:pt x="535" y="11"/>
                      <a:pt x="512" y="0"/>
                      <a:pt x="482" y="0"/>
                    </a:cubicBezTo>
                    <a:cubicBezTo>
                      <a:pt x="420" y="0"/>
                      <a:pt x="381" y="42"/>
                      <a:pt x="358" y="70"/>
                    </a:cubicBezTo>
                    <a:cubicBezTo>
                      <a:pt x="353" y="11"/>
                      <a:pt x="305" y="0"/>
                      <a:pt x="269" y="0"/>
                    </a:cubicBezTo>
                    <a:cubicBezTo>
                      <a:pt x="213" y="0"/>
                      <a:pt x="174" y="36"/>
                      <a:pt x="154" y="64"/>
                    </a:cubicBezTo>
                    <a:cubicBezTo>
                      <a:pt x="148" y="17"/>
                      <a:pt x="109" y="0"/>
                      <a:pt x="78" y="0"/>
                    </a:cubicBezTo>
                    <a:cubicBezTo>
                      <a:pt x="50" y="0"/>
                      <a:pt x="34" y="22"/>
                      <a:pt x="25" y="39"/>
                    </a:cubicBezTo>
                    <a:cubicBezTo>
                      <a:pt x="11" y="64"/>
                      <a:pt x="0" y="103"/>
                      <a:pt x="0" y="106"/>
                    </a:cubicBezTo>
                    <a:cubicBezTo>
                      <a:pt x="0" y="115"/>
                      <a:pt x="7" y="112"/>
                      <a:pt x="11" y="115"/>
                    </a:cubicBezTo>
                    <a:cubicBezTo>
                      <a:pt x="22" y="115"/>
                      <a:pt x="22" y="112"/>
                      <a:pt x="28" y="95"/>
                    </a:cubicBezTo>
                    <a:cubicBezTo>
                      <a:pt x="36" y="53"/>
                      <a:pt x="50" y="20"/>
                      <a:pt x="78" y="20"/>
                    </a:cubicBezTo>
                    <a:cubicBezTo>
                      <a:pt x="95" y="20"/>
                      <a:pt x="101" y="36"/>
                      <a:pt x="101" y="53"/>
                    </a:cubicBezTo>
                    <a:cubicBezTo>
                      <a:pt x="101" y="67"/>
                      <a:pt x="95" y="94"/>
                      <a:pt x="90" y="112"/>
                    </a:cubicBezTo>
                    <a:cubicBezTo>
                      <a:pt x="84" y="130"/>
                      <a:pt x="78" y="156"/>
                      <a:pt x="73" y="173"/>
                    </a:cubicBezTo>
                    <a:cubicBezTo>
                      <a:pt x="66" y="202"/>
                      <a:pt x="60" y="231"/>
                      <a:pt x="53" y="260"/>
                    </a:cubicBezTo>
                    <a:cubicBezTo>
                      <a:pt x="50" y="268"/>
                      <a:pt x="48" y="278"/>
                      <a:pt x="45" y="288"/>
                    </a:cubicBezTo>
                    <a:cubicBezTo>
                      <a:pt x="45" y="305"/>
                      <a:pt x="59" y="310"/>
                      <a:pt x="70" y="310"/>
                    </a:cubicBezTo>
                    <a:cubicBezTo>
                      <a:pt x="81" y="310"/>
                      <a:pt x="92" y="302"/>
                      <a:pt x="95" y="296"/>
                    </a:cubicBezTo>
                    <a:cubicBezTo>
                      <a:pt x="98" y="291"/>
                      <a:pt x="104" y="268"/>
                      <a:pt x="109" y="254"/>
                    </a:cubicBezTo>
                    <a:cubicBezTo>
                      <a:pt x="112" y="240"/>
                      <a:pt x="118" y="210"/>
                      <a:pt x="123" y="190"/>
                    </a:cubicBezTo>
                    <a:cubicBezTo>
                      <a:pt x="126" y="176"/>
                      <a:pt x="132" y="162"/>
                      <a:pt x="134" y="145"/>
                    </a:cubicBezTo>
                    <a:cubicBezTo>
                      <a:pt x="143" y="117"/>
                      <a:pt x="143" y="112"/>
                      <a:pt x="162" y="84"/>
                    </a:cubicBezTo>
                    <a:cubicBezTo>
                      <a:pt x="182" y="56"/>
                      <a:pt x="216" y="20"/>
                      <a:pt x="266" y="20"/>
                    </a:cubicBezTo>
                    <a:cubicBezTo>
                      <a:pt x="308" y="20"/>
                      <a:pt x="308" y="56"/>
                      <a:pt x="308" y="70"/>
                    </a:cubicBezTo>
                    <a:cubicBezTo>
                      <a:pt x="308" y="87"/>
                      <a:pt x="305" y="95"/>
                      <a:pt x="297" y="134"/>
                    </a:cubicBezTo>
                    <a:cubicBezTo>
                      <a:pt x="286" y="172"/>
                      <a:pt x="276" y="210"/>
                      <a:pt x="266" y="24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13" name=""/>
              <p:cNvSpPr/>
              <p:nvPr/>
            </p:nvSpPr>
            <p:spPr>
              <a:xfrm>
                <a:off x="3809880" y="1033200"/>
                <a:ext cx="82440" cy="352800"/>
              </a:xfrm>
              <a:custGeom>
                <a:avLst/>
                <a:gdLst>
                  <a:gd name="textAreaLeft" fmla="*/ 0 w 82440"/>
                  <a:gd name="textAreaRight" fmla="*/ 82800 w 82440"/>
                  <a:gd name="textAreaTop" fmla="*/ 0 h 352800"/>
                  <a:gd name="textAreaBottom" fmla="*/ 353160 h 352800"/>
                </a:gdLst>
                <a:ahLst/>
                <a:rect l="textAreaLeft" t="textAreaTop" r="textAreaRight" b="textAreaBottom"/>
                <a:pathLst>
                  <a:path w="230" h="981">
                    <a:moveTo>
                      <a:pt x="230" y="970"/>
                    </a:moveTo>
                    <a:cubicBezTo>
                      <a:pt x="230" y="967"/>
                      <a:pt x="230" y="967"/>
                      <a:pt x="213" y="950"/>
                    </a:cubicBezTo>
                    <a:cubicBezTo>
                      <a:pt x="90" y="824"/>
                      <a:pt x="59" y="640"/>
                      <a:pt x="59" y="489"/>
                    </a:cubicBezTo>
                    <a:cubicBezTo>
                      <a:pt x="59" y="319"/>
                      <a:pt x="95" y="148"/>
                      <a:pt x="216" y="28"/>
                    </a:cubicBezTo>
                    <a:cubicBezTo>
                      <a:pt x="230" y="14"/>
                      <a:pt x="230" y="14"/>
                      <a:pt x="230" y="11"/>
                    </a:cubicBezTo>
                    <a:cubicBezTo>
                      <a:pt x="230" y="3"/>
                      <a:pt x="224" y="0"/>
                      <a:pt x="218" y="0"/>
                    </a:cubicBezTo>
                    <a:cubicBezTo>
                      <a:pt x="210" y="0"/>
                      <a:pt x="120" y="67"/>
                      <a:pt x="62" y="190"/>
                    </a:cubicBezTo>
                    <a:cubicBezTo>
                      <a:pt x="14" y="299"/>
                      <a:pt x="0" y="408"/>
                      <a:pt x="0" y="489"/>
                    </a:cubicBezTo>
                    <a:cubicBezTo>
                      <a:pt x="0" y="567"/>
                      <a:pt x="11" y="685"/>
                      <a:pt x="67" y="796"/>
                    </a:cubicBezTo>
                    <a:cubicBezTo>
                      <a:pt x="126" y="916"/>
                      <a:pt x="210" y="981"/>
                      <a:pt x="218" y="981"/>
                    </a:cubicBezTo>
                    <a:cubicBezTo>
                      <a:pt x="224" y="981"/>
                      <a:pt x="230" y="978"/>
                      <a:pt x="230" y="97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14" name=""/>
              <p:cNvSpPr/>
              <p:nvPr/>
            </p:nvSpPr>
            <p:spPr>
              <a:xfrm>
                <a:off x="3920760" y="1077480"/>
                <a:ext cx="108360" cy="223920"/>
              </a:xfrm>
              <a:custGeom>
                <a:avLst/>
                <a:gdLst>
                  <a:gd name="textAreaLeft" fmla="*/ 0 w 108360"/>
                  <a:gd name="textAreaRight" fmla="*/ 108720 w 108360"/>
                  <a:gd name="textAreaTop" fmla="*/ 0 h 223920"/>
                  <a:gd name="textAreaBottom" fmla="*/ 224280 h 223920"/>
                </a:gdLst>
                <a:ahLst/>
                <a:rect l="textAreaLeft" t="textAreaTop" r="textAreaRight" b="textAreaBottom"/>
                <a:pathLst>
                  <a:path w="302" h="623">
                    <a:moveTo>
                      <a:pt x="182" y="221"/>
                    </a:moveTo>
                    <a:cubicBezTo>
                      <a:pt x="213" y="221"/>
                      <a:pt x="244" y="221"/>
                      <a:pt x="274" y="221"/>
                    </a:cubicBezTo>
                    <a:cubicBezTo>
                      <a:pt x="294" y="221"/>
                      <a:pt x="302" y="221"/>
                      <a:pt x="302" y="201"/>
                    </a:cubicBezTo>
                    <a:cubicBezTo>
                      <a:pt x="302" y="190"/>
                      <a:pt x="294" y="190"/>
                      <a:pt x="274" y="190"/>
                    </a:cubicBezTo>
                    <a:cubicBezTo>
                      <a:pt x="245" y="190"/>
                      <a:pt x="216" y="190"/>
                      <a:pt x="188" y="190"/>
                    </a:cubicBezTo>
                    <a:cubicBezTo>
                      <a:pt x="224" y="50"/>
                      <a:pt x="230" y="31"/>
                      <a:pt x="230" y="25"/>
                    </a:cubicBezTo>
                    <a:cubicBezTo>
                      <a:pt x="230" y="8"/>
                      <a:pt x="218" y="0"/>
                      <a:pt x="202" y="0"/>
                    </a:cubicBezTo>
                    <a:cubicBezTo>
                      <a:pt x="199" y="0"/>
                      <a:pt x="171" y="0"/>
                      <a:pt x="162" y="34"/>
                    </a:cubicBezTo>
                    <a:cubicBezTo>
                      <a:pt x="149" y="86"/>
                      <a:pt x="136" y="138"/>
                      <a:pt x="123" y="190"/>
                    </a:cubicBezTo>
                    <a:cubicBezTo>
                      <a:pt x="92" y="190"/>
                      <a:pt x="62" y="190"/>
                      <a:pt x="31" y="190"/>
                    </a:cubicBezTo>
                    <a:cubicBezTo>
                      <a:pt x="11" y="190"/>
                      <a:pt x="0" y="190"/>
                      <a:pt x="0" y="210"/>
                    </a:cubicBezTo>
                    <a:cubicBezTo>
                      <a:pt x="0" y="221"/>
                      <a:pt x="8" y="221"/>
                      <a:pt x="28" y="221"/>
                    </a:cubicBezTo>
                    <a:cubicBezTo>
                      <a:pt x="57" y="221"/>
                      <a:pt x="86" y="221"/>
                      <a:pt x="115" y="221"/>
                    </a:cubicBezTo>
                    <a:cubicBezTo>
                      <a:pt x="45" y="497"/>
                      <a:pt x="39" y="514"/>
                      <a:pt x="39" y="534"/>
                    </a:cubicBezTo>
                    <a:cubicBezTo>
                      <a:pt x="39" y="587"/>
                      <a:pt x="78" y="623"/>
                      <a:pt x="132" y="623"/>
                    </a:cubicBezTo>
                    <a:cubicBezTo>
                      <a:pt x="232" y="623"/>
                      <a:pt x="288" y="481"/>
                      <a:pt x="288" y="472"/>
                    </a:cubicBezTo>
                    <a:cubicBezTo>
                      <a:pt x="288" y="461"/>
                      <a:pt x="280" y="461"/>
                      <a:pt x="274" y="461"/>
                    </a:cubicBezTo>
                    <a:cubicBezTo>
                      <a:pt x="266" y="461"/>
                      <a:pt x="266" y="467"/>
                      <a:pt x="260" y="475"/>
                    </a:cubicBezTo>
                    <a:cubicBezTo>
                      <a:pt x="218" y="578"/>
                      <a:pt x="165" y="601"/>
                      <a:pt x="132" y="601"/>
                    </a:cubicBezTo>
                    <a:cubicBezTo>
                      <a:pt x="112" y="601"/>
                      <a:pt x="104" y="590"/>
                      <a:pt x="104" y="556"/>
                    </a:cubicBezTo>
                    <a:cubicBezTo>
                      <a:pt x="104" y="534"/>
                      <a:pt x="104" y="525"/>
                      <a:pt x="109" y="509"/>
                    </a:cubicBezTo>
                    <a:cubicBezTo>
                      <a:pt x="133" y="413"/>
                      <a:pt x="158" y="317"/>
                      <a:pt x="182" y="22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15" name=""/>
              <p:cNvSpPr/>
              <p:nvPr/>
            </p:nvSpPr>
            <p:spPr>
              <a:xfrm>
                <a:off x="4148640" y="1202400"/>
                <a:ext cx="216360" cy="13680"/>
              </a:xfrm>
              <a:custGeom>
                <a:avLst/>
                <a:gdLst>
                  <a:gd name="textAreaLeft" fmla="*/ 0 w 216360"/>
                  <a:gd name="textAreaRight" fmla="*/ 216720 w 216360"/>
                  <a:gd name="textAreaTop" fmla="*/ 0 h 13680"/>
                  <a:gd name="textAreaBottom" fmla="*/ 14040 h 13680"/>
                </a:gdLst>
                <a:ahLst/>
                <a:rect l="textAreaLeft" t="textAreaTop" r="textAreaRight" b="textAreaBottom"/>
                <a:pathLst>
                  <a:path w="602" h="39">
                    <a:moveTo>
                      <a:pt x="568" y="39"/>
                    </a:moveTo>
                    <a:cubicBezTo>
                      <a:pt x="585" y="39"/>
                      <a:pt x="602" y="39"/>
                      <a:pt x="602" y="20"/>
                    </a:cubicBezTo>
                    <a:cubicBezTo>
                      <a:pt x="602" y="0"/>
                      <a:pt x="585" y="0"/>
                      <a:pt x="568" y="0"/>
                    </a:cubicBezTo>
                    <a:cubicBezTo>
                      <a:pt x="391" y="0"/>
                      <a:pt x="214" y="0"/>
                      <a:pt x="36" y="0"/>
                    </a:cubicBezTo>
                    <a:cubicBezTo>
                      <a:pt x="20" y="0"/>
                      <a:pt x="0" y="0"/>
                      <a:pt x="0" y="20"/>
                    </a:cubicBezTo>
                    <a:cubicBezTo>
                      <a:pt x="0" y="39"/>
                      <a:pt x="20" y="39"/>
                      <a:pt x="36" y="39"/>
                    </a:cubicBezTo>
                    <a:cubicBezTo>
                      <a:pt x="214" y="39"/>
                      <a:pt x="391" y="39"/>
                      <a:pt x="568" y="39"/>
                    </a:cubicBezTo>
                    <a:close/>
                  </a:path>
                </a:pathLst>
              </a:custGeom>
              <a:solidFill>
                <a:srgbClr val="000000"/>
              </a:solidFill>
              <a:ln w="0">
                <a:noFill/>
              </a:ln>
            </p:spPr>
            <p:style>
              <a:lnRef idx="0"/>
              <a:fillRef idx="0"/>
              <a:effectRef idx="0"/>
              <a:fontRef idx="minor"/>
            </p:style>
            <p:txBody>
              <a:bodyPr lIns="90000" rIns="90000" tIns="-30960" bIns="-30960" anchor="ctr" anchorCtr="1">
                <a:noAutofit/>
              </a:bodyPr>
              <a:p>
                <a:pPr>
                  <a:lnSpc>
                    <a:spcPct val="100000"/>
                  </a:lnSpc>
                </a:pPr>
                <a:endParaRPr b="0" lang="en-US" sz="1800" spc="-1" strike="noStrike">
                  <a:solidFill>
                    <a:srgbClr val="ffffff"/>
                  </a:solidFill>
                  <a:latin typeface="Arial"/>
                </a:endParaRPr>
              </a:p>
            </p:txBody>
          </p:sp>
          <p:sp>
            <p:nvSpPr>
              <p:cNvPr id="816" name=""/>
              <p:cNvSpPr/>
              <p:nvPr/>
            </p:nvSpPr>
            <p:spPr>
              <a:xfrm>
                <a:off x="4482000" y="1059480"/>
                <a:ext cx="240480" cy="237960"/>
              </a:xfrm>
              <a:custGeom>
                <a:avLst/>
                <a:gdLst>
                  <a:gd name="textAreaLeft" fmla="*/ 0 w 240480"/>
                  <a:gd name="textAreaRight" fmla="*/ 240840 w 240480"/>
                  <a:gd name="textAreaTop" fmla="*/ 0 h 237960"/>
                  <a:gd name="textAreaBottom" fmla="*/ 238320 h 237960"/>
                </a:gdLst>
                <a:ahLst/>
                <a:rect l="textAreaLeft" t="textAreaTop" r="textAreaRight" b="textAreaBottom"/>
                <a:pathLst>
                  <a:path w="669" h="662">
                    <a:moveTo>
                      <a:pt x="398" y="67"/>
                    </a:moveTo>
                    <a:cubicBezTo>
                      <a:pt x="403" y="39"/>
                      <a:pt x="409" y="34"/>
                      <a:pt x="420" y="31"/>
                    </a:cubicBezTo>
                    <a:cubicBezTo>
                      <a:pt x="428" y="31"/>
                      <a:pt x="462" y="31"/>
                      <a:pt x="482" y="31"/>
                    </a:cubicBezTo>
                    <a:cubicBezTo>
                      <a:pt x="579" y="31"/>
                      <a:pt x="624" y="34"/>
                      <a:pt x="624" y="109"/>
                    </a:cubicBezTo>
                    <a:cubicBezTo>
                      <a:pt x="624" y="126"/>
                      <a:pt x="621" y="162"/>
                      <a:pt x="616" y="187"/>
                    </a:cubicBezTo>
                    <a:cubicBezTo>
                      <a:pt x="616" y="193"/>
                      <a:pt x="613" y="204"/>
                      <a:pt x="613" y="207"/>
                    </a:cubicBezTo>
                    <a:cubicBezTo>
                      <a:pt x="613" y="212"/>
                      <a:pt x="616" y="221"/>
                      <a:pt x="627" y="221"/>
                    </a:cubicBezTo>
                    <a:cubicBezTo>
                      <a:pt x="635" y="221"/>
                      <a:pt x="638" y="212"/>
                      <a:pt x="641" y="198"/>
                    </a:cubicBezTo>
                    <a:cubicBezTo>
                      <a:pt x="649" y="142"/>
                      <a:pt x="658" y="85"/>
                      <a:pt x="666" y="28"/>
                    </a:cubicBezTo>
                    <a:cubicBezTo>
                      <a:pt x="669" y="22"/>
                      <a:pt x="669" y="14"/>
                      <a:pt x="669" y="11"/>
                    </a:cubicBezTo>
                    <a:cubicBezTo>
                      <a:pt x="669" y="0"/>
                      <a:pt x="661" y="0"/>
                      <a:pt x="644" y="0"/>
                    </a:cubicBezTo>
                    <a:cubicBezTo>
                      <a:pt x="462" y="0"/>
                      <a:pt x="280" y="0"/>
                      <a:pt x="98" y="0"/>
                    </a:cubicBezTo>
                    <a:cubicBezTo>
                      <a:pt x="73" y="0"/>
                      <a:pt x="73" y="0"/>
                      <a:pt x="64" y="20"/>
                    </a:cubicBezTo>
                    <a:cubicBezTo>
                      <a:pt x="45" y="76"/>
                      <a:pt x="25" y="133"/>
                      <a:pt x="6" y="190"/>
                    </a:cubicBezTo>
                    <a:cubicBezTo>
                      <a:pt x="6" y="193"/>
                      <a:pt x="0" y="207"/>
                      <a:pt x="0" y="210"/>
                    </a:cubicBezTo>
                    <a:cubicBezTo>
                      <a:pt x="0" y="215"/>
                      <a:pt x="6" y="221"/>
                      <a:pt x="11" y="221"/>
                    </a:cubicBezTo>
                    <a:cubicBezTo>
                      <a:pt x="22" y="221"/>
                      <a:pt x="22" y="215"/>
                      <a:pt x="28" y="198"/>
                    </a:cubicBezTo>
                    <a:cubicBezTo>
                      <a:pt x="81" y="48"/>
                      <a:pt x="106" y="31"/>
                      <a:pt x="252" y="31"/>
                    </a:cubicBezTo>
                    <a:cubicBezTo>
                      <a:pt x="265" y="31"/>
                      <a:pt x="278" y="31"/>
                      <a:pt x="291" y="31"/>
                    </a:cubicBezTo>
                    <a:cubicBezTo>
                      <a:pt x="319" y="31"/>
                      <a:pt x="319" y="34"/>
                      <a:pt x="319" y="42"/>
                    </a:cubicBezTo>
                    <a:cubicBezTo>
                      <a:pt x="319" y="48"/>
                      <a:pt x="316" y="59"/>
                      <a:pt x="316" y="61"/>
                    </a:cubicBezTo>
                    <a:cubicBezTo>
                      <a:pt x="272" y="236"/>
                      <a:pt x="227" y="410"/>
                      <a:pt x="182" y="584"/>
                    </a:cubicBezTo>
                    <a:cubicBezTo>
                      <a:pt x="174" y="620"/>
                      <a:pt x="171" y="631"/>
                      <a:pt x="67" y="631"/>
                    </a:cubicBezTo>
                    <a:cubicBezTo>
                      <a:pt x="31" y="631"/>
                      <a:pt x="25" y="631"/>
                      <a:pt x="25" y="651"/>
                    </a:cubicBezTo>
                    <a:cubicBezTo>
                      <a:pt x="25" y="662"/>
                      <a:pt x="36" y="662"/>
                      <a:pt x="42" y="662"/>
                    </a:cubicBezTo>
                    <a:cubicBezTo>
                      <a:pt x="67" y="662"/>
                      <a:pt x="95" y="659"/>
                      <a:pt x="123" y="659"/>
                    </a:cubicBezTo>
                    <a:cubicBezTo>
                      <a:pt x="148" y="659"/>
                      <a:pt x="181" y="659"/>
                      <a:pt x="207" y="659"/>
                    </a:cubicBezTo>
                    <a:cubicBezTo>
                      <a:pt x="234" y="659"/>
                      <a:pt x="260" y="659"/>
                      <a:pt x="288" y="659"/>
                    </a:cubicBezTo>
                    <a:cubicBezTo>
                      <a:pt x="316" y="659"/>
                      <a:pt x="344" y="662"/>
                      <a:pt x="372" y="662"/>
                    </a:cubicBezTo>
                    <a:cubicBezTo>
                      <a:pt x="384" y="662"/>
                      <a:pt x="395" y="662"/>
                      <a:pt x="395" y="643"/>
                    </a:cubicBezTo>
                    <a:cubicBezTo>
                      <a:pt x="395" y="631"/>
                      <a:pt x="386" y="631"/>
                      <a:pt x="361" y="631"/>
                    </a:cubicBezTo>
                    <a:cubicBezTo>
                      <a:pt x="336" y="631"/>
                      <a:pt x="325" y="631"/>
                      <a:pt x="300" y="631"/>
                    </a:cubicBezTo>
                    <a:cubicBezTo>
                      <a:pt x="269" y="626"/>
                      <a:pt x="263" y="623"/>
                      <a:pt x="263" y="609"/>
                    </a:cubicBezTo>
                    <a:cubicBezTo>
                      <a:pt x="263" y="606"/>
                      <a:pt x="263" y="604"/>
                      <a:pt x="266" y="587"/>
                    </a:cubicBezTo>
                    <a:cubicBezTo>
                      <a:pt x="310" y="414"/>
                      <a:pt x="354" y="240"/>
                      <a:pt x="398" y="6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17" name=""/>
              <p:cNvSpPr/>
              <p:nvPr/>
            </p:nvSpPr>
            <p:spPr>
              <a:xfrm>
                <a:off x="4692600" y="1187280"/>
                <a:ext cx="74160" cy="165600"/>
              </a:xfrm>
              <a:custGeom>
                <a:avLst/>
                <a:gdLst>
                  <a:gd name="textAreaLeft" fmla="*/ 0 w 74160"/>
                  <a:gd name="textAreaRight" fmla="*/ 74520 w 74160"/>
                  <a:gd name="textAreaTop" fmla="*/ 0 h 165600"/>
                  <a:gd name="textAreaBottom" fmla="*/ 165960 h 165600"/>
                </a:gdLst>
                <a:ahLst/>
                <a:rect l="textAreaLeft" t="textAreaTop" r="textAreaRight" b="textAreaBottom"/>
                <a:pathLst>
                  <a:path w="207" h="461">
                    <a:moveTo>
                      <a:pt x="190" y="25"/>
                    </a:moveTo>
                    <a:cubicBezTo>
                      <a:pt x="190" y="14"/>
                      <a:pt x="182" y="0"/>
                      <a:pt x="162" y="0"/>
                    </a:cubicBezTo>
                    <a:cubicBezTo>
                      <a:pt x="143" y="0"/>
                      <a:pt x="123" y="17"/>
                      <a:pt x="123" y="36"/>
                    </a:cubicBezTo>
                    <a:cubicBezTo>
                      <a:pt x="123" y="50"/>
                      <a:pt x="132" y="64"/>
                      <a:pt x="151" y="64"/>
                    </a:cubicBezTo>
                    <a:cubicBezTo>
                      <a:pt x="171" y="64"/>
                      <a:pt x="190" y="45"/>
                      <a:pt x="190" y="25"/>
                    </a:cubicBezTo>
                    <a:moveTo>
                      <a:pt x="50" y="374"/>
                    </a:moveTo>
                    <a:cubicBezTo>
                      <a:pt x="48" y="383"/>
                      <a:pt x="42" y="391"/>
                      <a:pt x="42" y="402"/>
                    </a:cubicBezTo>
                    <a:cubicBezTo>
                      <a:pt x="42" y="436"/>
                      <a:pt x="70" y="461"/>
                      <a:pt x="109" y="461"/>
                    </a:cubicBezTo>
                    <a:cubicBezTo>
                      <a:pt x="176" y="461"/>
                      <a:pt x="207" y="366"/>
                      <a:pt x="207" y="358"/>
                    </a:cubicBezTo>
                    <a:cubicBezTo>
                      <a:pt x="207" y="346"/>
                      <a:pt x="199" y="346"/>
                      <a:pt x="196" y="346"/>
                    </a:cubicBezTo>
                    <a:cubicBezTo>
                      <a:pt x="188" y="346"/>
                      <a:pt x="185" y="352"/>
                      <a:pt x="182" y="360"/>
                    </a:cubicBezTo>
                    <a:cubicBezTo>
                      <a:pt x="168" y="414"/>
                      <a:pt x="137" y="441"/>
                      <a:pt x="109" y="441"/>
                    </a:cubicBezTo>
                    <a:cubicBezTo>
                      <a:pt x="95" y="441"/>
                      <a:pt x="92" y="433"/>
                      <a:pt x="92" y="419"/>
                    </a:cubicBezTo>
                    <a:cubicBezTo>
                      <a:pt x="92" y="402"/>
                      <a:pt x="98" y="388"/>
                      <a:pt x="104" y="374"/>
                    </a:cubicBezTo>
                    <a:cubicBezTo>
                      <a:pt x="112" y="355"/>
                      <a:pt x="118" y="338"/>
                      <a:pt x="126" y="319"/>
                    </a:cubicBezTo>
                    <a:cubicBezTo>
                      <a:pt x="132" y="302"/>
                      <a:pt x="157" y="240"/>
                      <a:pt x="160" y="232"/>
                    </a:cubicBezTo>
                    <a:cubicBezTo>
                      <a:pt x="162" y="226"/>
                      <a:pt x="165" y="218"/>
                      <a:pt x="165" y="210"/>
                    </a:cubicBezTo>
                    <a:cubicBezTo>
                      <a:pt x="165" y="179"/>
                      <a:pt x="137" y="151"/>
                      <a:pt x="98" y="151"/>
                    </a:cubicBezTo>
                    <a:cubicBezTo>
                      <a:pt x="31" y="151"/>
                      <a:pt x="0" y="246"/>
                      <a:pt x="0" y="257"/>
                    </a:cubicBezTo>
                    <a:cubicBezTo>
                      <a:pt x="0" y="265"/>
                      <a:pt x="8" y="265"/>
                      <a:pt x="11" y="265"/>
                    </a:cubicBezTo>
                    <a:cubicBezTo>
                      <a:pt x="20" y="265"/>
                      <a:pt x="20" y="263"/>
                      <a:pt x="22" y="254"/>
                    </a:cubicBezTo>
                    <a:cubicBezTo>
                      <a:pt x="42" y="196"/>
                      <a:pt x="70" y="170"/>
                      <a:pt x="95" y="170"/>
                    </a:cubicBezTo>
                    <a:cubicBezTo>
                      <a:pt x="106" y="170"/>
                      <a:pt x="115" y="176"/>
                      <a:pt x="115" y="196"/>
                    </a:cubicBezTo>
                    <a:cubicBezTo>
                      <a:pt x="115" y="212"/>
                      <a:pt x="109" y="221"/>
                      <a:pt x="92" y="263"/>
                    </a:cubicBezTo>
                    <a:cubicBezTo>
                      <a:pt x="78" y="300"/>
                      <a:pt x="64" y="337"/>
                      <a:pt x="50" y="3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18" name=""/>
              <p:cNvSpPr/>
              <p:nvPr/>
            </p:nvSpPr>
            <p:spPr>
              <a:xfrm>
                <a:off x="4818600" y="1033200"/>
                <a:ext cx="82440" cy="352800"/>
              </a:xfrm>
              <a:custGeom>
                <a:avLst/>
                <a:gdLst>
                  <a:gd name="textAreaLeft" fmla="*/ 0 w 82440"/>
                  <a:gd name="textAreaRight" fmla="*/ 82800 w 82440"/>
                  <a:gd name="textAreaTop" fmla="*/ 0 h 352800"/>
                  <a:gd name="textAreaBottom" fmla="*/ 353160 h 352800"/>
                </a:gdLst>
                <a:ahLst/>
                <a:rect l="textAreaLeft" t="textAreaTop" r="textAreaRight" b="textAreaBottom"/>
                <a:pathLst>
                  <a:path w="230" h="981">
                    <a:moveTo>
                      <a:pt x="230" y="489"/>
                    </a:moveTo>
                    <a:cubicBezTo>
                      <a:pt x="230" y="414"/>
                      <a:pt x="218" y="296"/>
                      <a:pt x="162" y="184"/>
                    </a:cubicBezTo>
                    <a:cubicBezTo>
                      <a:pt x="104" y="64"/>
                      <a:pt x="20" y="0"/>
                      <a:pt x="11" y="0"/>
                    </a:cubicBezTo>
                    <a:cubicBezTo>
                      <a:pt x="3" y="0"/>
                      <a:pt x="0" y="3"/>
                      <a:pt x="0" y="11"/>
                    </a:cubicBezTo>
                    <a:cubicBezTo>
                      <a:pt x="0" y="14"/>
                      <a:pt x="0" y="14"/>
                      <a:pt x="20" y="34"/>
                    </a:cubicBezTo>
                    <a:cubicBezTo>
                      <a:pt x="115" y="129"/>
                      <a:pt x="171" y="285"/>
                      <a:pt x="171" y="489"/>
                    </a:cubicBezTo>
                    <a:cubicBezTo>
                      <a:pt x="171" y="657"/>
                      <a:pt x="134" y="830"/>
                      <a:pt x="14" y="953"/>
                    </a:cubicBezTo>
                    <a:cubicBezTo>
                      <a:pt x="0" y="967"/>
                      <a:pt x="0" y="967"/>
                      <a:pt x="0" y="970"/>
                    </a:cubicBezTo>
                    <a:cubicBezTo>
                      <a:pt x="0" y="975"/>
                      <a:pt x="3" y="981"/>
                      <a:pt x="11" y="981"/>
                    </a:cubicBezTo>
                    <a:cubicBezTo>
                      <a:pt x="20" y="981"/>
                      <a:pt x="109" y="914"/>
                      <a:pt x="165" y="788"/>
                    </a:cubicBezTo>
                    <a:cubicBezTo>
                      <a:pt x="216" y="682"/>
                      <a:pt x="230" y="573"/>
                      <a:pt x="230" y="48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19" name=""/>
              <p:cNvSpPr/>
              <p:nvPr/>
            </p:nvSpPr>
            <p:spPr>
              <a:xfrm>
                <a:off x="5054400" y="1168200"/>
                <a:ext cx="235440" cy="82080"/>
              </a:xfrm>
              <a:custGeom>
                <a:avLst/>
                <a:gdLst>
                  <a:gd name="textAreaLeft" fmla="*/ 0 w 235440"/>
                  <a:gd name="textAreaRight" fmla="*/ 235800 w 235440"/>
                  <a:gd name="textAreaTop" fmla="*/ 0 h 82080"/>
                  <a:gd name="textAreaBottom" fmla="*/ 82440 h 82080"/>
                </a:gdLst>
                <a:ahLst/>
                <a:rect l="textAreaLeft" t="textAreaTop" r="textAreaRight" b="textAreaBottom"/>
                <a:pathLst>
                  <a:path w="655" h="229">
                    <a:moveTo>
                      <a:pt x="621" y="39"/>
                    </a:moveTo>
                    <a:cubicBezTo>
                      <a:pt x="635" y="39"/>
                      <a:pt x="655" y="39"/>
                      <a:pt x="655" y="20"/>
                    </a:cubicBezTo>
                    <a:cubicBezTo>
                      <a:pt x="655" y="0"/>
                      <a:pt x="635" y="0"/>
                      <a:pt x="621" y="0"/>
                    </a:cubicBezTo>
                    <a:cubicBezTo>
                      <a:pt x="426" y="0"/>
                      <a:pt x="230" y="0"/>
                      <a:pt x="34" y="0"/>
                    </a:cubicBezTo>
                    <a:cubicBezTo>
                      <a:pt x="20" y="0"/>
                      <a:pt x="0" y="0"/>
                      <a:pt x="0" y="20"/>
                    </a:cubicBezTo>
                    <a:cubicBezTo>
                      <a:pt x="0" y="39"/>
                      <a:pt x="20" y="39"/>
                      <a:pt x="34" y="39"/>
                    </a:cubicBezTo>
                    <a:cubicBezTo>
                      <a:pt x="230" y="39"/>
                      <a:pt x="426" y="39"/>
                      <a:pt x="621" y="39"/>
                    </a:cubicBezTo>
                    <a:moveTo>
                      <a:pt x="621" y="229"/>
                    </a:moveTo>
                    <a:cubicBezTo>
                      <a:pt x="635" y="229"/>
                      <a:pt x="655" y="229"/>
                      <a:pt x="655" y="210"/>
                    </a:cubicBezTo>
                    <a:cubicBezTo>
                      <a:pt x="655" y="190"/>
                      <a:pt x="635" y="190"/>
                      <a:pt x="621" y="190"/>
                    </a:cubicBezTo>
                    <a:cubicBezTo>
                      <a:pt x="426" y="190"/>
                      <a:pt x="230" y="190"/>
                      <a:pt x="34" y="190"/>
                    </a:cubicBezTo>
                    <a:cubicBezTo>
                      <a:pt x="20" y="190"/>
                      <a:pt x="0" y="190"/>
                      <a:pt x="0" y="210"/>
                    </a:cubicBezTo>
                    <a:cubicBezTo>
                      <a:pt x="0" y="229"/>
                      <a:pt x="20" y="229"/>
                      <a:pt x="34" y="229"/>
                    </a:cubicBezTo>
                    <a:cubicBezTo>
                      <a:pt x="230" y="229"/>
                      <a:pt x="426" y="229"/>
                      <a:pt x="621" y="229"/>
                    </a:cubicBezTo>
                    <a:close/>
                  </a:path>
                </a:pathLst>
              </a:custGeom>
              <a:solidFill>
                <a:srgbClr val="000000"/>
              </a:solidFill>
              <a:ln w="0">
                <a:noFill/>
              </a:ln>
            </p:spPr>
            <p:style>
              <a:lnRef idx="0"/>
              <a:fillRef idx="0"/>
              <a:effectRef idx="0"/>
              <a:fontRef idx="minor"/>
            </p:style>
            <p:txBody>
              <a:bodyPr lIns="90000" rIns="90000" tIns="37440" bIns="37440" anchor="ctr" anchorCtr="1">
                <a:noAutofit/>
              </a:bodyPr>
              <a:p>
                <a:pPr>
                  <a:lnSpc>
                    <a:spcPct val="100000"/>
                  </a:lnSpc>
                </a:pPr>
                <a:endParaRPr b="0" lang="en-US" sz="1800" spc="-1" strike="noStrike">
                  <a:solidFill>
                    <a:srgbClr val="ffffff"/>
                  </a:solidFill>
                  <a:latin typeface="Arial"/>
                </a:endParaRPr>
              </a:p>
            </p:txBody>
          </p:sp>
          <p:sp>
            <p:nvSpPr>
              <p:cNvPr id="820" name=""/>
              <p:cNvSpPr/>
              <p:nvPr/>
            </p:nvSpPr>
            <p:spPr>
              <a:xfrm>
                <a:off x="5428440" y="1141920"/>
                <a:ext cx="173160" cy="159480"/>
              </a:xfrm>
              <a:custGeom>
                <a:avLst/>
                <a:gdLst>
                  <a:gd name="textAreaLeft" fmla="*/ 0 w 173160"/>
                  <a:gd name="textAreaRight" fmla="*/ 173520 w 173160"/>
                  <a:gd name="textAreaTop" fmla="*/ 0 h 159480"/>
                  <a:gd name="textAreaBottom" fmla="*/ 159840 h 159480"/>
                </a:gdLst>
                <a:ahLst/>
                <a:rect l="textAreaLeft" t="textAreaTop" r="textAreaRight" b="textAreaBottom"/>
                <a:pathLst>
                  <a:path w="482" h="444">
                    <a:moveTo>
                      <a:pt x="3" y="394"/>
                    </a:moveTo>
                    <a:cubicBezTo>
                      <a:pt x="0" y="408"/>
                      <a:pt x="0" y="411"/>
                      <a:pt x="0" y="419"/>
                    </a:cubicBezTo>
                    <a:cubicBezTo>
                      <a:pt x="0" y="436"/>
                      <a:pt x="11" y="444"/>
                      <a:pt x="28" y="444"/>
                    </a:cubicBezTo>
                    <a:cubicBezTo>
                      <a:pt x="56" y="444"/>
                      <a:pt x="62" y="422"/>
                      <a:pt x="70" y="388"/>
                    </a:cubicBezTo>
                    <a:cubicBezTo>
                      <a:pt x="81" y="355"/>
                      <a:pt x="76" y="372"/>
                      <a:pt x="118" y="207"/>
                    </a:cubicBezTo>
                    <a:cubicBezTo>
                      <a:pt x="199" y="212"/>
                      <a:pt x="286" y="226"/>
                      <a:pt x="286" y="291"/>
                    </a:cubicBezTo>
                    <a:cubicBezTo>
                      <a:pt x="286" y="299"/>
                      <a:pt x="286" y="302"/>
                      <a:pt x="283" y="313"/>
                    </a:cubicBezTo>
                    <a:cubicBezTo>
                      <a:pt x="280" y="330"/>
                      <a:pt x="277" y="338"/>
                      <a:pt x="277" y="346"/>
                    </a:cubicBezTo>
                    <a:cubicBezTo>
                      <a:pt x="277" y="405"/>
                      <a:pt x="316" y="444"/>
                      <a:pt x="370" y="444"/>
                    </a:cubicBezTo>
                    <a:cubicBezTo>
                      <a:pt x="400" y="444"/>
                      <a:pt x="426" y="428"/>
                      <a:pt x="445" y="394"/>
                    </a:cubicBezTo>
                    <a:cubicBezTo>
                      <a:pt x="470" y="352"/>
                      <a:pt x="482" y="296"/>
                      <a:pt x="482" y="293"/>
                    </a:cubicBezTo>
                    <a:cubicBezTo>
                      <a:pt x="482" y="282"/>
                      <a:pt x="473" y="282"/>
                      <a:pt x="470" y="282"/>
                    </a:cubicBezTo>
                    <a:cubicBezTo>
                      <a:pt x="459" y="282"/>
                      <a:pt x="459" y="288"/>
                      <a:pt x="456" y="302"/>
                    </a:cubicBezTo>
                    <a:cubicBezTo>
                      <a:pt x="437" y="369"/>
                      <a:pt x="414" y="422"/>
                      <a:pt x="370" y="422"/>
                    </a:cubicBezTo>
                    <a:cubicBezTo>
                      <a:pt x="350" y="422"/>
                      <a:pt x="339" y="411"/>
                      <a:pt x="339" y="374"/>
                    </a:cubicBezTo>
                    <a:cubicBezTo>
                      <a:pt x="339" y="360"/>
                      <a:pt x="344" y="338"/>
                      <a:pt x="347" y="321"/>
                    </a:cubicBezTo>
                    <a:cubicBezTo>
                      <a:pt x="350" y="313"/>
                      <a:pt x="353" y="299"/>
                      <a:pt x="353" y="288"/>
                    </a:cubicBezTo>
                    <a:cubicBezTo>
                      <a:pt x="353" y="196"/>
                      <a:pt x="216" y="190"/>
                      <a:pt x="162" y="187"/>
                    </a:cubicBezTo>
                    <a:cubicBezTo>
                      <a:pt x="193" y="170"/>
                      <a:pt x="224" y="143"/>
                      <a:pt x="252" y="120"/>
                    </a:cubicBezTo>
                    <a:cubicBezTo>
                      <a:pt x="297" y="84"/>
                      <a:pt x="325" y="59"/>
                      <a:pt x="364" y="42"/>
                    </a:cubicBezTo>
                    <a:cubicBezTo>
                      <a:pt x="364" y="48"/>
                      <a:pt x="361" y="59"/>
                      <a:pt x="361" y="64"/>
                    </a:cubicBezTo>
                    <a:cubicBezTo>
                      <a:pt x="361" y="75"/>
                      <a:pt x="367" y="98"/>
                      <a:pt x="398" y="98"/>
                    </a:cubicBezTo>
                    <a:cubicBezTo>
                      <a:pt x="428" y="98"/>
                      <a:pt x="451" y="70"/>
                      <a:pt x="451" y="45"/>
                    </a:cubicBezTo>
                    <a:cubicBezTo>
                      <a:pt x="451" y="36"/>
                      <a:pt x="445" y="11"/>
                      <a:pt x="412" y="11"/>
                    </a:cubicBezTo>
                    <a:cubicBezTo>
                      <a:pt x="350" y="11"/>
                      <a:pt x="294" y="61"/>
                      <a:pt x="249" y="95"/>
                    </a:cubicBezTo>
                    <a:cubicBezTo>
                      <a:pt x="182" y="154"/>
                      <a:pt x="160" y="168"/>
                      <a:pt x="123" y="179"/>
                    </a:cubicBezTo>
                    <a:cubicBezTo>
                      <a:pt x="126" y="168"/>
                      <a:pt x="137" y="120"/>
                      <a:pt x="143" y="103"/>
                    </a:cubicBezTo>
                    <a:cubicBezTo>
                      <a:pt x="148" y="78"/>
                      <a:pt x="162" y="31"/>
                      <a:pt x="162" y="28"/>
                    </a:cubicBezTo>
                    <a:cubicBezTo>
                      <a:pt x="162" y="11"/>
                      <a:pt x="148" y="0"/>
                      <a:pt x="132" y="0"/>
                    </a:cubicBezTo>
                    <a:cubicBezTo>
                      <a:pt x="129" y="0"/>
                      <a:pt x="101" y="0"/>
                      <a:pt x="92" y="36"/>
                    </a:cubicBezTo>
                    <a:cubicBezTo>
                      <a:pt x="63" y="156"/>
                      <a:pt x="33" y="275"/>
                      <a:pt x="3" y="39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21" name=""/>
              <p:cNvSpPr/>
              <p:nvPr/>
            </p:nvSpPr>
            <p:spPr>
              <a:xfrm>
                <a:off x="5622840" y="1141920"/>
                <a:ext cx="289800" cy="159480"/>
              </a:xfrm>
              <a:custGeom>
                <a:avLst/>
                <a:gdLst>
                  <a:gd name="textAreaLeft" fmla="*/ 0 w 289800"/>
                  <a:gd name="textAreaRight" fmla="*/ 290160 w 289800"/>
                  <a:gd name="textAreaTop" fmla="*/ 0 h 159480"/>
                  <a:gd name="textAreaBottom" fmla="*/ 159840 h 159480"/>
                </a:gdLst>
                <a:ahLst/>
                <a:rect l="textAreaLeft" t="textAreaTop" r="textAreaRight" b="textAreaBottom"/>
                <a:pathLst>
                  <a:path w="806" h="444">
                    <a:moveTo>
                      <a:pt x="59" y="374"/>
                    </a:moveTo>
                    <a:cubicBezTo>
                      <a:pt x="56" y="391"/>
                      <a:pt x="48" y="414"/>
                      <a:pt x="48" y="419"/>
                    </a:cubicBezTo>
                    <a:cubicBezTo>
                      <a:pt x="48" y="436"/>
                      <a:pt x="62" y="444"/>
                      <a:pt x="78" y="444"/>
                    </a:cubicBezTo>
                    <a:cubicBezTo>
                      <a:pt x="90" y="444"/>
                      <a:pt x="106" y="436"/>
                      <a:pt x="115" y="416"/>
                    </a:cubicBezTo>
                    <a:cubicBezTo>
                      <a:pt x="115" y="414"/>
                      <a:pt x="126" y="369"/>
                      <a:pt x="132" y="344"/>
                    </a:cubicBezTo>
                    <a:cubicBezTo>
                      <a:pt x="139" y="315"/>
                      <a:pt x="147" y="286"/>
                      <a:pt x="154" y="257"/>
                    </a:cubicBezTo>
                    <a:cubicBezTo>
                      <a:pt x="160" y="235"/>
                      <a:pt x="165" y="212"/>
                      <a:pt x="171" y="190"/>
                    </a:cubicBezTo>
                    <a:cubicBezTo>
                      <a:pt x="174" y="173"/>
                      <a:pt x="182" y="145"/>
                      <a:pt x="185" y="143"/>
                    </a:cubicBezTo>
                    <a:cubicBezTo>
                      <a:pt x="199" y="112"/>
                      <a:pt x="249" y="22"/>
                      <a:pt x="344" y="22"/>
                    </a:cubicBezTo>
                    <a:cubicBezTo>
                      <a:pt x="389" y="22"/>
                      <a:pt x="398" y="59"/>
                      <a:pt x="398" y="89"/>
                    </a:cubicBezTo>
                    <a:cubicBezTo>
                      <a:pt x="398" y="115"/>
                      <a:pt x="389" y="143"/>
                      <a:pt x="384" y="170"/>
                    </a:cubicBezTo>
                    <a:cubicBezTo>
                      <a:pt x="374" y="209"/>
                      <a:pt x="365" y="247"/>
                      <a:pt x="356" y="285"/>
                    </a:cubicBezTo>
                    <a:cubicBezTo>
                      <a:pt x="349" y="310"/>
                      <a:pt x="342" y="335"/>
                      <a:pt x="336" y="360"/>
                    </a:cubicBezTo>
                    <a:cubicBezTo>
                      <a:pt x="330" y="380"/>
                      <a:pt x="322" y="414"/>
                      <a:pt x="322" y="419"/>
                    </a:cubicBezTo>
                    <a:cubicBezTo>
                      <a:pt x="322" y="436"/>
                      <a:pt x="336" y="444"/>
                      <a:pt x="350" y="444"/>
                    </a:cubicBezTo>
                    <a:cubicBezTo>
                      <a:pt x="381" y="444"/>
                      <a:pt x="386" y="419"/>
                      <a:pt x="395" y="388"/>
                    </a:cubicBezTo>
                    <a:cubicBezTo>
                      <a:pt x="409" y="333"/>
                      <a:pt x="445" y="190"/>
                      <a:pt x="454" y="151"/>
                    </a:cubicBezTo>
                    <a:cubicBezTo>
                      <a:pt x="456" y="140"/>
                      <a:pt x="509" y="22"/>
                      <a:pt x="616" y="22"/>
                    </a:cubicBezTo>
                    <a:cubicBezTo>
                      <a:pt x="658" y="22"/>
                      <a:pt x="669" y="56"/>
                      <a:pt x="669" y="89"/>
                    </a:cubicBezTo>
                    <a:cubicBezTo>
                      <a:pt x="669" y="145"/>
                      <a:pt x="627" y="257"/>
                      <a:pt x="607" y="310"/>
                    </a:cubicBezTo>
                    <a:cubicBezTo>
                      <a:pt x="599" y="333"/>
                      <a:pt x="596" y="344"/>
                      <a:pt x="596" y="363"/>
                    </a:cubicBezTo>
                    <a:cubicBezTo>
                      <a:pt x="596" y="411"/>
                      <a:pt x="630" y="444"/>
                      <a:pt x="677" y="444"/>
                    </a:cubicBezTo>
                    <a:cubicBezTo>
                      <a:pt x="770" y="444"/>
                      <a:pt x="806" y="302"/>
                      <a:pt x="806" y="293"/>
                    </a:cubicBezTo>
                    <a:cubicBezTo>
                      <a:pt x="806" y="282"/>
                      <a:pt x="798" y="282"/>
                      <a:pt x="792" y="282"/>
                    </a:cubicBezTo>
                    <a:cubicBezTo>
                      <a:pt x="784" y="282"/>
                      <a:pt x="784" y="288"/>
                      <a:pt x="778" y="302"/>
                    </a:cubicBezTo>
                    <a:cubicBezTo>
                      <a:pt x="764" y="352"/>
                      <a:pt x="733" y="422"/>
                      <a:pt x="677" y="422"/>
                    </a:cubicBezTo>
                    <a:cubicBezTo>
                      <a:pt x="661" y="422"/>
                      <a:pt x="655" y="414"/>
                      <a:pt x="655" y="391"/>
                    </a:cubicBezTo>
                    <a:cubicBezTo>
                      <a:pt x="655" y="366"/>
                      <a:pt x="663" y="344"/>
                      <a:pt x="672" y="321"/>
                    </a:cubicBezTo>
                    <a:cubicBezTo>
                      <a:pt x="691" y="271"/>
                      <a:pt x="733" y="162"/>
                      <a:pt x="733" y="106"/>
                    </a:cubicBezTo>
                    <a:cubicBezTo>
                      <a:pt x="733" y="42"/>
                      <a:pt x="693" y="0"/>
                      <a:pt x="619" y="0"/>
                    </a:cubicBezTo>
                    <a:cubicBezTo>
                      <a:pt x="544" y="0"/>
                      <a:pt x="495" y="45"/>
                      <a:pt x="459" y="95"/>
                    </a:cubicBezTo>
                    <a:cubicBezTo>
                      <a:pt x="459" y="84"/>
                      <a:pt x="456" y="50"/>
                      <a:pt x="428" y="25"/>
                    </a:cubicBezTo>
                    <a:cubicBezTo>
                      <a:pt x="403" y="6"/>
                      <a:pt x="372" y="0"/>
                      <a:pt x="347" y="0"/>
                    </a:cubicBezTo>
                    <a:cubicBezTo>
                      <a:pt x="258" y="0"/>
                      <a:pt x="210" y="64"/>
                      <a:pt x="193" y="87"/>
                    </a:cubicBezTo>
                    <a:cubicBezTo>
                      <a:pt x="188" y="31"/>
                      <a:pt x="148" y="0"/>
                      <a:pt x="104" y="0"/>
                    </a:cubicBezTo>
                    <a:cubicBezTo>
                      <a:pt x="59" y="0"/>
                      <a:pt x="39" y="39"/>
                      <a:pt x="31" y="56"/>
                    </a:cubicBezTo>
                    <a:cubicBezTo>
                      <a:pt x="11" y="89"/>
                      <a:pt x="0" y="148"/>
                      <a:pt x="0" y="151"/>
                    </a:cubicBezTo>
                    <a:cubicBezTo>
                      <a:pt x="0" y="162"/>
                      <a:pt x="8" y="162"/>
                      <a:pt x="11" y="162"/>
                    </a:cubicBezTo>
                    <a:cubicBezTo>
                      <a:pt x="22" y="162"/>
                      <a:pt x="22" y="159"/>
                      <a:pt x="28" y="140"/>
                    </a:cubicBezTo>
                    <a:cubicBezTo>
                      <a:pt x="45" y="70"/>
                      <a:pt x="64" y="22"/>
                      <a:pt x="101" y="22"/>
                    </a:cubicBezTo>
                    <a:cubicBezTo>
                      <a:pt x="115" y="22"/>
                      <a:pt x="132" y="31"/>
                      <a:pt x="132" y="67"/>
                    </a:cubicBezTo>
                    <a:cubicBezTo>
                      <a:pt x="132" y="87"/>
                      <a:pt x="129" y="98"/>
                      <a:pt x="115" y="148"/>
                    </a:cubicBezTo>
                    <a:cubicBezTo>
                      <a:pt x="96" y="224"/>
                      <a:pt x="77" y="299"/>
                      <a:pt x="59" y="3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22" name=""/>
              <p:cNvSpPr/>
              <p:nvPr/>
            </p:nvSpPr>
            <p:spPr>
              <a:xfrm>
                <a:off x="5935320" y="978120"/>
                <a:ext cx="144720" cy="222120"/>
              </a:xfrm>
              <a:custGeom>
                <a:avLst/>
                <a:gdLst>
                  <a:gd name="textAreaLeft" fmla="*/ 0 w 144720"/>
                  <a:gd name="textAreaRight" fmla="*/ 145080 w 144720"/>
                  <a:gd name="textAreaTop" fmla="*/ 0 h 222120"/>
                  <a:gd name="textAreaBottom" fmla="*/ 222480 h 222120"/>
                </a:gdLst>
                <a:ahLst/>
                <a:rect l="textAreaLeft" t="textAreaTop" r="textAreaRight" b="textAreaBottom"/>
                <a:pathLst>
                  <a:path w="403" h="618">
                    <a:moveTo>
                      <a:pt x="403" y="95"/>
                    </a:moveTo>
                    <a:cubicBezTo>
                      <a:pt x="403" y="36"/>
                      <a:pt x="350" y="0"/>
                      <a:pt x="291" y="0"/>
                    </a:cubicBezTo>
                    <a:cubicBezTo>
                      <a:pt x="196" y="0"/>
                      <a:pt x="126" y="109"/>
                      <a:pt x="109" y="176"/>
                    </a:cubicBezTo>
                    <a:cubicBezTo>
                      <a:pt x="73" y="320"/>
                      <a:pt x="36" y="465"/>
                      <a:pt x="0" y="609"/>
                    </a:cubicBezTo>
                    <a:cubicBezTo>
                      <a:pt x="0" y="615"/>
                      <a:pt x="6" y="618"/>
                      <a:pt x="11" y="618"/>
                    </a:cubicBezTo>
                    <a:cubicBezTo>
                      <a:pt x="17" y="618"/>
                      <a:pt x="22" y="618"/>
                      <a:pt x="22" y="612"/>
                    </a:cubicBezTo>
                    <a:cubicBezTo>
                      <a:pt x="38" y="551"/>
                      <a:pt x="54" y="491"/>
                      <a:pt x="70" y="430"/>
                    </a:cubicBezTo>
                    <a:cubicBezTo>
                      <a:pt x="84" y="461"/>
                      <a:pt x="118" y="492"/>
                      <a:pt x="174" y="492"/>
                    </a:cubicBezTo>
                    <a:cubicBezTo>
                      <a:pt x="269" y="492"/>
                      <a:pt x="378" y="422"/>
                      <a:pt x="378" y="316"/>
                    </a:cubicBezTo>
                    <a:cubicBezTo>
                      <a:pt x="378" y="277"/>
                      <a:pt x="358" y="235"/>
                      <a:pt x="325" y="212"/>
                    </a:cubicBezTo>
                    <a:cubicBezTo>
                      <a:pt x="358" y="190"/>
                      <a:pt x="403" y="151"/>
                      <a:pt x="403" y="95"/>
                    </a:cubicBezTo>
                    <a:moveTo>
                      <a:pt x="266" y="212"/>
                    </a:moveTo>
                    <a:cubicBezTo>
                      <a:pt x="258" y="212"/>
                      <a:pt x="252" y="215"/>
                      <a:pt x="232" y="215"/>
                    </a:cubicBezTo>
                    <a:cubicBezTo>
                      <a:pt x="221" y="215"/>
                      <a:pt x="204" y="215"/>
                      <a:pt x="199" y="212"/>
                    </a:cubicBezTo>
                    <a:cubicBezTo>
                      <a:pt x="207" y="210"/>
                      <a:pt x="224" y="207"/>
                      <a:pt x="232" y="207"/>
                    </a:cubicBezTo>
                    <a:cubicBezTo>
                      <a:pt x="241" y="207"/>
                      <a:pt x="258" y="210"/>
                      <a:pt x="266" y="212"/>
                    </a:cubicBezTo>
                    <a:moveTo>
                      <a:pt x="358" y="84"/>
                    </a:moveTo>
                    <a:cubicBezTo>
                      <a:pt x="358" y="120"/>
                      <a:pt x="339" y="173"/>
                      <a:pt x="297" y="198"/>
                    </a:cubicBezTo>
                    <a:cubicBezTo>
                      <a:pt x="283" y="193"/>
                      <a:pt x="272" y="190"/>
                      <a:pt x="232" y="190"/>
                    </a:cubicBezTo>
                    <a:cubicBezTo>
                      <a:pt x="207" y="190"/>
                      <a:pt x="174" y="190"/>
                      <a:pt x="174" y="215"/>
                    </a:cubicBezTo>
                    <a:cubicBezTo>
                      <a:pt x="174" y="232"/>
                      <a:pt x="196" y="235"/>
                      <a:pt x="230" y="235"/>
                    </a:cubicBezTo>
                    <a:cubicBezTo>
                      <a:pt x="255" y="235"/>
                      <a:pt x="274" y="232"/>
                      <a:pt x="297" y="226"/>
                    </a:cubicBezTo>
                    <a:cubicBezTo>
                      <a:pt x="316" y="240"/>
                      <a:pt x="328" y="268"/>
                      <a:pt x="328" y="299"/>
                    </a:cubicBezTo>
                    <a:cubicBezTo>
                      <a:pt x="328" y="397"/>
                      <a:pt x="260" y="472"/>
                      <a:pt x="176" y="472"/>
                    </a:cubicBezTo>
                    <a:cubicBezTo>
                      <a:pt x="123" y="472"/>
                      <a:pt x="84" y="439"/>
                      <a:pt x="84" y="386"/>
                    </a:cubicBezTo>
                    <a:cubicBezTo>
                      <a:pt x="84" y="377"/>
                      <a:pt x="84" y="372"/>
                      <a:pt x="87" y="366"/>
                    </a:cubicBezTo>
                    <a:cubicBezTo>
                      <a:pt x="102" y="305"/>
                      <a:pt x="117" y="243"/>
                      <a:pt x="132" y="182"/>
                    </a:cubicBezTo>
                    <a:cubicBezTo>
                      <a:pt x="148" y="117"/>
                      <a:pt x="210" y="20"/>
                      <a:pt x="288" y="20"/>
                    </a:cubicBezTo>
                    <a:cubicBezTo>
                      <a:pt x="330" y="20"/>
                      <a:pt x="358" y="42"/>
                      <a:pt x="358" y="8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23" name=""/>
              <p:cNvSpPr/>
              <p:nvPr/>
            </p:nvSpPr>
            <p:spPr>
              <a:xfrm>
                <a:off x="6149880" y="1033200"/>
                <a:ext cx="81360" cy="352800"/>
              </a:xfrm>
              <a:custGeom>
                <a:avLst/>
                <a:gdLst>
                  <a:gd name="textAreaLeft" fmla="*/ 0 w 81360"/>
                  <a:gd name="textAreaRight" fmla="*/ 81720 w 81360"/>
                  <a:gd name="textAreaTop" fmla="*/ 0 h 352800"/>
                  <a:gd name="textAreaBottom" fmla="*/ 353160 h 352800"/>
                </a:gdLst>
                <a:ahLst/>
                <a:rect l="textAreaLeft" t="textAreaTop" r="textAreaRight" b="textAreaBottom"/>
                <a:pathLst>
                  <a:path w="227" h="981">
                    <a:moveTo>
                      <a:pt x="227" y="970"/>
                    </a:moveTo>
                    <a:cubicBezTo>
                      <a:pt x="227" y="967"/>
                      <a:pt x="227" y="967"/>
                      <a:pt x="210" y="950"/>
                    </a:cubicBezTo>
                    <a:cubicBezTo>
                      <a:pt x="87" y="824"/>
                      <a:pt x="56" y="640"/>
                      <a:pt x="56" y="489"/>
                    </a:cubicBezTo>
                    <a:cubicBezTo>
                      <a:pt x="56" y="319"/>
                      <a:pt x="92" y="148"/>
                      <a:pt x="216" y="28"/>
                    </a:cubicBezTo>
                    <a:cubicBezTo>
                      <a:pt x="227" y="14"/>
                      <a:pt x="227" y="14"/>
                      <a:pt x="227" y="11"/>
                    </a:cubicBezTo>
                    <a:cubicBezTo>
                      <a:pt x="227" y="3"/>
                      <a:pt x="224" y="0"/>
                      <a:pt x="218" y="0"/>
                    </a:cubicBezTo>
                    <a:cubicBezTo>
                      <a:pt x="207" y="0"/>
                      <a:pt x="118" y="67"/>
                      <a:pt x="62" y="190"/>
                    </a:cubicBezTo>
                    <a:cubicBezTo>
                      <a:pt x="11" y="299"/>
                      <a:pt x="0" y="408"/>
                      <a:pt x="0" y="489"/>
                    </a:cubicBezTo>
                    <a:cubicBezTo>
                      <a:pt x="0" y="567"/>
                      <a:pt x="8" y="685"/>
                      <a:pt x="64" y="796"/>
                    </a:cubicBezTo>
                    <a:cubicBezTo>
                      <a:pt x="123" y="916"/>
                      <a:pt x="207" y="981"/>
                      <a:pt x="218" y="981"/>
                    </a:cubicBezTo>
                    <a:cubicBezTo>
                      <a:pt x="224" y="981"/>
                      <a:pt x="227" y="978"/>
                      <a:pt x="227" y="97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24" name=""/>
              <p:cNvSpPr/>
              <p:nvPr/>
            </p:nvSpPr>
            <p:spPr>
              <a:xfrm>
                <a:off x="6260760" y="1077480"/>
                <a:ext cx="107640" cy="223920"/>
              </a:xfrm>
              <a:custGeom>
                <a:avLst/>
                <a:gdLst>
                  <a:gd name="textAreaLeft" fmla="*/ 0 w 107640"/>
                  <a:gd name="textAreaRight" fmla="*/ 108000 w 107640"/>
                  <a:gd name="textAreaTop" fmla="*/ 0 h 223920"/>
                  <a:gd name="textAreaBottom" fmla="*/ 224280 h 223920"/>
                </a:gdLst>
                <a:ahLst/>
                <a:rect l="textAreaLeft" t="textAreaTop" r="textAreaRight" b="textAreaBottom"/>
                <a:pathLst>
                  <a:path w="300" h="623">
                    <a:moveTo>
                      <a:pt x="179" y="221"/>
                    </a:moveTo>
                    <a:cubicBezTo>
                      <a:pt x="210" y="221"/>
                      <a:pt x="241" y="221"/>
                      <a:pt x="272" y="221"/>
                    </a:cubicBezTo>
                    <a:cubicBezTo>
                      <a:pt x="291" y="221"/>
                      <a:pt x="300" y="221"/>
                      <a:pt x="300" y="201"/>
                    </a:cubicBezTo>
                    <a:cubicBezTo>
                      <a:pt x="300" y="190"/>
                      <a:pt x="291" y="190"/>
                      <a:pt x="274" y="190"/>
                    </a:cubicBezTo>
                    <a:cubicBezTo>
                      <a:pt x="245" y="190"/>
                      <a:pt x="216" y="190"/>
                      <a:pt x="188" y="190"/>
                    </a:cubicBezTo>
                    <a:cubicBezTo>
                      <a:pt x="221" y="50"/>
                      <a:pt x="227" y="31"/>
                      <a:pt x="227" y="25"/>
                    </a:cubicBezTo>
                    <a:cubicBezTo>
                      <a:pt x="227" y="8"/>
                      <a:pt x="216" y="0"/>
                      <a:pt x="199" y="0"/>
                    </a:cubicBezTo>
                    <a:cubicBezTo>
                      <a:pt x="196" y="0"/>
                      <a:pt x="168" y="0"/>
                      <a:pt x="160" y="34"/>
                    </a:cubicBezTo>
                    <a:cubicBezTo>
                      <a:pt x="147" y="86"/>
                      <a:pt x="133" y="138"/>
                      <a:pt x="120" y="190"/>
                    </a:cubicBezTo>
                    <a:cubicBezTo>
                      <a:pt x="90" y="190"/>
                      <a:pt x="59" y="190"/>
                      <a:pt x="28" y="190"/>
                    </a:cubicBezTo>
                    <a:cubicBezTo>
                      <a:pt x="8" y="190"/>
                      <a:pt x="0" y="190"/>
                      <a:pt x="0" y="210"/>
                    </a:cubicBezTo>
                    <a:cubicBezTo>
                      <a:pt x="0" y="221"/>
                      <a:pt x="6" y="221"/>
                      <a:pt x="25" y="221"/>
                    </a:cubicBezTo>
                    <a:cubicBezTo>
                      <a:pt x="54" y="221"/>
                      <a:pt x="83" y="221"/>
                      <a:pt x="112" y="221"/>
                    </a:cubicBezTo>
                    <a:cubicBezTo>
                      <a:pt x="42" y="497"/>
                      <a:pt x="39" y="514"/>
                      <a:pt x="39" y="534"/>
                    </a:cubicBezTo>
                    <a:cubicBezTo>
                      <a:pt x="39" y="587"/>
                      <a:pt x="76" y="623"/>
                      <a:pt x="129" y="623"/>
                    </a:cubicBezTo>
                    <a:cubicBezTo>
                      <a:pt x="230" y="623"/>
                      <a:pt x="286" y="481"/>
                      <a:pt x="286" y="472"/>
                    </a:cubicBezTo>
                    <a:cubicBezTo>
                      <a:pt x="286" y="461"/>
                      <a:pt x="277" y="461"/>
                      <a:pt x="274" y="461"/>
                    </a:cubicBezTo>
                    <a:cubicBezTo>
                      <a:pt x="263" y="461"/>
                      <a:pt x="263" y="467"/>
                      <a:pt x="258" y="475"/>
                    </a:cubicBezTo>
                    <a:cubicBezTo>
                      <a:pt x="216" y="578"/>
                      <a:pt x="165" y="601"/>
                      <a:pt x="132" y="601"/>
                    </a:cubicBezTo>
                    <a:cubicBezTo>
                      <a:pt x="109" y="601"/>
                      <a:pt x="101" y="590"/>
                      <a:pt x="101" y="556"/>
                    </a:cubicBezTo>
                    <a:cubicBezTo>
                      <a:pt x="101" y="534"/>
                      <a:pt x="101" y="525"/>
                      <a:pt x="106" y="509"/>
                    </a:cubicBezTo>
                    <a:cubicBezTo>
                      <a:pt x="131" y="413"/>
                      <a:pt x="155" y="317"/>
                      <a:pt x="179" y="22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25" name=""/>
              <p:cNvSpPr/>
              <p:nvPr/>
            </p:nvSpPr>
            <p:spPr>
              <a:xfrm>
                <a:off x="6488640" y="1202400"/>
                <a:ext cx="215280" cy="13680"/>
              </a:xfrm>
              <a:custGeom>
                <a:avLst/>
                <a:gdLst>
                  <a:gd name="textAreaLeft" fmla="*/ 0 w 215280"/>
                  <a:gd name="textAreaRight" fmla="*/ 215640 w 215280"/>
                  <a:gd name="textAreaTop" fmla="*/ 0 h 13680"/>
                  <a:gd name="textAreaBottom" fmla="*/ 14040 h 13680"/>
                </a:gdLst>
                <a:ahLst/>
                <a:rect l="textAreaLeft" t="textAreaTop" r="textAreaRight" b="textAreaBottom"/>
                <a:pathLst>
                  <a:path w="599" h="39">
                    <a:moveTo>
                      <a:pt x="565" y="39"/>
                    </a:moveTo>
                    <a:cubicBezTo>
                      <a:pt x="582" y="39"/>
                      <a:pt x="599" y="39"/>
                      <a:pt x="599" y="20"/>
                    </a:cubicBezTo>
                    <a:cubicBezTo>
                      <a:pt x="599" y="0"/>
                      <a:pt x="582" y="0"/>
                      <a:pt x="565" y="0"/>
                    </a:cubicBezTo>
                    <a:cubicBezTo>
                      <a:pt x="388" y="0"/>
                      <a:pt x="211" y="0"/>
                      <a:pt x="34" y="0"/>
                    </a:cubicBezTo>
                    <a:cubicBezTo>
                      <a:pt x="17" y="0"/>
                      <a:pt x="0" y="0"/>
                      <a:pt x="0" y="20"/>
                    </a:cubicBezTo>
                    <a:cubicBezTo>
                      <a:pt x="0" y="39"/>
                      <a:pt x="17" y="39"/>
                      <a:pt x="34" y="39"/>
                    </a:cubicBezTo>
                    <a:cubicBezTo>
                      <a:pt x="211" y="39"/>
                      <a:pt x="388" y="39"/>
                      <a:pt x="565" y="39"/>
                    </a:cubicBezTo>
                    <a:close/>
                  </a:path>
                </a:pathLst>
              </a:custGeom>
              <a:solidFill>
                <a:srgbClr val="000000"/>
              </a:solidFill>
              <a:ln w="0">
                <a:noFill/>
              </a:ln>
            </p:spPr>
            <p:style>
              <a:lnRef idx="0"/>
              <a:fillRef idx="0"/>
              <a:effectRef idx="0"/>
              <a:fontRef idx="minor"/>
            </p:style>
            <p:txBody>
              <a:bodyPr lIns="90000" rIns="90000" tIns="-30960" bIns="-30960" anchor="ctr" anchorCtr="1">
                <a:noAutofit/>
              </a:bodyPr>
              <a:p>
                <a:pPr>
                  <a:lnSpc>
                    <a:spcPct val="100000"/>
                  </a:lnSpc>
                </a:pPr>
                <a:endParaRPr b="0" lang="en-US" sz="1800" spc="-1" strike="noStrike">
                  <a:solidFill>
                    <a:srgbClr val="ffffff"/>
                  </a:solidFill>
                  <a:latin typeface="Arial"/>
                </a:endParaRPr>
              </a:p>
            </p:txBody>
          </p:sp>
          <p:sp>
            <p:nvSpPr>
              <p:cNvPr id="826" name=""/>
              <p:cNvSpPr/>
              <p:nvPr/>
            </p:nvSpPr>
            <p:spPr>
              <a:xfrm>
                <a:off x="6821280" y="1059480"/>
                <a:ext cx="240480" cy="237960"/>
              </a:xfrm>
              <a:custGeom>
                <a:avLst/>
                <a:gdLst>
                  <a:gd name="textAreaLeft" fmla="*/ 0 w 240480"/>
                  <a:gd name="textAreaRight" fmla="*/ 240840 w 240480"/>
                  <a:gd name="textAreaTop" fmla="*/ 0 h 237960"/>
                  <a:gd name="textAreaBottom" fmla="*/ 238320 h 237960"/>
                </a:gdLst>
                <a:ahLst/>
                <a:rect l="textAreaLeft" t="textAreaTop" r="textAreaRight" b="textAreaBottom"/>
                <a:pathLst>
                  <a:path w="669" h="662">
                    <a:moveTo>
                      <a:pt x="398" y="67"/>
                    </a:moveTo>
                    <a:cubicBezTo>
                      <a:pt x="403" y="39"/>
                      <a:pt x="409" y="34"/>
                      <a:pt x="420" y="31"/>
                    </a:cubicBezTo>
                    <a:cubicBezTo>
                      <a:pt x="428" y="31"/>
                      <a:pt x="462" y="31"/>
                      <a:pt x="482" y="31"/>
                    </a:cubicBezTo>
                    <a:cubicBezTo>
                      <a:pt x="582" y="31"/>
                      <a:pt x="624" y="34"/>
                      <a:pt x="624" y="109"/>
                    </a:cubicBezTo>
                    <a:cubicBezTo>
                      <a:pt x="624" y="126"/>
                      <a:pt x="621" y="162"/>
                      <a:pt x="619" y="187"/>
                    </a:cubicBezTo>
                    <a:cubicBezTo>
                      <a:pt x="616" y="193"/>
                      <a:pt x="616" y="204"/>
                      <a:pt x="616" y="207"/>
                    </a:cubicBezTo>
                    <a:cubicBezTo>
                      <a:pt x="616" y="212"/>
                      <a:pt x="619" y="221"/>
                      <a:pt x="627" y="221"/>
                    </a:cubicBezTo>
                    <a:cubicBezTo>
                      <a:pt x="638" y="221"/>
                      <a:pt x="638" y="212"/>
                      <a:pt x="641" y="198"/>
                    </a:cubicBezTo>
                    <a:cubicBezTo>
                      <a:pt x="650" y="142"/>
                      <a:pt x="660" y="85"/>
                      <a:pt x="669" y="28"/>
                    </a:cubicBezTo>
                    <a:cubicBezTo>
                      <a:pt x="669" y="22"/>
                      <a:pt x="669" y="14"/>
                      <a:pt x="669" y="11"/>
                    </a:cubicBezTo>
                    <a:cubicBezTo>
                      <a:pt x="669" y="0"/>
                      <a:pt x="661" y="0"/>
                      <a:pt x="644" y="0"/>
                    </a:cubicBezTo>
                    <a:cubicBezTo>
                      <a:pt x="462" y="0"/>
                      <a:pt x="280" y="0"/>
                      <a:pt x="98" y="0"/>
                    </a:cubicBezTo>
                    <a:cubicBezTo>
                      <a:pt x="73" y="0"/>
                      <a:pt x="73" y="0"/>
                      <a:pt x="67" y="20"/>
                    </a:cubicBezTo>
                    <a:cubicBezTo>
                      <a:pt x="47" y="76"/>
                      <a:pt x="26" y="133"/>
                      <a:pt x="6" y="190"/>
                    </a:cubicBezTo>
                    <a:cubicBezTo>
                      <a:pt x="6" y="193"/>
                      <a:pt x="0" y="207"/>
                      <a:pt x="0" y="210"/>
                    </a:cubicBezTo>
                    <a:cubicBezTo>
                      <a:pt x="0" y="215"/>
                      <a:pt x="6" y="221"/>
                      <a:pt x="14" y="221"/>
                    </a:cubicBezTo>
                    <a:cubicBezTo>
                      <a:pt x="22" y="221"/>
                      <a:pt x="22" y="215"/>
                      <a:pt x="31" y="198"/>
                    </a:cubicBezTo>
                    <a:cubicBezTo>
                      <a:pt x="81" y="48"/>
                      <a:pt x="109" y="31"/>
                      <a:pt x="255" y="31"/>
                    </a:cubicBezTo>
                    <a:cubicBezTo>
                      <a:pt x="267" y="31"/>
                      <a:pt x="279" y="31"/>
                      <a:pt x="291" y="31"/>
                    </a:cubicBezTo>
                    <a:cubicBezTo>
                      <a:pt x="319" y="31"/>
                      <a:pt x="319" y="34"/>
                      <a:pt x="319" y="42"/>
                    </a:cubicBezTo>
                    <a:cubicBezTo>
                      <a:pt x="319" y="48"/>
                      <a:pt x="316" y="59"/>
                      <a:pt x="316" y="61"/>
                    </a:cubicBezTo>
                    <a:cubicBezTo>
                      <a:pt x="272" y="236"/>
                      <a:pt x="229" y="410"/>
                      <a:pt x="185" y="584"/>
                    </a:cubicBezTo>
                    <a:cubicBezTo>
                      <a:pt x="176" y="620"/>
                      <a:pt x="171" y="631"/>
                      <a:pt x="67" y="631"/>
                    </a:cubicBezTo>
                    <a:cubicBezTo>
                      <a:pt x="31" y="631"/>
                      <a:pt x="25" y="631"/>
                      <a:pt x="25" y="651"/>
                    </a:cubicBezTo>
                    <a:cubicBezTo>
                      <a:pt x="25" y="662"/>
                      <a:pt x="36" y="662"/>
                      <a:pt x="42" y="662"/>
                    </a:cubicBezTo>
                    <a:cubicBezTo>
                      <a:pt x="70" y="662"/>
                      <a:pt x="95" y="659"/>
                      <a:pt x="123" y="659"/>
                    </a:cubicBezTo>
                    <a:cubicBezTo>
                      <a:pt x="151" y="659"/>
                      <a:pt x="179" y="659"/>
                      <a:pt x="207" y="659"/>
                    </a:cubicBezTo>
                    <a:cubicBezTo>
                      <a:pt x="235" y="659"/>
                      <a:pt x="260" y="659"/>
                      <a:pt x="288" y="659"/>
                    </a:cubicBezTo>
                    <a:cubicBezTo>
                      <a:pt x="316" y="659"/>
                      <a:pt x="347" y="662"/>
                      <a:pt x="372" y="662"/>
                    </a:cubicBezTo>
                    <a:cubicBezTo>
                      <a:pt x="384" y="662"/>
                      <a:pt x="395" y="662"/>
                      <a:pt x="395" y="643"/>
                    </a:cubicBezTo>
                    <a:cubicBezTo>
                      <a:pt x="395" y="631"/>
                      <a:pt x="386" y="631"/>
                      <a:pt x="361" y="631"/>
                    </a:cubicBezTo>
                    <a:cubicBezTo>
                      <a:pt x="336" y="631"/>
                      <a:pt x="325" y="631"/>
                      <a:pt x="300" y="631"/>
                    </a:cubicBezTo>
                    <a:cubicBezTo>
                      <a:pt x="272" y="626"/>
                      <a:pt x="263" y="623"/>
                      <a:pt x="263" y="609"/>
                    </a:cubicBezTo>
                    <a:cubicBezTo>
                      <a:pt x="263" y="606"/>
                      <a:pt x="263" y="604"/>
                      <a:pt x="266" y="587"/>
                    </a:cubicBezTo>
                    <a:cubicBezTo>
                      <a:pt x="310" y="414"/>
                      <a:pt x="354" y="240"/>
                      <a:pt x="398" y="6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27" name=""/>
              <p:cNvSpPr/>
              <p:nvPr/>
            </p:nvSpPr>
            <p:spPr>
              <a:xfrm>
                <a:off x="7031880" y="1187280"/>
                <a:ext cx="74160" cy="165600"/>
              </a:xfrm>
              <a:custGeom>
                <a:avLst/>
                <a:gdLst>
                  <a:gd name="textAreaLeft" fmla="*/ 0 w 74160"/>
                  <a:gd name="textAreaRight" fmla="*/ 74520 w 74160"/>
                  <a:gd name="textAreaTop" fmla="*/ 0 h 165600"/>
                  <a:gd name="textAreaBottom" fmla="*/ 165960 h 165600"/>
                </a:gdLst>
                <a:ahLst/>
                <a:rect l="textAreaLeft" t="textAreaTop" r="textAreaRight" b="textAreaBottom"/>
                <a:pathLst>
                  <a:path w="207" h="461">
                    <a:moveTo>
                      <a:pt x="190" y="25"/>
                    </a:moveTo>
                    <a:cubicBezTo>
                      <a:pt x="190" y="14"/>
                      <a:pt x="182" y="0"/>
                      <a:pt x="162" y="0"/>
                    </a:cubicBezTo>
                    <a:cubicBezTo>
                      <a:pt x="143" y="0"/>
                      <a:pt x="123" y="17"/>
                      <a:pt x="123" y="36"/>
                    </a:cubicBezTo>
                    <a:cubicBezTo>
                      <a:pt x="123" y="50"/>
                      <a:pt x="134" y="64"/>
                      <a:pt x="151" y="64"/>
                    </a:cubicBezTo>
                    <a:cubicBezTo>
                      <a:pt x="171" y="64"/>
                      <a:pt x="190" y="45"/>
                      <a:pt x="190" y="25"/>
                    </a:cubicBezTo>
                    <a:moveTo>
                      <a:pt x="50" y="374"/>
                    </a:moveTo>
                    <a:cubicBezTo>
                      <a:pt x="48" y="383"/>
                      <a:pt x="45" y="391"/>
                      <a:pt x="45" y="402"/>
                    </a:cubicBezTo>
                    <a:cubicBezTo>
                      <a:pt x="45" y="436"/>
                      <a:pt x="70" y="461"/>
                      <a:pt x="109" y="461"/>
                    </a:cubicBezTo>
                    <a:cubicBezTo>
                      <a:pt x="179" y="461"/>
                      <a:pt x="207" y="366"/>
                      <a:pt x="207" y="358"/>
                    </a:cubicBezTo>
                    <a:cubicBezTo>
                      <a:pt x="207" y="346"/>
                      <a:pt x="199" y="346"/>
                      <a:pt x="196" y="346"/>
                    </a:cubicBezTo>
                    <a:cubicBezTo>
                      <a:pt x="188" y="346"/>
                      <a:pt x="188" y="352"/>
                      <a:pt x="185" y="360"/>
                    </a:cubicBezTo>
                    <a:cubicBezTo>
                      <a:pt x="168" y="414"/>
                      <a:pt x="137" y="441"/>
                      <a:pt x="112" y="441"/>
                    </a:cubicBezTo>
                    <a:cubicBezTo>
                      <a:pt x="98" y="441"/>
                      <a:pt x="95" y="433"/>
                      <a:pt x="95" y="419"/>
                    </a:cubicBezTo>
                    <a:cubicBezTo>
                      <a:pt x="95" y="402"/>
                      <a:pt x="98" y="388"/>
                      <a:pt x="104" y="374"/>
                    </a:cubicBezTo>
                    <a:cubicBezTo>
                      <a:pt x="112" y="355"/>
                      <a:pt x="120" y="338"/>
                      <a:pt x="126" y="319"/>
                    </a:cubicBezTo>
                    <a:cubicBezTo>
                      <a:pt x="134" y="302"/>
                      <a:pt x="157" y="240"/>
                      <a:pt x="160" y="232"/>
                    </a:cubicBezTo>
                    <a:cubicBezTo>
                      <a:pt x="162" y="226"/>
                      <a:pt x="165" y="218"/>
                      <a:pt x="165" y="210"/>
                    </a:cubicBezTo>
                    <a:cubicBezTo>
                      <a:pt x="165" y="179"/>
                      <a:pt x="137" y="151"/>
                      <a:pt x="98" y="151"/>
                    </a:cubicBezTo>
                    <a:cubicBezTo>
                      <a:pt x="31" y="151"/>
                      <a:pt x="0" y="246"/>
                      <a:pt x="0" y="257"/>
                    </a:cubicBezTo>
                    <a:cubicBezTo>
                      <a:pt x="0" y="265"/>
                      <a:pt x="8" y="265"/>
                      <a:pt x="11" y="265"/>
                    </a:cubicBezTo>
                    <a:cubicBezTo>
                      <a:pt x="20" y="265"/>
                      <a:pt x="22" y="263"/>
                      <a:pt x="22" y="254"/>
                    </a:cubicBezTo>
                    <a:cubicBezTo>
                      <a:pt x="42" y="196"/>
                      <a:pt x="73" y="170"/>
                      <a:pt x="98" y="170"/>
                    </a:cubicBezTo>
                    <a:cubicBezTo>
                      <a:pt x="109" y="170"/>
                      <a:pt x="115" y="176"/>
                      <a:pt x="115" y="196"/>
                    </a:cubicBezTo>
                    <a:cubicBezTo>
                      <a:pt x="115" y="212"/>
                      <a:pt x="109" y="221"/>
                      <a:pt x="92" y="263"/>
                    </a:cubicBezTo>
                    <a:cubicBezTo>
                      <a:pt x="78" y="300"/>
                      <a:pt x="64" y="337"/>
                      <a:pt x="50" y="374"/>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28" name=""/>
              <p:cNvSpPr/>
              <p:nvPr/>
            </p:nvSpPr>
            <p:spPr>
              <a:xfrm>
                <a:off x="7157880" y="1033200"/>
                <a:ext cx="82440" cy="352800"/>
              </a:xfrm>
              <a:custGeom>
                <a:avLst/>
                <a:gdLst>
                  <a:gd name="textAreaLeft" fmla="*/ 0 w 82440"/>
                  <a:gd name="textAreaRight" fmla="*/ 82800 w 82440"/>
                  <a:gd name="textAreaTop" fmla="*/ 0 h 352800"/>
                  <a:gd name="textAreaBottom" fmla="*/ 353160 h 352800"/>
                </a:gdLst>
                <a:ahLst/>
                <a:rect l="textAreaLeft" t="textAreaTop" r="textAreaRight" b="textAreaBottom"/>
                <a:pathLst>
                  <a:path w="230" h="981">
                    <a:moveTo>
                      <a:pt x="230" y="489"/>
                    </a:moveTo>
                    <a:cubicBezTo>
                      <a:pt x="230" y="414"/>
                      <a:pt x="218" y="296"/>
                      <a:pt x="165" y="184"/>
                    </a:cubicBezTo>
                    <a:cubicBezTo>
                      <a:pt x="106" y="64"/>
                      <a:pt x="20" y="0"/>
                      <a:pt x="11" y="0"/>
                    </a:cubicBezTo>
                    <a:cubicBezTo>
                      <a:pt x="6" y="0"/>
                      <a:pt x="0" y="3"/>
                      <a:pt x="0" y="11"/>
                    </a:cubicBezTo>
                    <a:cubicBezTo>
                      <a:pt x="0" y="14"/>
                      <a:pt x="0" y="14"/>
                      <a:pt x="20" y="34"/>
                    </a:cubicBezTo>
                    <a:cubicBezTo>
                      <a:pt x="115" y="129"/>
                      <a:pt x="171" y="285"/>
                      <a:pt x="171" y="489"/>
                    </a:cubicBezTo>
                    <a:cubicBezTo>
                      <a:pt x="171" y="657"/>
                      <a:pt x="134" y="830"/>
                      <a:pt x="14" y="953"/>
                    </a:cubicBezTo>
                    <a:cubicBezTo>
                      <a:pt x="0" y="967"/>
                      <a:pt x="0" y="967"/>
                      <a:pt x="0" y="970"/>
                    </a:cubicBezTo>
                    <a:cubicBezTo>
                      <a:pt x="0" y="975"/>
                      <a:pt x="6" y="981"/>
                      <a:pt x="11" y="981"/>
                    </a:cubicBezTo>
                    <a:cubicBezTo>
                      <a:pt x="20" y="981"/>
                      <a:pt x="109" y="914"/>
                      <a:pt x="168" y="788"/>
                    </a:cubicBezTo>
                    <a:cubicBezTo>
                      <a:pt x="218" y="682"/>
                      <a:pt x="230" y="573"/>
                      <a:pt x="230" y="48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29" name=""/>
              <p:cNvSpPr/>
              <p:nvPr/>
            </p:nvSpPr>
            <p:spPr>
              <a:xfrm>
                <a:off x="7301880" y="1084680"/>
                <a:ext cx="168120" cy="11880"/>
              </a:xfrm>
              <a:custGeom>
                <a:avLst/>
                <a:gdLst>
                  <a:gd name="textAreaLeft" fmla="*/ 0 w 168120"/>
                  <a:gd name="textAreaRight" fmla="*/ 168480 w 168120"/>
                  <a:gd name="textAreaTop" fmla="*/ 0 h 11880"/>
                  <a:gd name="textAreaBottom" fmla="*/ 12240 h 11880"/>
                </a:gdLst>
                <a:ahLst/>
                <a:rect l="textAreaLeft" t="textAreaTop" r="textAreaRight" b="textAreaBottom"/>
                <a:pathLst>
                  <a:path w="468" h="34">
                    <a:moveTo>
                      <a:pt x="440" y="34"/>
                    </a:moveTo>
                    <a:cubicBezTo>
                      <a:pt x="451" y="34"/>
                      <a:pt x="468" y="34"/>
                      <a:pt x="468" y="17"/>
                    </a:cubicBezTo>
                    <a:cubicBezTo>
                      <a:pt x="468" y="0"/>
                      <a:pt x="451" y="0"/>
                      <a:pt x="440" y="0"/>
                    </a:cubicBezTo>
                    <a:cubicBezTo>
                      <a:pt x="302" y="0"/>
                      <a:pt x="165" y="0"/>
                      <a:pt x="28" y="0"/>
                    </a:cubicBezTo>
                    <a:cubicBezTo>
                      <a:pt x="17" y="0"/>
                      <a:pt x="0" y="0"/>
                      <a:pt x="0" y="17"/>
                    </a:cubicBezTo>
                    <a:cubicBezTo>
                      <a:pt x="0" y="34"/>
                      <a:pt x="17" y="34"/>
                      <a:pt x="28" y="34"/>
                    </a:cubicBezTo>
                    <a:cubicBezTo>
                      <a:pt x="165" y="34"/>
                      <a:pt x="302" y="34"/>
                      <a:pt x="440" y="34"/>
                    </a:cubicBezTo>
                    <a:close/>
                  </a:path>
                </a:pathLst>
              </a:custGeom>
              <a:solidFill>
                <a:srgbClr val="000000"/>
              </a:solidFill>
              <a:ln w="0">
                <a:noFill/>
              </a:ln>
            </p:spPr>
            <p:style>
              <a:lnRef idx="0"/>
              <a:fillRef idx="0"/>
              <a:effectRef idx="0"/>
              <a:fontRef idx="minor"/>
            </p:style>
            <p:txBody>
              <a:bodyPr lIns="90000" rIns="90000" tIns="-32760" bIns="-32760" anchor="ctr" anchorCtr="1">
                <a:noAutofit/>
              </a:bodyPr>
              <a:p>
                <a:pPr>
                  <a:lnSpc>
                    <a:spcPct val="100000"/>
                  </a:lnSpc>
                </a:pPr>
                <a:endParaRPr b="0" lang="en-US" sz="1800" spc="-1" strike="noStrike">
                  <a:solidFill>
                    <a:srgbClr val="ffffff"/>
                  </a:solidFill>
                  <a:latin typeface="Arial"/>
                </a:endParaRPr>
              </a:p>
            </p:txBody>
          </p:sp>
          <p:sp>
            <p:nvSpPr>
              <p:cNvPr id="830" name=""/>
              <p:cNvSpPr/>
              <p:nvPr/>
            </p:nvSpPr>
            <p:spPr>
              <a:xfrm>
                <a:off x="7525440" y="966960"/>
                <a:ext cx="64080" cy="246240"/>
              </a:xfrm>
              <a:custGeom>
                <a:avLst/>
                <a:gdLst>
                  <a:gd name="textAreaLeft" fmla="*/ 0 w 64080"/>
                  <a:gd name="textAreaRight" fmla="*/ 64440 w 64080"/>
                  <a:gd name="textAreaTop" fmla="*/ 0 h 246240"/>
                  <a:gd name="textAreaBottom" fmla="*/ 246600 h 246240"/>
                </a:gdLst>
                <a:ahLst/>
                <a:rect l="textAreaLeft" t="textAreaTop" r="textAreaRight" b="textAreaBottom"/>
                <a:pathLst>
                  <a:path w="179" h="685">
                    <a:moveTo>
                      <a:pt x="165" y="0"/>
                    </a:moveTo>
                    <a:cubicBezTo>
                      <a:pt x="34" y="92"/>
                      <a:pt x="0" y="238"/>
                      <a:pt x="0" y="344"/>
                    </a:cubicBezTo>
                    <a:cubicBezTo>
                      <a:pt x="0" y="439"/>
                      <a:pt x="28" y="590"/>
                      <a:pt x="165" y="685"/>
                    </a:cubicBezTo>
                    <a:cubicBezTo>
                      <a:pt x="171" y="685"/>
                      <a:pt x="179" y="685"/>
                      <a:pt x="179" y="679"/>
                    </a:cubicBezTo>
                    <a:cubicBezTo>
                      <a:pt x="179" y="673"/>
                      <a:pt x="176" y="673"/>
                      <a:pt x="171" y="668"/>
                    </a:cubicBezTo>
                    <a:cubicBezTo>
                      <a:pt x="81" y="584"/>
                      <a:pt x="48" y="469"/>
                      <a:pt x="48" y="344"/>
                    </a:cubicBezTo>
                    <a:cubicBezTo>
                      <a:pt x="48" y="159"/>
                      <a:pt x="118" y="67"/>
                      <a:pt x="174" y="17"/>
                    </a:cubicBezTo>
                    <a:cubicBezTo>
                      <a:pt x="176" y="14"/>
                      <a:pt x="179" y="11"/>
                      <a:pt x="179" y="8"/>
                    </a:cubicBezTo>
                    <a:cubicBezTo>
                      <a:pt x="179" y="0"/>
                      <a:pt x="171" y="0"/>
                      <a:pt x="165"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31" name=""/>
              <p:cNvSpPr/>
              <p:nvPr/>
            </p:nvSpPr>
            <p:spPr>
              <a:xfrm>
                <a:off x="7634520" y="988200"/>
                <a:ext cx="90360" cy="163440"/>
              </a:xfrm>
              <a:custGeom>
                <a:avLst/>
                <a:gdLst>
                  <a:gd name="textAreaLeft" fmla="*/ 0 w 90360"/>
                  <a:gd name="textAreaRight" fmla="*/ 90720 w 90360"/>
                  <a:gd name="textAreaTop" fmla="*/ 0 h 163440"/>
                  <a:gd name="textAreaBottom" fmla="*/ 163800 h 163440"/>
                </a:gdLst>
                <a:ahLst/>
                <a:rect l="textAreaLeft" t="textAreaTop" r="textAreaRight" b="textAreaBottom"/>
                <a:pathLst>
                  <a:path w="252" h="455">
                    <a:moveTo>
                      <a:pt x="157" y="20"/>
                    </a:moveTo>
                    <a:cubicBezTo>
                      <a:pt x="157" y="3"/>
                      <a:pt x="154" y="0"/>
                      <a:pt x="134" y="0"/>
                    </a:cubicBezTo>
                    <a:cubicBezTo>
                      <a:pt x="92" y="45"/>
                      <a:pt x="28" y="45"/>
                      <a:pt x="0" y="45"/>
                    </a:cubicBezTo>
                    <a:cubicBezTo>
                      <a:pt x="0" y="53"/>
                      <a:pt x="0" y="61"/>
                      <a:pt x="0" y="70"/>
                    </a:cubicBezTo>
                    <a:cubicBezTo>
                      <a:pt x="17" y="70"/>
                      <a:pt x="62" y="70"/>
                      <a:pt x="101" y="50"/>
                    </a:cubicBezTo>
                    <a:cubicBezTo>
                      <a:pt x="101" y="167"/>
                      <a:pt x="101" y="283"/>
                      <a:pt x="101" y="400"/>
                    </a:cubicBezTo>
                    <a:cubicBezTo>
                      <a:pt x="101" y="422"/>
                      <a:pt x="101" y="430"/>
                      <a:pt x="31" y="430"/>
                    </a:cubicBezTo>
                    <a:cubicBezTo>
                      <a:pt x="22" y="430"/>
                      <a:pt x="14" y="430"/>
                      <a:pt x="6" y="430"/>
                    </a:cubicBezTo>
                    <a:cubicBezTo>
                      <a:pt x="6" y="439"/>
                      <a:pt x="6" y="447"/>
                      <a:pt x="6" y="455"/>
                    </a:cubicBezTo>
                    <a:cubicBezTo>
                      <a:pt x="17" y="455"/>
                      <a:pt x="104" y="453"/>
                      <a:pt x="129" y="453"/>
                    </a:cubicBezTo>
                    <a:cubicBezTo>
                      <a:pt x="148" y="453"/>
                      <a:pt x="235" y="455"/>
                      <a:pt x="252" y="455"/>
                    </a:cubicBezTo>
                    <a:cubicBezTo>
                      <a:pt x="252" y="447"/>
                      <a:pt x="252" y="439"/>
                      <a:pt x="252" y="430"/>
                    </a:cubicBezTo>
                    <a:cubicBezTo>
                      <a:pt x="243" y="430"/>
                      <a:pt x="233" y="430"/>
                      <a:pt x="224" y="430"/>
                    </a:cubicBezTo>
                    <a:cubicBezTo>
                      <a:pt x="157" y="430"/>
                      <a:pt x="157" y="422"/>
                      <a:pt x="157" y="400"/>
                    </a:cubicBezTo>
                    <a:cubicBezTo>
                      <a:pt x="157" y="273"/>
                      <a:pt x="157" y="146"/>
                      <a:pt x="157" y="2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32" name=""/>
              <p:cNvSpPr/>
              <p:nvPr/>
            </p:nvSpPr>
            <p:spPr>
              <a:xfrm>
                <a:off x="7766280" y="999000"/>
                <a:ext cx="182160" cy="181800"/>
              </a:xfrm>
              <a:custGeom>
                <a:avLst/>
                <a:gdLst>
                  <a:gd name="textAreaLeft" fmla="*/ 0 w 182160"/>
                  <a:gd name="textAreaRight" fmla="*/ 182520 w 182160"/>
                  <a:gd name="textAreaTop" fmla="*/ 0 h 181800"/>
                  <a:gd name="textAreaBottom" fmla="*/ 182160 h 181800"/>
                </a:gdLst>
                <a:ahLst/>
                <a:rect l="textAreaLeft" t="textAreaTop" r="textAreaRight" b="textAreaBottom"/>
                <a:pathLst>
                  <a:path w="507" h="506">
                    <a:moveTo>
                      <a:pt x="269" y="271"/>
                    </a:moveTo>
                    <a:cubicBezTo>
                      <a:pt x="340" y="271"/>
                      <a:pt x="411" y="271"/>
                      <a:pt x="482" y="271"/>
                    </a:cubicBezTo>
                    <a:cubicBezTo>
                      <a:pt x="490" y="271"/>
                      <a:pt x="507" y="271"/>
                      <a:pt x="507" y="254"/>
                    </a:cubicBezTo>
                    <a:cubicBezTo>
                      <a:pt x="507" y="238"/>
                      <a:pt x="490" y="238"/>
                      <a:pt x="482" y="238"/>
                    </a:cubicBezTo>
                    <a:cubicBezTo>
                      <a:pt x="411" y="238"/>
                      <a:pt x="340" y="238"/>
                      <a:pt x="269" y="238"/>
                    </a:cubicBezTo>
                    <a:cubicBezTo>
                      <a:pt x="269" y="167"/>
                      <a:pt x="269" y="96"/>
                      <a:pt x="269" y="25"/>
                    </a:cubicBezTo>
                    <a:cubicBezTo>
                      <a:pt x="269" y="17"/>
                      <a:pt x="269" y="0"/>
                      <a:pt x="252" y="0"/>
                    </a:cubicBezTo>
                    <a:cubicBezTo>
                      <a:pt x="235" y="0"/>
                      <a:pt x="235" y="17"/>
                      <a:pt x="235" y="25"/>
                    </a:cubicBezTo>
                    <a:cubicBezTo>
                      <a:pt x="235" y="96"/>
                      <a:pt x="235" y="167"/>
                      <a:pt x="235" y="238"/>
                    </a:cubicBezTo>
                    <a:cubicBezTo>
                      <a:pt x="165" y="238"/>
                      <a:pt x="95" y="238"/>
                      <a:pt x="25" y="238"/>
                    </a:cubicBezTo>
                    <a:cubicBezTo>
                      <a:pt x="17" y="238"/>
                      <a:pt x="0" y="238"/>
                      <a:pt x="0" y="254"/>
                    </a:cubicBezTo>
                    <a:cubicBezTo>
                      <a:pt x="0" y="271"/>
                      <a:pt x="14" y="271"/>
                      <a:pt x="25" y="271"/>
                    </a:cubicBezTo>
                    <a:cubicBezTo>
                      <a:pt x="95" y="271"/>
                      <a:pt x="165" y="271"/>
                      <a:pt x="235" y="271"/>
                    </a:cubicBezTo>
                    <a:cubicBezTo>
                      <a:pt x="235" y="341"/>
                      <a:pt x="235" y="411"/>
                      <a:pt x="235" y="481"/>
                    </a:cubicBezTo>
                    <a:cubicBezTo>
                      <a:pt x="235" y="489"/>
                      <a:pt x="235" y="506"/>
                      <a:pt x="252" y="506"/>
                    </a:cubicBezTo>
                    <a:cubicBezTo>
                      <a:pt x="269" y="506"/>
                      <a:pt x="269" y="492"/>
                      <a:pt x="269" y="481"/>
                    </a:cubicBezTo>
                    <a:cubicBezTo>
                      <a:pt x="269" y="411"/>
                      <a:pt x="269" y="341"/>
                      <a:pt x="269" y="27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33" name=""/>
              <p:cNvSpPr/>
              <p:nvPr/>
            </p:nvSpPr>
            <p:spPr>
              <a:xfrm>
                <a:off x="7982280" y="978120"/>
                <a:ext cx="110520" cy="176760"/>
              </a:xfrm>
              <a:custGeom>
                <a:avLst/>
                <a:gdLst>
                  <a:gd name="textAreaLeft" fmla="*/ 0 w 110520"/>
                  <a:gd name="textAreaRight" fmla="*/ 110880 w 110520"/>
                  <a:gd name="textAreaTop" fmla="*/ 0 h 176760"/>
                  <a:gd name="textAreaBottom" fmla="*/ 177120 h 176760"/>
                </a:gdLst>
                <a:ahLst/>
                <a:rect l="textAreaLeft" t="textAreaTop" r="textAreaRight" b="textAreaBottom"/>
                <a:pathLst>
                  <a:path w="308" h="492">
                    <a:moveTo>
                      <a:pt x="308" y="151"/>
                    </a:moveTo>
                    <a:cubicBezTo>
                      <a:pt x="308" y="78"/>
                      <a:pt x="280" y="0"/>
                      <a:pt x="213" y="0"/>
                    </a:cubicBezTo>
                    <a:cubicBezTo>
                      <a:pt x="109" y="0"/>
                      <a:pt x="0" y="184"/>
                      <a:pt x="0" y="344"/>
                    </a:cubicBezTo>
                    <a:cubicBezTo>
                      <a:pt x="0" y="425"/>
                      <a:pt x="31" y="492"/>
                      <a:pt x="95" y="492"/>
                    </a:cubicBezTo>
                    <a:cubicBezTo>
                      <a:pt x="199" y="492"/>
                      <a:pt x="308" y="305"/>
                      <a:pt x="308" y="151"/>
                    </a:cubicBezTo>
                    <a:moveTo>
                      <a:pt x="76" y="235"/>
                    </a:moveTo>
                    <a:cubicBezTo>
                      <a:pt x="112" y="87"/>
                      <a:pt x="171" y="20"/>
                      <a:pt x="213" y="20"/>
                    </a:cubicBezTo>
                    <a:cubicBezTo>
                      <a:pt x="255" y="20"/>
                      <a:pt x="255" y="98"/>
                      <a:pt x="255" y="109"/>
                    </a:cubicBezTo>
                    <a:cubicBezTo>
                      <a:pt x="255" y="137"/>
                      <a:pt x="249" y="176"/>
                      <a:pt x="235" y="235"/>
                    </a:cubicBezTo>
                    <a:cubicBezTo>
                      <a:pt x="182" y="235"/>
                      <a:pt x="129" y="235"/>
                      <a:pt x="76" y="235"/>
                    </a:cubicBezTo>
                    <a:moveTo>
                      <a:pt x="230" y="260"/>
                    </a:moveTo>
                    <a:cubicBezTo>
                      <a:pt x="210" y="333"/>
                      <a:pt x="196" y="372"/>
                      <a:pt x="174" y="405"/>
                    </a:cubicBezTo>
                    <a:cubicBezTo>
                      <a:pt x="154" y="439"/>
                      <a:pt x="126" y="472"/>
                      <a:pt x="95" y="472"/>
                    </a:cubicBezTo>
                    <a:cubicBezTo>
                      <a:pt x="56" y="472"/>
                      <a:pt x="50" y="419"/>
                      <a:pt x="50" y="383"/>
                    </a:cubicBezTo>
                    <a:cubicBezTo>
                      <a:pt x="50" y="338"/>
                      <a:pt x="64" y="285"/>
                      <a:pt x="70" y="260"/>
                    </a:cubicBezTo>
                    <a:cubicBezTo>
                      <a:pt x="123" y="260"/>
                      <a:pt x="176" y="260"/>
                      <a:pt x="230" y="26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sp>
            <p:nvSpPr>
              <p:cNvPr id="834" name=""/>
              <p:cNvSpPr/>
              <p:nvPr/>
            </p:nvSpPr>
            <p:spPr>
              <a:xfrm>
                <a:off x="8126280" y="966960"/>
                <a:ext cx="64080" cy="246240"/>
              </a:xfrm>
              <a:custGeom>
                <a:avLst/>
                <a:gdLst>
                  <a:gd name="textAreaLeft" fmla="*/ 0 w 64080"/>
                  <a:gd name="textAreaRight" fmla="*/ 64440 w 64080"/>
                  <a:gd name="textAreaTop" fmla="*/ 0 h 246240"/>
                  <a:gd name="textAreaBottom" fmla="*/ 246600 h 246240"/>
                </a:gdLst>
                <a:ahLst/>
                <a:rect l="textAreaLeft" t="textAreaTop" r="textAreaRight" b="textAreaBottom"/>
                <a:pathLst>
                  <a:path w="179" h="685">
                    <a:moveTo>
                      <a:pt x="14" y="0"/>
                    </a:moveTo>
                    <a:cubicBezTo>
                      <a:pt x="8" y="0"/>
                      <a:pt x="0" y="0"/>
                      <a:pt x="0" y="8"/>
                    </a:cubicBezTo>
                    <a:cubicBezTo>
                      <a:pt x="0" y="11"/>
                      <a:pt x="3" y="14"/>
                      <a:pt x="6" y="20"/>
                    </a:cubicBezTo>
                    <a:cubicBezTo>
                      <a:pt x="64" y="73"/>
                      <a:pt x="132" y="165"/>
                      <a:pt x="132" y="344"/>
                    </a:cubicBezTo>
                    <a:cubicBezTo>
                      <a:pt x="132" y="486"/>
                      <a:pt x="87" y="595"/>
                      <a:pt x="11" y="662"/>
                    </a:cubicBezTo>
                    <a:cubicBezTo>
                      <a:pt x="0" y="673"/>
                      <a:pt x="0" y="675"/>
                      <a:pt x="0" y="679"/>
                    </a:cubicBezTo>
                    <a:cubicBezTo>
                      <a:pt x="0" y="683"/>
                      <a:pt x="3" y="685"/>
                      <a:pt x="8" y="685"/>
                    </a:cubicBezTo>
                    <a:cubicBezTo>
                      <a:pt x="17" y="685"/>
                      <a:pt x="84" y="640"/>
                      <a:pt x="129" y="556"/>
                    </a:cubicBezTo>
                    <a:cubicBezTo>
                      <a:pt x="160" y="497"/>
                      <a:pt x="179" y="425"/>
                      <a:pt x="179" y="344"/>
                    </a:cubicBezTo>
                    <a:cubicBezTo>
                      <a:pt x="179" y="246"/>
                      <a:pt x="148" y="98"/>
                      <a:pt x="14" y="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ffffff"/>
                  </a:solidFill>
                  <a:latin typeface="Arial"/>
                </a:endParaRPr>
              </a:p>
            </p:txBody>
          </p:sp>
        </p:grpSp>
      </p:grpSp>
      <p:sp>
        <p:nvSpPr>
          <p:cNvPr id="835" name=""/>
          <p:cNvSpPr/>
          <p:nvPr/>
        </p:nvSpPr>
        <p:spPr>
          <a:xfrm flipV="1">
            <a:off x="3276000" y="1440360"/>
            <a:ext cx="1589400" cy="1800"/>
          </a:xfrm>
          <a:prstGeom prst="line">
            <a:avLst/>
          </a:prstGeom>
          <a:ln w="38160">
            <a:solidFill>
              <a:srgbClr val="666666"/>
            </a:solidFill>
            <a:round/>
          </a:ln>
        </p:spPr>
        <p:style>
          <a:lnRef idx="0"/>
          <a:fillRef idx="0"/>
          <a:effectRef idx="0"/>
          <a:fontRef idx="minor"/>
        </p:style>
        <p:txBody>
          <a:bodyPr lIns="109080" rIns="109080" tIns="-62280" bIns="-62280" anchor="ctr">
            <a:noAutofit/>
          </a:bodyPr>
          <a:p>
            <a:endParaRPr b="0" lang="en-US" sz="1800" spc="-1" strike="noStrike">
              <a:solidFill>
                <a:srgbClr val="000000"/>
              </a:solidFill>
              <a:latin typeface="Arial"/>
            </a:endParaRPr>
          </a:p>
        </p:txBody>
      </p:sp>
      <p:sp>
        <p:nvSpPr>
          <p:cNvPr id="836" name=""/>
          <p:cNvSpPr/>
          <p:nvPr/>
        </p:nvSpPr>
        <p:spPr>
          <a:xfrm>
            <a:off x="5328360" y="1442520"/>
            <a:ext cx="215640" cy="360"/>
          </a:xfrm>
          <a:prstGeom prst="line">
            <a:avLst/>
          </a:prstGeom>
          <a:ln w="38160">
            <a:solidFill>
              <a:srgbClr val="666666"/>
            </a:solidFill>
            <a:round/>
          </a:ln>
        </p:spPr>
        <p:style>
          <a:lnRef idx="0"/>
          <a:fillRef idx="0"/>
          <a:effectRef idx="0"/>
          <a:fontRef idx="minor"/>
        </p:style>
        <p:txBody>
          <a:bodyPr lIns="109080" rIns="109080" tIns="-64080" bIns="-64080" anchor="ctr">
            <a:noAutofit/>
          </a:bodyPr>
          <a:p>
            <a:endParaRPr b="0" lang="en-US" sz="1800" spc="-1" strike="noStrike">
              <a:solidFill>
                <a:srgbClr val="000000"/>
              </a:solidFill>
              <a:latin typeface="Arial"/>
            </a:endParaRPr>
          </a:p>
        </p:txBody>
      </p:sp>
      <p:sp>
        <p:nvSpPr>
          <p:cNvPr id="837" name=""/>
          <p:cNvSpPr/>
          <p:nvPr/>
        </p:nvSpPr>
        <p:spPr>
          <a:xfrm flipV="1">
            <a:off x="5616360" y="1440720"/>
            <a:ext cx="503640" cy="1800"/>
          </a:xfrm>
          <a:prstGeom prst="line">
            <a:avLst/>
          </a:prstGeom>
          <a:ln w="38160">
            <a:solidFill>
              <a:srgbClr val="666666"/>
            </a:solidFill>
            <a:round/>
          </a:ln>
        </p:spPr>
        <p:style>
          <a:lnRef idx="0"/>
          <a:fillRef idx="0"/>
          <a:effectRef idx="0"/>
          <a:fontRef idx="minor"/>
        </p:style>
        <p:txBody>
          <a:bodyPr lIns="109080" rIns="109080" tIns="-62280" bIns="-62280" anchor="ctr">
            <a:noAutofit/>
          </a:bodyPr>
          <a:p>
            <a:endParaRPr b="0" lang="en-US" sz="1800" spc="-1" strike="noStrike">
              <a:solidFill>
                <a:srgbClr val="000000"/>
              </a:solidFill>
              <a:latin typeface="Arial"/>
            </a:endParaRPr>
          </a:p>
        </p:txBody>
      </p:sp>
      <p:sp>
        <p:nvSpPr>
          <p:cNvPr id="838" name=""/>
          <p:cNvSpPr/>
          <p:nvPr/>
        </p:nvSpPr>
        <p:spPr>
          <a:xfrm flipV="1">
            <a:off x="6156360" y="1440360"/>
            <a:ext cx="2051640" cy="2160"/>
          </a:xfrm>
          <a:prstGeom prst="line">
            <a:avLst/>
          </a:prstGeom>
          <a:ln w="38160">
            <a:solidFill>
              <a:srgbClr val="666666"/>
            </a:solidFill>
            <a:round/>
          </a:ln>
        </p:spPr>
        <p:style>
          <a:lnRef idx="0"/>
          <a:fillRef idx="0"/>
          <a:effectRef idx="0"/>
          <a:fontRef idx="minor"/>
        </p:style>
        <p:txBody>
          <a:bodyPr lIns="109080" rIns="109080" tIns="-61920" bIns="-61920" anchor="ctr">
            <a:noAutofit/>
          </a:bodyPr>
          <a:p>
            <a:endParaRPr b="0" lang="en-US" sz="1800" spc="-1" strike="noStrike">
              <a:solidFill>
                <a:srgbClr val="000000"/>
              </a:solidFill>
              <a:latin typeface="Arial"/>
            </a:endParaRPr>
          </a:p>
        </p:txBody>
      </p:sp>
      <p:sp>
        <p:nvSpPr>
          <p:cNvPr id="839" name=""/>
          <p:cNvSpPr/>
          <p:nvPr/>
        </p:nvSpPr>
        <p:spPr>
          <a:xfrm flipV="1">
            <a:off x="5040000" y="1523520"/>
            <a:ext cx="432000" cy="576000"/>
          </a:xfrm>
          <a:prstGeom prst="line">
            <a:avLst/>
          </a:prstGeom>
          <a:ln w="29160">
            <a:solidFill>
              <a:srgbClr val="666666"/>
            </a:solidFill>
            <a:round/>
            <a:tailEnd len="med" type="triangle" w="med"/>
          </a:ln>
        </p:spPr>
        <p:style>
          <a:lnRef idx="0"/>
          <a:fillRef idx="0"/>
          <a:effectRef idx="0"/>
          <a:fontRef idx="minor"/>
        </p:style>
        <p:txBody>
          <a:bodyPr lIns="104400" rIns="104400" tIns="59400" bIns="59400" anchor="ctr">
            <a:noAutofit/>
          </a:bodyPr>
          <a:p>
            <a:endParaRPr b="0" lang="en-US" sz="1800" spc="-1" strike="noStrike">
              <a:solidFill>
                <a:srgbClr val="000000"/>
              </a:solidFill>
              <a:latin typeface="Arial"/>
            </a:endParaRPr>
          </a:p>
        </p:txBody>
      </p:sp>
      <p:sp>
        <p:nvSpPr>
          <p:cNvPr id="840" name=""/>
          <p:cNvSpPr/>
          <p:nvPr/>
        </p:nvSpPr>
        <p:spPr>
          <a:xfrm flipH="1" flipV="1">
            <a:off x="5832000" y="1523520"/>
            <a:ext cx="144000" cy="1080000"/>
          </a:xfrm>
          <a:prstGeom prst="line">
            <a:avLst/>
          </a:prstGeom>
          <a:ln w="29160">
            <a:solidFill>
              <a:srgbClr val="666666"/>
            </a:solidFill>
            <a:round/>
            <a:tailEnd len="med" type="triangle" w="med"/>
          </a:ln>
        </p:spPr>
        <p:style>
          <a:lnRef idx="0"/>
          <a:fillRef idx="0"/>
          <a:effectRef idx="0"/>
          <a:fontRef idx="minor"/>
        </p:style>
        <p:txBody>
          <a:bodyPr lIns="104400" rIns="104400" tIns="59400" bIns="59400" anchor="ctr">
            <a:noAutofit/>
          </a:bodyPr>
          <a:p>
            <a:endParaRPr b="0" lang="en-US" sz="1800" spc="-1" strike="noStrike">
              <a:solidFill>
                <a:srgbClr val="000000"/>
              </a:solidFill>
              <a:latin typeface="Arial"/>
            </a:endParaRPr>
          </a:p>
        </p:txBody>
      </p:sp>
      <p:sp>
        <p:nvSpPr>
          <p:cNvPr id="841" name=""/>
          <p:cNvSpPr/>
          <p:nvPr/>
        </p:nvSpPr>
        <p:spPr>
          <a:xfrm flipH="1" flipV="1">
            <a:off x="6984000" y="1523520"/>
            <a:ext cx="504000" cy="792000"/>
          </a:xfrm>
          <a:prstGeom prst="line">
            <a:avLst/>
          </a:prstGeom>
          <a:ln w="29160">
            <a:solidFill>
              <a:srgbClr val="666666"/>
            </a:solidFill>
            <a:round/>
            <a:tailEnd len="med" type="triangle" w="med"/>
          </a:ln>
        </p:spPr>
        <p:style>
          <a:lnRef idx="0"/>
          <a:fillRef idx="0"/>
          <a:effectRef idx="0"/>
          <a:fontRef idx="minor"/>
        </p:style>
        <p:txBody>
          <a:bodyPr lIns="104400" rIns="104400" tIns="59400" bIns="59400" anchor="ctr">
            <a:noAutofit/>
          </a:bodyPr>
          <a:p>
            <a:endParaRPr b="0" lang="en-US" sz="1800" spc="-1" strike="noStrike">
              <a:solidFill>
                <a:srgbClr val="000000"/>
              </a:solidFill>
              <a:latin typeface="Arial"/>
            </a:endParaRPr>
          </a:p>
        </p:txBody>
      </p:sp>
      <p:pic>
        <p:nvPicPr>
          <p:cNvPr id="842" name="" descr=""/>
          <p:cNvPicPr/>
          <p:nvPr/>
        </p:nvPicPr>
        <p:blipFill>
          <a:blip r:embed="rId3"/>
          <a:stretch/>
        </p:blipFill>
        <p:spPr>
          <a:xfrm>
            <a:off x="7614360" y="3708000"/>
            <a:ext cx="3651840" cy="237564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3" name="" descr=""/>
          <p:cNvPicPr/>
          <p:nvPr/>
        </p:nvPicPr>
        <p:blipFill>
          <a:blip r:embed="rId1"/>
          <a:stretch/>
        </p:blipFill>
        <p:spPr>
          <a:xfrm>
            <a:off x="6300000" y="1908000"/>
            <a:ext cx="5949720" cy="4968360"/>
          </a:xfrm>
          <a:prstGeom prst="rect">
            <a:avLst/>
          </a:prstGeom>
          <a:ln w="0">
            <a:noFill/>
          </a:ln>
        </p:spPr>
      </p:pic>
      <p:sp>
        <p:nvSpPr>
          <p:cNvPr id="844" name=""/>
          <p:cNvSpPr/>
          <p:nvPr/>
        </p:nvSpPr>
        <p:spPr>
          <a:xfrm>
            <a:off x="5760" y="360"/>
            <a:ext cx="100022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DejaVu Sans"/>
              </a:rPr>
              <a:t>Predict:</a:t>
            </a:r>
            <a:r>
              <a:rPr b="0" lang="en-US" sz="3600" spc="-1" strike="noStrike">
                <a:solidFill>
                  <a:srgbClr val="000000"/>
                </a:solidFill>
                <a:latin typeface="Arial"/>
                <a:ea typeface="DejaVu Sans"/>
              </a:rPr>
              <a:t> Future adoption and tipping points</a:t>
            </a:r>
            <a:endParaRPr b="0" lang="en-AU" sz="3600" spc="-1" strike="noStrike">
              <a:solidFill>
                <a:srgbClr val="000000"/>
              </a:solidFill>
              <a:latin typeface="Arial"/>
            </a:endParaRPr>
          </a:p>
        </p:txBody>
      </p:sp>
      <p:sp>
        <p:nvSpPr>
          <p:cNvPr id="845" name=""/>
          <p:cNvSpPr/>
          <p:nvPr/>
        </p:nvSpPr>
        <p:spPr>
          <a:xfrm>
            <a:off x="455040" y="2412360"/>
            <a:ext cx="5376600" cy="85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200" spc="-1" strike="noStrike">
                <a:solidFill>
                  <a:srgbClr val="000000"/>
                </a:solidFill>
                <a:latin typeface="Arial"/>
                <a:ea typeface="DejaVu Sans"/>
              </a:rPr>
              <a:t>tipping points</a:t>
            </a:r>
            <a:r>
              <a:rPr b="0" lang="en-AU" sz="2200" spc="-1" strike="noStrike">
                <a:solidFill>
                  <a:srgbClr val="000000"/>
                </a:solidFill>
                <a:latin typeface="Arial"/>
                <a:ea typeface="DejaVu Sans"/>
              </a:rPr>
              <a:t> – the points at which the reach of IO increases exponentially</a:t>
            </a:r>
            <a:endParaRPr b="0" lang="en-AU" sz="2200" spc="-1" strike="noStrike">
              <a:solidFill>
                <a:srgbClr val="000000"/>
              </a:solidFill>
              <a:latin typeface="Arial"/>
            </a:endParaRPr>
          </a:p>
        </p:txBody>
      </p:sp>
      <p:sp>
        <p:nvSpPr>
          <p:cNvPr id="846" name=""/>
          <p:cNvSpPr/>
          <p:nvPr/>
        </p:nvSpPr>
        <p:spPr>
          <a:xfrm>
            <a:off x="455040" y="1260720"/>
            <a:ext cx="5376600" cy="85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2200" spc="-1" strike="noStrike">
                <a:solidFill>
                  <a:srgbClr val="000000"/>
                </a:solidFill>
                <a:latin typeface="Arial"/>
                <a:ea typeface="DejaVu Sans"/>
              </a:rPr>
              <a:t>Given an early observed spread, predict the future attention a narrative will gain</a:t>
            </a:r>
            <a:endParaRPr b="0" lang="en-AU" sz="2200" spc="-1" strike="noStrike">
              <a:solidFill>
                <a:srgbClr val="000000"/>
              </a:solidFill>
              <a:latin typeface="Arial"/>
            </a:endParaRPr>
          </a:p>
        </p:txBody>
      </p:sp>
      <p:sp>
        <p:nvSpPr>
          <p:cNvPr id="847" name="Rectangle 4"/>
          <p:cNvSpPr/>
          <p:nvPr/>
        </p:nvSpPr>
        <p:spPr>
          <a:xfrm>
            <a:off x="491760" y="4571640"/>
            <a:ext cx="562788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2060"/>
                </a:solidFill>
                <a:latin typeface="Arial"/>
                <a:ea typeface="Arial"/>
              </a:rPr>
              <a:t>When to act? (</a:t>
            </a:r>
            <a:r>
              <a:rPr b="1" lang="en-US" sz="2400" spc="-1" strike="noStrike">
                <a:solidFill>
                  <a:srgbClr val="002060"/>
                </a:solidFill>
                <a:latin typeface="Arial"/>
                <a:ea typeface="Arial"/>
              </a:rPr>
              <a:t>hint</a:t>
            </a:r>
            <a:r>
              <a:rPr b="0" lang="en-US" sz="2400" spc="-1" strike="noStrike">
                <a:solidFill>
                  <a:srgbClr val="002060"/>
                </a:solidFill>
                <a:latin typeface="Arial"/>
                <a:ea typeface="Arial"/>
              </a:rPr>
              <a:t>: before tipping point)</a:t>
            </a:r>
            <a:endParaRPr b="0" lang="en-AU" sz="2400" spc="-1" strike="noStrike">
              <a:solidFill>
                <a:srgbClr val="000000"/>
              </a:solidFill>
              <a:latin typeface="Arial"/>
            </a:endParaRPr>
          </a:p>
        </p:txBody>
      </p:sp>
      <p:sp>
        <p:nvSpPr>
          <p:cNvPr id="848" name="Rectangle 5"/>
          <p:cNvSpPr/>
          <p:nvPr/>
        </p:nvSpPr>
        <p:spPr>
          <a:xfrm>
            <a:off x="491760" y="5111640"/>
            <a:ext cx="56278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2060"/>
                </a:solidFill>
                <a:latin typeface="Arial"/>
                <a:ea typeface="Arial"/>
              </a:rPr>
              <a:t>What to counter? (</a:t>
            </a:r>
            <a:r>
              <a:rPr b="1" lang="en-US" sz="2400" spc="-1" strike="noStrike">
                <a:solidFill>
                  <a:srgbClr val="002060"/>
                </a:solidFill>
                <a:latin typeface="Arial"/>
                <a:ea typeface="Arial"/>
              </a:rPr>
              <a:t>hint</a:t>
            </a:r>
            <a:r>
              <a:rPr b="0" lang="en-US" sz="2400" spc="-1" strike="noStrike">
                <a:solidFill>
                  <a:srgbClr val="002060"/>
                </a:solidFill>
                <a:latin typeface="Arial"/>
                <a:ea typeface="Arial"/>
              </a:rPr>
              <a:t>: potentially popular IO)</a:t>
            </a:r>
            <a:endParaRPr b="0" lang="en-AU"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
          <p:cNvSpPr/>
          <p:nvPr/>
        </p:nvSpPr>
        <p:spPr>
          <a:xfrm>
            <a:off x="1821240" y="3410640"/>
            <a:ext cx="335880" cy="34020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50" name=""/>
          <p:cNvSpPr/>
          <p:nvPr/>
        </p:nvSpPr>
        <p:spPr>
          <a:xfrm>
            <a:off x="2669760" y="2914560"/>
            <a:ext cx="33624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51" name=""/>
          <p:cNvSpPr/>
          <p:nvPr/>
        </p:nvSpPr>
        <p:spPr>
          <a:xfrm>
            <a:off x="3200040" y="333540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52" name=""/>
          <p:cNvSpPr/>
          <p:nvPr/>
        </p:nvSpPr>
        <p:spPr>
          <a:xfrm>
            <a:off x="2397240" y="397512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53" name=""/>
          <p:cNvSpPr/>
          <p:nvPr/>
        </p:nvSpPr>
        <p:spPr>
          <a:xfrm>
            <a:off x="3200040" y="397512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54" name=""/>
          <p:cNvSpPr/>
          <p:nvPr/>
        </p:nvSpPr>
        <p:spPr>
          <a:xfrm>
            <a:off x="3906000" y="3661200"/>
            <a:ext cx="33696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55" name=""/>
          <p:cNvSpPr/>
          <p:nvPr/>
        </p:nvSpPr>
        <p:spPr>
          <a:xfrm>
            <a:off x="3729600" y="2750400"/>
            <a:ext cx="33588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856" name=""/>
          <p:cNvCxnSpPr>
            <a:stCxn id="849" idx="7"/>
            <a:endCxn id="850" idx="3"/>
          </p:cNvCxnSpPr>
          <p:nvPr/>
        </p:nvCxnSpPr>
        <p:spPr>
          <a:xfrm flipV="1">
            <a:off x="2108160" y="3201840"/>
            <a:ext cx="610920" cy="258840"/>
          </a:xfrm>
          <a:prstGeom prst="straightConnector1">
            <a:avLst/>
          </a:prstGeom>
          <a:ln w="0">
            <a:solidFill>
              <a:srgbClr val="3465a4"/>
            </a:solidFill>
            <a:tailEnd len="med" type="triangle" w="med"/>
          </a:ln>
        </p:spPr>
      </p:cxnSp>
      <p:cxnSp>
        <p:nvCxnSpPr>
          <p:cNvPr id="857" name=""/>
          <p:cNvCxnSpPr>
            <a:stCxn id="849" idx="5"/>
            <a:endCxn id="852" idx="1"/>
          </p:cNvCxnSpPr>
          <p:nvPr/>
        </p:nvCxnSpPr>
        <p:spPr>
          <a:xfrm>
            <a:off x="2108160" y="3701160"/>
            <a:ext cx="338400" cy="323280"/>
          </a:xfrm>
          <a:prstGeom prst="straightConnector1">
            <a:avLst/>
          </a:prstGeom>
          <a:ln w="0">
            <a:solidFill>
              <a:srgbClr val="3465a4"/>
            </a:solidFill>
            <a:tailEnd len="med" type="triangle" w="med"/>
          </a:ln>
        </p:spPr>
      </p:cxnSp>
      <p:cxnSp>
        <p:nvCxnSpPr>
          <p:cNvPr id="858" name=""/>
          <p:cNvCxnSpPr>
            <a:stCxn id="850" idx="5"/>
            <a:endCxn id="851" idx="1"/>
          </p:cNvCxnSpPr>
          <p:nvPr/>
        </p:nvCxnSpPr>
        <p:spPr>
          <a:xfrm>
            <a:off x="2957040" y="3201840"/>
            <a:ext cx="292320" cy="182880"/>
          </a:xfrm>
          <a:prstGeom prst="straightConnector1">
            <a:avLst/>
          </a:prstGeom>
          <a:ln w="0">
            <a:solidFill>
              <a:srgbClr val="3465a4"/>
            </a:solidFill>
            <a:tailEnd len="med" type="triangle" w="med"/>
          </a:ln>
        </p:spPr>
      </p:cxnSp>
      <p:cxnSp>
        <p:nvCxnSpPr>
          <p:cNvPr id="859" name=""/>
          <p:cNvCxnSpPr>
            <a:stCxn id="850" idx="4"/>
            <a:endCxn id="852" idx="0"/>
          </p:cNvCxnSpPr>
          <p:nvPr/>
        </p:nvCxnSpPr>
        <p:spPr>
          <a:xfrm flipH="1">
            <a:off x="2565360" y="3250800"/>
            <a:ext cx="272880" cy="724680"/>
          </a:xfrm>
          <a:prstGeom prst="straightConnector1">
            <a:avLst/>
          </a:prstGeom>
          <a:ln w="0">
            <a:solidFill>
              <a:srgbClr val="3465a4"/>
            </a:solidFill>
            <a:tailEnd len="med" type="triangle" w="med"/>
          </a:ln>
        </p:spPr>
      </p:cxnSp>
      <p:cxnSp>
        <p:nvCxnSpPr>
          <p:cNvPr id="860" name=""/>
          <p:cNvCxnSpPr>
            <a:stCxn id="852" idx="6"/>
            <a:endCxn id="853" idx="2"/>
          </p:cNvCxnSpPr>
          <p:nvPr/>
        </p:nvCxnSpPr>
        <p:spPr>
          <a:xfrm>
            <a:off x="2733120" y="4143240"/>
            <a:ext cx="467280" cy="360"/>
          </a:xfrm>
          <a:prstGeom prst="straightConnector1">
            <a:avLst/>
          </a:prstGeom>
          <a:ln w="0">
            <a:solidFill>
              <a:srgbClr val="3465a4"/>
            </a:solidFill>
            <a:tailEnd len="med" type="triangle" w="med"/>
          </a:ln>
        </p:spPr>
      </p:cxnSp>
      <p:cxnSp>
        <p:nvCxnSpPr>
          <p:cNvPr id="861" name=""/>
          <p:cNvCxnSpPr>
            <a:stCxn id="852" idx="7"/>
            <a:endCxn id="851" idx="3"/>
          </p:cNvCxnSpPr>
          <p:nvPr/>
        </p:nvCxnSpPr>
        <p:spPr>
          <a:xfrm flipV="1">
            <a:off x="2684160" y="3622320"/>
            <a:ext cx="565200" cy="402120"/>
          </a:xfrm>
          <a:prstGeom prst="straightConnector1">
            <a:avLst/>
          </a:prstGeom>
          <a:ln w="0">
            <a:solidFill>
              <a:srgbClr val="3465a4"/>
            </a:solidFill>
            <a:tailEnd len="med" type="triangle" w="med"/>
          </a:ln>
        </p:spPr>
      </p:cxnSp>
      <p:cxnSp>
        <p:nvCxnSpPr>
          <p:cNvPr id="862" name=""/>
          <p:cNvCxnSpPr>
            <a:stCxn id="853" idx="6"/>
            <a:endCxn id="854" idx="3"/>
          </p:cNvCxnSpPr>
          <p:nvPr/>
        </p:nvCxnSpPr>
        <p:spPr>
          <a:xfrm flipV="1">
            <a:off x="3535920" y="3948120"/>
            <a:ext cx="419760" cy="195480"/>
          </a:xfrm>
          <a:prstGeom prst="straightConnector1">
            <a:avLst/>
          </a:prstGeom>
          <a:ln w="0">
            <a:solidFill>
              <a:srgbClr val="3465a4"/>
            </a:solidFill>
            <a:tailEnd len="med" type="triangle" w="med"/>
          </a:ln>
        </p:spPr>
      </p:cxnSp>
      <p:cxnSp>
        <p:nvCxnSpPr>
          <p:cNvPr id="863" name=""/>
          <p:cNvCxnSpPr>
            <a:stCxn id="854" idx="0"/>
            <a:endCxn id="855" idx="5"/>
          </p:cNvCxnSpPr>
          <p:nvPr/>
        </p:nvCxnSpPr>
        <p:spPr>
          <a:xfrm flipH="1" flipV="1">
            <a:off x="4016520" y="3037680"/>
            <a:ext cx="58320" cy="623880"/>
          </a:xfrm>
          <a:prstGeom prst="straightConnector1">
            <a:avLst/>
          </a:prstGeom>
          <a:ln w="0">
            <a:solidFill>
              <a:srgbClr val="3465a4"/>
            </a:solidFill>
            <a:tailEnd len="med" type="triangle" w="med"/>
          </a:ln>
        </p:spPr>
      </p:cxnSp>
      <p:cxnSp>
        <p:nvCxnSpPr>
          <p:cNvPr id="864" name=""/>
          <p:cNvCxnSpPr>
            <a:stCxn id="851" idx="7"/>
            <a:endCxn id="855" idx="3"/>
          </p:cNvCxnSpPr>
          <p:nvPr/>
        </p:nvCxnSpPr>
        <p:spPr>
          <a:xfrm flipV="1">
            <a:off x="3486960" y="3037680"/>
            <a:ext cx="291960" cy="347040"/>
          </a:xfrm>
          <a:prstGeom prst="straightConnector1">
            <a:avLst/>
          </a:prstGeom>
          <a:ln w="0">
            <a:solidFill>
              <a:srgbClr val="3465a4"/>
            </a:solidFill>
            <a:tailEnd len="med" type="triangle" w="med"/>
          </a:ln>
        </p:spPr>
      </p:cxnSp>
      <p:cxnSp>
        <p:nvCxnSpPr>
          <p:cNvPr id="865" name=""/>
          <p:cNvCxnSpPr>
            <a:stCxn id="853" idx="0"/>
            <a:endCxn id="855" idx="4"/>
          </p:cNvCxnSpPr>
          <p:nvPr/>
        </p:nvCxnSpPr>
        <p:spPr>
          <a:xfrm flipV="1">
            <a:off x="3368160" y="3086640"/>
            <a:ext cx="529920" cy="888840"/>
          </a:xfrm>
          <a:prstGeom prst="straightConnector1">
            <a:avLst/>
          </a:prstGeom>
          <a:ln w="0">
            <a:solidFill>
              <a:srgbClr val="3465a4"/>
            </a:solidFill>
            <a:tailEnd len="med" type="triangle" w="med"/>
          </a:ln>
        </p:spPr>
      </p:cxnSp>
      <p:sp>
        <p:nvSpPr>
          <p:cNvPr id="866" name=""/>
          <p:cNvSpPr/>
          <p:nvPr/>
        </p:nvSpPr>
        <p:spPr>
          <a:xfrm>
            <a:off x="4722480" y="209484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67" name=""/>
          <p:cNvSpPr/>
          <p:nvPr/>
        </p:nvSpPr>
        <p:spPr>
          <a:xfrm>
            <a:off x="5569920" y="1758240"/>
            <a:ext cx="33696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68" name=""/>
          <p:cNvSpPr/>
          <p:nvPr/>
        </p:nvSpPr>
        <p:spPr>
          <a:xfrm>
            <a:off x="6243480" y="1593720"/>
            <a:ext cx="335520" cy="3409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69" name=""/>
          <p:cNvSpPr/>
          <p:nvPr/>
        </p:nvSpPr>
        <p:spPr>
          <a:xfrm>
            <a:off x="5226120" y="2770560"/>
            <a:ext cx="343440" cy="3427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70" name=""/>
          <p:cNvSpPr/>
          <p:nvPr/>
        </p:nvSpPr>
        <p:spPr>
          <a:xfrm>
            <a:off x="6243480" y="2944440"/>
            <a:ext cx="33552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71" name=""/>
          <p:cNvSpPr/>
          <p:nvPr/>
        </p:nvSpPr>
        <p:spPr>
          <a:xfrm>
            <a:off x="7092360" y="2770560"/>
            <a:ext cx="335160" cy="3427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72" name=""/>
          <p:cNvSpPr/>
          <p:nvPr/>
        </p:nvSpPr>
        <p:spPr>
          <a:xfrm>
            <a:off x="7092360" y="1935000"/>
            <a:ext cx="33516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873" name=""/>
          <p:cNvCxnSpPr>
            <a:stCxn id="866" idx="7"/>
            <a:endCxn id="867" idx="2"/>
          </p:cNvCxnSpPr>
          <p:nvPr/>
        </p:nvCxnSpPr>
        <p:spPr>
          <a:xfrm flipV="1">
            <a:off x="5009400" y="1926360"/>
            <a:ext cx="560880" cy="217800"/>
          </a:xfrm>
          <a:prstGeom prst="straightConnector1">
            <a:avLst/>
          </a:prstGeom>
          <a:ln w="0">
            <a:solidFill>
              <a:srgbClr val="3465a4"/>
            </a:solidFill>
            <a:tailEnd len="med" type="triangle" w="med"/>
          </a:ln>
        </p:spPr>
      </p:cxnSp>
      <p:cxnSp>
        <p:nvCxnSpPr>
          <p:cNvPr id="874" name=""/>
          <p:cNvCxnSpPr>
            <a:stCxn id="866" idx="5"/>
            <a:endCxn id="869" idx="1"/>
          </p:cNvCxnSpPr>
          <p:nvPr/>
        </p:nvCxnSpPr>
        <p:spPr>
          <a:xfrm>
            <a:off x="5009400" y="2381760"/>
            <a:ext cx="267120" cy="439200"/>
          </a:xfrm>
          <a:prstGeom prst="straightConnector1">
            <a:avLst/>
          </a:prstGeom>
          <a:ln w="0">
            <a:solidFill>
              <a:srgbClr val="3465a4"/>
            </a:solidFill>
            <a:tailEnd len="med" type="triangle" w="med"/>
          </a:ln>
        </p:spPr>
      </p:cxnSp>
      <p:cxnSp>
        <p:nvCxnSpPr>
          <p:cNvPr id="875" name=""/>
          <p:cNvCxnSpPr>
            <a:stCxn id="867" idx="6"/>
            <a:endCxn id="868" idx="1"/>
          </p:cNvCxnSpPr>
          <p:nvPr/>
        </p:nvCxnSpPr>
        <p:spPr>
          <a:xfrm flipV="1">
            <a:off x="5906880" y="1643400"/>
            <a:ext cx="385920" cy="283320"/>
          </a:xfrm>
          <a:prstGeom prst="straightConnector1">
            <a:avLst/>
          </a:prstGeom>
          <a:ln w="0">
            <a:solidFill>
              <a:srgbClr val="3465a4"/>
            </a:solidFill>
            <a:tailEnd len="med" type="triangle" w="med"/>
          </a:ln>
        </p:spPr>
      </p:cxnSp>
      <p:cxnSp>
        <p:nvCxnSpPr>
          <p:cNvPr id="876" name=""/>
          <p:cNvCxnSpPr>
            <a:stCxn id="867" idx="4"/>
            <a:endCxn id="869" idx="0"/>
          </p:cNvCxnSpPr>
          <p:nvPr/>
        </p:nvCxnSpPr>
        <p:spPr>
          <a:xfrm flipH="1">
            <a:off x="5397840" y="2094480"/>
            <a:ext cx="340920" cy="676440"/>
          </a:xfrm>
          <a:prstGeom prst="straightConnector1">
            <a:avLst/>
          </a:prstGeom>
          <a:ln w="0">
            <a:solidFill>
              <a:srgbClr val="3465a4"/>
            </a:solidFill>
            <a:tailEnd len="med" type="triangle" w="med"/>
          </a:ln>
        </p:spPr>
      </p:cxnSp>
      <p:cxnSp>
        <p:nvCxnSpPr>
          <p:cNvPr id="877" name=""/>
          <p:cNvCxnSpPr>
            <a:stCxn id="869" idx="6"/>
            <a:endCxn id="870" idx="2"/>
          </p:cNvCxnSpPr>
          <p:nvPr/>
        </p:nvCxnSpPr>
        <p:spPr>
          <a:xfrm>
            <a:off x="5569560" y="2941920"/>
            <a:ext cx="674280" cy="171000"/>
          </a:xfrm>
          <a:prstGeom prst="straightConnector1">
            <a:avLst/>
          </a:prstGeom>
          <a:ln w="0">
            <a:solidFill>
              <a:srgbClr val="3465a4"/>
            </a:solidFill>
            <a:tailEnd len="med" type="triangle" w="med"/>
          </a:ln>
        </p:spPr>
      </p:cxnSp>
      <p:cxnSp>
        <p:nvCxnSpPr>
          <p:cNvPr id="878" name=""/>
          <p:cNvCxnSpPr>
            <a:stCxn id="869" idx="7"/>
            <a:endCxn id="868" idx="3"/>
          </p:cNvCxnSpPr>
          <p:nvPr/>
        </p:nvCxnSpPr>
        <p:spPr>
          <a:xfrm flipV="1">
            <a:off x="5519520" y="1884960"/>
            <a:ext cx="773280" cy="936000"/>
          </a:xfrm>
          <a:prstGeom prst="straightConnector1">
            <a:avLst/>
          </a:prstGeom>
          <a:ln w="0">
            <a:solidFill>
              <a:srgbClr val="3465a4"/>
            </a:solidFill>
            <a:tailEnd len="med" type="triangle" w="med"/>
          </a:ln>
        </p:spPr>
      </p:cxnSp>
      <p:cxnSp>
        <p:nvCxnSpPr>
          <p:cNvPr id="879" name=""/>
          <p:cNvCxnSpPr>
            <a:stCxn id="870" idx="6"/>
            <a:endCxn id="871" idx="3"/>
          </p:cNvCxnSpPr>
          <p:nvPr/>
        </p:nvCxnSpPr>
        <p:spPr>
          <a:xfrm flipV="1">
            <a:off x="6579000" y="3063240"/>
            <a:ext cx="562680" cy="49680"/>
          </a:xfrm>
          <a:prstGeom prst="straightConnector1">
            <a:avLst/>
          </a:prstGeom>
          <a:ln w="0">
            <a:solidFill>
              <a:srgbClr val="3465a4"/>
            </a:solidFill>
            <a:tailEnd len="med" type="triangle" w="med"/>
          </a:ln>
        </p:spPr>
      </p:cxnSp>
      <p:cxnSp>
        <p:nvCxnSpPr>
          <p:cNvPr id="880" name=""/>
          <p:cNvCxnSpPr>
            <a:stCxn id="871" idx="0"/>
            <a:endCxn id="872" idx="5"/>
          </p:cNvCxnSpPr>
          <p:nvPr/>
        </p:nvCxnSpPr>
        <p:spPr>
          <a:xfrm flipV="1">
            <a:off x="7260120" y="2222280"/>
            <a:ext cx="118800" cy="548640"/>
          </a:xfrm>
          <a:prstGeom prst="straightConnector1">
            <a:avLst/>
          </a:prstGeom>
          <a:ln w="0">
            <a:solidFill>
              <a:srgbClr val="3465a4"/>
            </a:solidFill>
            <a:tailEnd len="med" type="triangle" w="med"/>
          </a:ln>
        </p:spPr>
      </p:cxnSp>
      <p:cxnSp>
        <p:nvCxnSpPr>
          <p:cNvPr id="881" name=""/>
          <p:cNvCxnSpPr>
            <a:stCxn id="868" idx="6"/>
            <a:endCxn id="872" idx="1"/>
          </p:cNvCxnSpPr>
          <p:nvPr/>
        </p:nvCxnSpPr>
        <p:spPr>
          <a:xfrm>
            <a:off x="6579000" y="1764360"/>
            <a:ext cx="562680" cy="219960"/>
          </a:xfrm>
          <a:prstGeom prst="straightConnector1">
            <a:avLst/>
          </a:prstGeom>
          <a:ln w="0">
            <a:solidFill>
              <a:srgbClr val="3465a4"/>
            </a:solidFill>
            <a:tailEnd len="med" type="triangle" w="med"/>
          </a:ln>
        </p:spPr>
      </p:cxnSp>
      <p:cxnSp>
        <p:nvCxnSpPr>
          <p:cNvPr id="882" name=""/>
          <p:cNvCxnSpPr>
            <a:stCxn id="870" idx="0"/>
            <a:endCxn id="872" idx="4"/>
          </p:cNvCxnSpPr>
          <p:nvPr/>
        </p:nvCxnSpPr>
        <p:spPr>
          <a:xfrm flipV="1">
            <a:off x="6411240" y="2270520"/>
            <a:ext cx="849240" cy="674280"/>
          </a:xfrm>
          <a:prstGeom prst="straightConnector1">
            <a:avLst/>
          </a:prstGeom>
          <a:ln w="0">
            <a:solidFill>
              <a:srgbClr val="3465a4"/>
            </a:solidFill>
            <a:tailEnd len="med" type="triangle" w="med"/>
          </a:ln>
        </p:spPr>
      </p:cxnSp>
      <p:sp>
        <p:nvSpPr>
          <p:cNvPr id="883" name=""/>
          <p:cNvSpPr/>
          <p:nvPr/>
        </p:nvSpPr>
        <p:spPr>
          <a:xfrm>
            <a:off x="4722480" y="5126760"/>
            <a:ext cx="335880" cy="34020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84" name=""/>
          <p:cNvSpPr/>
          <p:nvPr/>
        </p:nvSpPr>
        <p:spPr>
          <a:xfrm>
            <a:off x="5394960" y="4290480"/>
            <a:ext cx="335880" cy="3427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85" name=""/>
          <p:cNvSpPr/>
          <p:nvPr/>
        </p:nvSpPr>
        <p:spPr>
          <a:xfrm>
            <a:off x="6067080" y="4633560"/>
            <a:ext cx="337680" cy="3430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86" name=""/>
          <p:cNvSpPr/>
          <p:nvPr/>
        </p:nvSpPr>
        <p:spPr>
          <a:xfrm>
            <a:off x="5298120" y="5690880"/>
            <a:ext cx="33588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87" name=""/>
          <p:cNvSpPr/>
          <p:nvPr/>
        </p:nvSpPr>
        <p:spPr>
          <a:xfrm>
            <a:off x="6067080" y="5812200"/>
            <a:ext cx="337680" cy="3409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88" name=""/>
          <p:cNvSpPr/>
          <p:nvPr/>
        </p:nvSpPr>
        <p:spPr>
          <a:xfrm>
            <a:off x="6806520" y="5376960"/>
            <a:ext cx="33552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889" name=""/>
          <p:cNvSpPr/>
          <p:nvPr/>
        </p:nvSpPr>
        <p:spPr>
          <a:xfrm>
            <a:off x="6748920" y="4802760"/>
            <a:ext cx="34308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890" name=""/>
          <p:cNvCxnSpPr>
            <a:stCxn id="883" idx="7"/>
            <a:endCxn id="884" idx="3"/>
          </p:cNvCxnSpPr>
          <p:nvPr/>
        </p:nvCxnSpPr>
        <p:spPr>
          <a:xfrm flipV="1">
            <a:off x="5009400" y="4583160"/>
            <a:ext cx="434880" cy="593640"/>
          </a:xfrm>
          <a:prstGeom prst="straightConnector1">
            <a:avLst/>
          </a:prstGeom>
          <a:ln w="0">
            <a:solidFill>
              <a:srgbClr val="3465a4"/>
            </a:solidFill>
            <a:tailEnd len="med" type="triangle" w="med"/>
          </a:ln>
        </p:spPr>
      </p:cxnSp>
      <p:cxnSp>
        <p:nvCxnSpPr>
          <p:cNvPr id="891" name=""/>
          <p:cNvCxnSpPr>
            <a:stCxn id="883" idx="5"/>
            <a:endCxn id="886" idx="1"/>
          </p:cNvCxnSpPr>
          <p:nvPr/>
        </p:nvCxnSpPr>
        <p:spPr>
          <a:xfrm>
            <a:off x="5009400" y="5417280"/>
            <a:ext cx="338040" cy="322920"/>
          </a:xfrm>
          <a:prstGeom prst="straightConnector1">
            <a:avLst/>
          </a:prstGeom>
          <a:ln w="0">
            <a:solidFill>
              <a:srgbClr val="3465a4"/>
            </a:solidFill>
            <a:tailEnd len="med" type="triangle" w="med"/>
          </a:ln>
        </p:spPr>
      </p:cxnSp>
      <p:cxnSp>
        <p:nvCxnSpPr>
          <p:cNvPr id="892" name=""/>
          <p:cNvCxnSpPr>
            <a:stCxn id="884" idx="5"/>
            <a:endCxn id="885" idx="1"/>
          </p:cNvCxnSpPr>
          <p:nvPr/>
        </p:nvCxnSpPr>
        <p:spPr>
          <a:xfrm>
            <a:off x="5681880" y="4583160"/>
            <a:ext cx="434880" cy="100800"/>
          </a:xfrm>
          <a:prstGeom prst="straightConnector1">
            <a:avLst/>
          </a:prstGeom>
          <a:ln w="0">
            <a:solidFill>
              <a:srgbClr val="3465a4"/>
            </a:solidFill>
            <a:tailEnd len="med" type="triangle" w="med"/>
          </a:ln>
        </p:spPr>
      </p:cxnSp>
      <p:cxnSp>
        <p:nvCxnSpPr>
          <p:cNvPr id="893" name=""/>
          <p:cNvCxnSpPr>
            <a:stCxn id="884" idx="4"/>
            <a:endCxn id="886" idx="0"/>
          </p:cNvCxnSpPr>
          <p:nvPr/>
        </p:nvCxnSpPr>
        <p:spPr>
          <a:xfrm flipH="1">
            <a:off x="5466240" y="4626720"/>
            <a:ext cx="97200" cy="1064520"/>
          </a:xfrm>
          <a:prstGeom prst="straightConnector1">
            <a:avLst/>
          </a:prstGeom>
          <a:ln w="0">
            <a:solidFill>
              <a:srgbClr val="3465a4"/>
            </a:solidFill>
            <a:tailEnd len="med" type="triangle" w="med"/>
          </a:ln>
        </p:spPr>
      </p:cxnSp>
      <p:cxnSp>
        <p:nvCxnSpPr>
          <p:cNvPr id="894" name=""/>
          <p:cNvCxnSpPr>
            <a:stCxn id="886" idx="6"/>
            <a:endCxn id="887" idx="2"/>
          </p:cNvCxnSpPr>
          <p:nvPr/>
        </p:nvCxnSpPr>
        <p:spPr>
          <a:xfrm>
            <a:off x="5634000" y="5859000"/>
            <a:ext cx="433440" cy="124200"/>
          </a:xfrm>
          <a:prstGeom prst="straightConnector1">
            <a:avLst/>
          </a:prstGeom>
          <a:ln w="0">
            <a:solidFill>
              <a:srgbClr val="3465a4"/>
            </a:solidFill>
            <a:tailEnd len="med" type="triangle" w="med"/>
          </a:ln>
        </p:spPr>
      </p:cxnSp>
      <p:cxnSp>
        <p:nvCxnSpPr>
          <p:cNvPr id="895" name=""/>
          <p:cNvCxnSpPr>
            <a:stCxn id="886" idx="7"/>
            <a:endCxn id="885" idx="3"/>
          </p:cNvCxnSpPr>
          <p:nvPr/>
        </p:nvCxnSpPr>
        <p:spPr>
          <a:xfrm flipV="1">
            <a:off x="5585040" y="4926600"/>
            <a:ext cx="531720" cy="813600"/>
          </a:xfrm>
          <a:prstGeom prst="straightConnector1">
            <a:avLst/>
          </a:prstGeom>
          <a:ln w="0">
            <a:solidFill>
              <a:srgbClr val="3465a4"/>
            </a:solidFill>
            <a:tailEnd len="med" type="triangle" w="med"/>
          </a:ln>
        </p:spPr>
      </p:cxnSp>
      <p:cxnSp>
        <p:nvCxnSpPr>
          <p:cNvPr id="896" name=""/>
          <p:cNvCxnSpPr>
            <a:stCxn id="887" idx="6"/>
            <a:endCxn id="888" idx="3"/>
          </p:cNvCxnSpPr>
          <p:nvPr/>
        </p:nvCxnSpPr>
        <p:spPr>
          <a:xfrm flipV="1">
            <a:off x="6404760" y="5664240"/>
            <a:ext cx="451080" cy="318960"/>
          </a:xfrm>
          <a:prstGeom prst="straightConnector1">
            <a:avLst/>
          </a:prstGeom>
          <a:ln w="0">
            <a:solidFill>
              <a:srgbClr val="3465a4"/>
            </a:solidFill>
            <a:tailEnd len="med" type="triangle" w="med"/>
          </a:ln>
        </p:spPr>
      </p:cxnSp>
      <p:cxnSp>
        <p:nvCxnSpPr>
          <p:cNvPr id="897" name=""/>
          <p:cNvCxnSpPr>
            <a:stCxn id="888" idx="0"/>
            <a:endCxn id="889" idx="5"/>
          </p:cNvCxnSpPr>
          <p:nvPr/>
        </p:nvCxnSpPr>
        <p:spPr>
          <a:xfrm flipV="1">
            <a:off x="6974280" y="5090040"/>
            <a:ext cx="68040" cy="287280"/>
          </a:xfrm>
          <a:prstGeom prst="straightConnector1">
            <a:avLst/>
          </a:prstGeom>
          <a:ln w="0">
            <a:solidFill>
              <a:srgbClr val="3465a4"/>
            </a:solidFill>
            <a:tailEnd len="med" type="triangle" w="med"/>
          </a:ln>
        </p:spPr>
      </p:cxnSp>
      <p:cxnSp>
        <p:nvCxnSpPr>
          <p:cNvPr id="898" name=""/>
          <p:cNvCxnSpPr>
            <a:stCxn id="885" idx="6"/>
            <a:endCxn id="889" idx="1"/>
          </p:cNvCxnSpPr>
          <p:nvPr/>
        </p:nvCxnSpPr>
        <p:spPr>
          <a:xfrm>
            <a:off x="6404760" y="4805280"/>
            <a:ext cx="394560" cy="46800"/>
          </a:xfrm>
          <a:prstGeom prst="straightConnector1">
            <a:avLst/>
          </a:prstGeom>
          <a:ln w="0">
            <a:solidFill>
              <a:srgbClr val="3465a4"/>
            </a:solidFill>
            <a:tailEnd len="med" type="triangle" w="med"/>
          </a:ln>
        </p:spPr>
      </p:cxnSp>
      <p:cxnSp>
        <p:nvCxnSpPr>
          <p:cNvPr id="899" name=""/>
          <p:cNvCxnSpPr>
            <a:stCxn id="887" idx="0"/>
            <a:endCxn id="889" idx="4"/>
          </p:cNvCxnSpPr>
          <p:nvPr/>
        </p:nvCxnSpPr>
        <p:spPr>
          <a:xfrm flipV="1">
            <a:off x="6235920" y="5139000"/>
            <a:ext cx="685080" cy="673560"/>
          </a:xfrm>
          <a:prstGeom prst="straightConnector1">
            <a:avLst/>
          </a:prstGeom>
          <a:ln w="0">
            <a:solidFill>
              <a:srgbClr val="3465a4"/>
            </a:solidFill>
            <a:tailEnd len="med" type="triangle" w="med"/>
          </a:ln>
        </p:spPr>
      </p:cxnSp>
      <p:sp>
        <p:nvSpPr>
          <p:cNvPr id="900" name=""/>
          <p:cNvSpPr/>
          <p:nvPr/>
        </p:nvSpPr>
        <p:spPr>
          <a:xfrm>
            <a:off x="1431000" y="2431080"/>
            <a:ext cx="3205080" cy="2202120"/>
          </a:xfrm>
          <a:prstGeom prst="ellipse">
            <a:avLst/>
          </a:prstGeom>
          <a:no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901" name=""/>
          <p:cNvSpPr/>
          <p:nvPr/>
        </p:nvSpPr>
        <p:spPr>
          <a:xfrm>
            <a:off x="4636080" y="1422000"/>
            <a:ext cx="3201480" cy="2194560"/>
          </a:xfrm>
          <a:prstGeom prst="ellipse">
            <a:avLst/>
          </a:prstGeom>
          <a:no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902" name=""/>
          <p:cNvSpPr/>
          <p:nvPr/>
        </p:nvSpPr>
        <p:spPr>
          <a:xfrm>
            <a:off x="4386240" y="4130280"/>
            <a:ext cx="3201840" cy="2194560"/>
          </a:xfrm>
          <a:prstGeom prst="ellipse">
            <a:avLst/>
          </a:prstGeom>
          <a:no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903" name=""/>
          <p:cNvSpPr/>
          <p:nvPr/>
        </p:nvSpPr>
        <p:spPr>
          <a:xfrm>
            <a:off x="7535520" y="2770560"/>
            <a:ext cx="3217320" cy="2206080"/>
          </a:xfrm>
          <a:prstGeom prst="ellipse">
            <a:avLst/>
          </a:prstGeom>
          <a:no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04" name=""/>
          <p:cNvCxnSpPr>
            <a:stCxn id="854" idx="7"/>
            <a:endCxn id="869" idx="3"/>
          </p:cNvCxnSpPr>
          <p:nvPr/>
        </p:nvCxnSpPr>
        <p:spPr>
          <a:xfrm flipV="1">
            <a:off x="4193640" y="3063240"/>
            <a:ext cx="1082880" cy="647280"/>
          </a:xfrm>
          <a:prstGeom prst="straightConnector1">
            <a:avLst/>
          </a:prstGeom>
          <a:ln w="0">
            <a:solidFill>
              <a:srgbClr val="3465a4"/>
            </a:solidFill>
            <a:tailEnd len="med" type="triangle" w="med"/>
          </a:ln>
        </p:spPr>
      </p:cxnSp>
      <p:cxnSp>
        <p:nvCxnSpPr>
          <p:cNvPr id="905" name=""/>
          <p:cNvCxnSpPr>
            <a:stCxn id="855" idx="7"/>
            <a:endCxn id="866" idx="2"/>
          </p:cNvCxnSpPr>
          <p:nvPr/>
        </p:nvCxnSpPr>
        <p:spPr>
          <a:xfrm flipV="1">
            <a:off x="4016520" y="2262960"/>
            <a:ext cx="706320" cy="536760"/>
          </a:xfrm>
          <a:prstGeom prst="straightConnector1">
            <a:avLst/>
          </a:prstGeom>
          <a:ln w="0">
            <a:solidFill>
              <a:srgbClr val="3465a4"/>
            </a:solidFill>
            <a:tailEnd len="med" type="triangle" w="med"/>
          </a:ln>
        </p:spPr>
      </p:cxnSp>
      <p:cxnSp>
        <p:nvCxnSpPr>
          <p:cNvPr id="906" name=""/>
          <p:cNvCxnSpPr>
            <a:stCxn id="854" idx="5"/>
            <a:endCxn id="883" idx="1"/>
          </p:cNvCxnSpPr>
          <p:nvPr/>
        </p:nvCxnSpPr>
        <p:spPr>
          <a:xfrm>
            <a:off x="4193640" y="3948120"/>
            <a:ext cx="578160" cy="1228680"/>
          </a:xfrm>
          <a:prstGeom prst="straightConnector1">
            <a:avLst/>
          </a:prstGeom>
          <a:ln w="0">
            <a:solidFill>
              <a:srgbClr val="3465a4"/>
            </a:solidFill>
            <a:tailEnd len="med" type="triangle" w="med"/>
          </a:ln>
        </p:spPr>
      </p:cxnSp>
      <p:cxnSp>
        <p:nvCxnSpPr>
          <p:cNvPr id="907" name=""/>
          <p:cNvCxnSpPr>
            <a:stCxn id="870" idx="4"/>
            <a:endCxn id="885" idx="0"/>
          </p:cNvCxnSpPr>
          <p:nvPr/>
        </p:nvCxnSpPr>
        <p:spPr>
          <a:xfrm flipH="1">
            <a:off x="6235920" y="3280320"/>
            <a:ext cx="175680" cy="1353600"/>
          </a:xfrm>
          <a:prstGeom prst="straightConnector1">
            <a:avLst/>
          </a:prstGeom>
          <a:ln w="0">
            <a:solidFill>
              <a:srgbClr val="3465a4"/>
            </a:solidFill>
            <a:tailEnd len="med" type="triangle" w="med"/>
          </a:ln>
        </p:spPr>
      </p:cxnSp>
      <p:cxnSp>
        <p:nvCxnSpPr>
          <p:cNvPr id="908" name=""/>
          <p:cNvCxnSpPr>
            <a:stCxn id="871" idx="4"/>
            <a:endCxn id="889" idx="7"/>
          </p:cNvCxnSpPr>
          <p:nvPr/>
        </p:nvCxnSpPr>
        <p:spPr>
          <a:xfrm flipH="1">
            <a:off x="7041960" y="3106080"/>
            <a:ext cx="218520" cy="1746000"/>
          </a:xfrm>
          <a:prstGeom prst="straightConnector1">
            <a:avLst/>
          </a:prstGeom>
          <a:ln w="0">
            <a:solidFill>
              <a:srgbClr val="3465a4"/>
            </a:solidFill>
            <a:tailEnd len="med" type="triangle" w="med"/>
          </a:ln>
        </p:spPr>
      </p:cxnSp>
      <p:cxnSp>
        <p:nvCxnSpPr>
          <p:cNvPr id="909" name=""/>
          <p:cNvCxnSpPr>
            <a:stCxn id="871" idx="5"/>
          </p:cNvCxnSpPr>
          <p:nvPr/>
        </p:nvCxnSpPr>
        <p:spPr>
          <a:xfrm>
            <a:off x="7378560" y="3063240"/>
            <a:ext cx="929520" cy="482400"/>
          </a:xfrm>
          <a:prstGeom prst="straightConnector1">
            <a:avLst/>
          </a:prstGeom>
          <a:ln w="0">
            <a:solidFill>
              <a:srgbClr val="3465a4"/>
            </a:solidFill>
            <a:tailEnd len="med" type="triangle" w="med"/>
          </a:ln>
        </p:spPr>
      </p:cxnSp>
      <p:cxnSp>
        <p:nvCxnSpPr>
          <p:cNvPr id="910" name=""/>
          <p:cNvCxnSpPr>
            <a:stCxn id="888" idx="7"/>
          </p:cNvCxnSpPr>
          <p:nvPr/>
        </p:nvCxnSpPr>
        <p:spPr>
          <a:xfrm flipV="1">
            <a:off x="7093080" y="4158000"/>
            <a:ext cx="1313280" cy="1268280"/>
          </a:xfrm>
          <a:prstGeom prst="straightConnector1">
            <a:avLst/>
          </a:prstGeom>
          <a:ln w="0">
            <a:solidFill>
              <a:srgbClr val="3465a4"/>
            </a:solidFill>
            <a:tailEnd len="med" type="triangle" w="med"/>
          </a:ln>
        </p:spPr>
      </p:cxnSp>
      <p:sp>
        <p:nvSpPr>
          <p:cNvPr id="911" name=""/>
          <p:cNvSpPr/>
          <p:nvPr/>
        </p:nvSpPr>
        <p:spPr>
          <a:xfrm>
            <a:off x="1821240" y="3410640"/>
            <a:ext cx="335880" cy="34020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912" name=""/>
          <p:cNvSpPr/>
          <p:nvPr/>
        </p:nvSpPr>
        <p:spPr>
          <a:xfrm>
            <a:off x="2669760" y="2914560"/>
            <a:ext cx="336240" cy="33624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913" name=""/>
          <p:cNvSpPr/>
          <p:nvPr/>
        </p:nvSpPr>
        <p:spPr>
          <a:xfrm>
            <a:off x="3200040" y="3335400"/>
            <a:ext cx="335880" cy="33588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914" name=""/>
          <p:cNvSpPr/>
          <p:nvPr/>
        </p:nvSpPr>
        <p:spPr>
          <a:xfrm>
            <a:off x="3200040" y="333540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915" name=""/>
          <p:cNvSpPr/>
          <p:nvPr/>
        </p:nvSpPr>
        <p:spPr>
          <a:xfrm>
            <a:off x="3729600" y="2750400"/>
            <a:ext cx="335880" cy="33624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16" name=""/>
          <p:cNvCxnSpPr/>
          <p:nvPr/>
        </p:nvCxnSpPr>
        <p:spPr>
          <a:xfrm flipV="1">
            <a:off x="2107800" y="3201840"/>
            <a:ext cx="612360" cy="259560"/>
          </a:xfrm>
          <a:prstGeom prst="straightConnector1">
            <a:avLst/>
          </a:prstGeom>
          <a:ln w="0">
            <a:solidFill>
              <a:srgbClr val="ff3333"/>
            </a:solidFill>
            <a:tailEnd len="med" type="triangle" w="med"/>
          </a:ln>
        </p:spPr>
      </p:cxnSp>
      <p:cxnSp>
        <p:nvCxnSpPr>
          <p:cNvPr id="917" name=""/>
          <p:cNvCxnSpPr/>
          <p:nvPr/>
        </p:nvCxnSpPr>
        <p:spPr>
          <a:xfrm>
            <a:off x="2956680" y="3201480"/>
            <a:ext cx="293760" cy="184320"/>
          </a:xfrm>
          <a:prstGeom prst="straightConnector1">
            <a:avLst/>
          </a:prstGeom>
          <a:ln w="0">
            <a:solidFill>
              <a:srgbClr val="ff3333"/>
            </a:solidFill>
            <a:tailEnd len="med" type="triangle" w="med"/>
          </a:ln>
        </p:spPr>
      </p:cxnSp>
      <p:cxnSp>
        <p:nvCxnSpPr>
          <p:cNvPr id="918" name=""/>
          <p:cNvCxnSpPr/>
          <p:nvPr/>
        </p:nvCxnSpPr>
        <p:spPr>
          <a:xfrm flipV="1">
            <a:off x="3486600" y="3037680"/>
            <a:ext cx="293400" cy="348480"/>
          </a:xfrm>
          <a:prstGeom prst="straightConnector1">
            <a:avLst/>
          </a:prstGeom>
          <a:ln w="0">
            <a:solidFill>
              <a:srgbClr val="ff3333"/>
            </a:solidFill>
            <a:tailEnd len="med" type="triangle" w="med"/>
          </a:ln>
        </p:spPr>
      </p:cxnSp>
      <p:sp>
        <p:nvSpPr>
          <p:cNvPr id="919" name=""/>
          <p:cNvSpPr/>
          <p:nvPr/>
        </p:nvSpPr>
        <p:spPr>
          <a:xfrm>
            <a:off x="3200040" y="3335400"/>
            <a:ext cx="335880" cy="33588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sp>
        <p:nvSpPr>
          <p:cNvPr id="920" name=""/>
          <p:cNvSpPr/>
          <p:nvPr/>
        </p:nvSpPr>
        <p:spPr>
          <a:xfrm>
            <a:off x="4722480" y="2094840"/>
            <a:ext cx="335880" cy="33588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21" name=""/>
          <p:cNvCxnSpPr/>
          <p:nvPr/>
        </p:nvCxnSpPr>
        <p:spPr>
          <a:xfrm flipV="1">
            <a:off x="4016160" y="2271960"/>
            <a:ext cx="707040" cy="529200"/>
          </a:xfrm>
          <a:prstGeom prst="straightConnector1">
            <a:avLst/>
          </a:prstGeom>
          <a:ln w="0">
            <a:solidFill>
              <a:srgbClr val="ff3333"/>
            </a:solidFill>
            <a:tailEnd len="med" type="triangle" w="med"/>
          </a:ln>
        </p:spPr>
      </p:cxnSp>
      <p:sp>
        <p:nvSpPr>
          <p:cNvPr id="922" name=""/>
          <p:cNvSpPr/>
          <p:nvPr/>
        </p:nvSpPr>
        <p:spPr>
          <a:xfrm>
            <a:off x="1418400" y="5139360"/>
            <a:ext cx="171720" cy="176400"/>
          </a:xfrm>
          <a:prstGeom prst="rect">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23" name=""/>
          <p:cNvCxnSpPr>
            <a:stCxn id="922" idx="0"/>
            <a:endCxn id="911" idx="3"/>
          </p:cNvCxnSpPr>
          <p:nvPr/>
        </p:nvCxnSpPr>
        <p:spPr>
          <a:xfrm flipV="1">
            <a:off x="1504080" y="3701160"/>
            <a:ext cx="366480" cy="1438560"/>
          </a:xfrm>
          <a:prstGeom prst="straightConnector1">
            <a:avLst/>
          </a:prstGeom>
          <a:ln w="0">
            <a:solidFill>
              <a:srgbClr val="ff3333"/>
            </a:solidFill>
            <a:tailEnd len="med" type="triangle" w="med"/>
          </a:ln>
        </p:spPr>
      </p:cxnSp>
      <p:sp>
        <p:nvSpPr>
          <p:cNvPr id="924" name=""/>
          <p:cNvSpPr/>
          <p:nvPr/>
        </p:nvSpPr>
        <p:spPr>
          <a:xfrm>
            <a:off x="5226120" y="2770560"/>
            <a:ext cx="343440" cy="34272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25" name=""/>
          <p:cNvCxnSpPr/>
          <p:nvPr/>
        </p:nvCxnSpPr>
        <p:spPr>
          <a:xfrm>
            <a:off x="5009040" y="2381400"/>
            <a:ext cx="266760" cy="438840"/>
          </a:xfrm>
          <a:prstGeom prst="straightConnector1">
            <a:avLst/>
          </a:prstGeom>
          <a:ln w="0">
            <a:solidFill>
              <a:srgbClr val="ff3333"/>
            </a:solidFill>
            <a:tailEnd len="med" type="triangle" w="med"/>
          </a:ln>
        </p:spPr>
      </p:cxnSp>
      <p:cxnSp>
        <p:nvCxnSpPr>
          <p:cNvPr id="926" name=""/>
          <p:cNvCxnSpPr/>
          <p:nvPr/>
        </p:nvCxnSpPr>
        <p:spPr>
          <a:xfrm>
            <a:off x="5569920" y="2950920"/>
            <a:ext cx="674280" cy="163440"/>
          </a:xfrm>
          <a:prstGeom prst="straightConnector1">
            <a:avLst/>
          </a:prstGeom>
          <a:ln w="0">
            <a:solidFill>
              <a:srgbClr val="ff3333"/>
            </a:solidFill>
            <a:tailEnd len="med" type="triangle" w="med"/>
          </a:ln>
        </p:spPr>
      </p:cxnSp>
      <p:sp>
        <p:nvSpPr>
          <p:cNvPr id="927" name=""/>
          <p:cNvSpPr/>
          <p:nvPr/>
        </p:nvSpPr>
        <p:spPr>
          <a:xfrm>
            <a:off x="6243480" y="2944800"/>
            <a:ext cx="335520" cy="33588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28" name=""/>
          <p:cNvCxnSpPr>
            <a:stCxn id="927" idx="6"/>
            <a:endCxn id="871" idx="3"/>
          </p:cNvCxnSpPr>
          <p:nvPr/>
        </p:nvCxnSpPr>
        <p:spPr>
          <a:xfrm flipV="1">
            <a:off x="6579000" y="3063240"/>
            <a:ext cx="562680" cy="50040"/>
          </a:xfrm>
          <a:prstGeom prst="straightConnector1">
            <a:avLst/>
          </a:prstGeom>
          <a:ln w="0">
            <a:solidFill>
              <a:srgbClr val="ff3333"/>
            </a:solidFill>
            <a:tailEnd len="med" type="triangle" w="med"/>
          </a:ln>
        </p:spPr>
      </p:cxnSp>
      <p:sp>
        <p:nvSpPr>
          <p:cNvPr id="929" name=""/>
          <p:cNvSpPr/>
          <p:nvPr/>
        </p:nvSpPr>
        <p:spPr>
          <a:xfrm>
            <a:off x="7092360" y="2770560"/>
            <a:ext cx="335160" cy="34272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30" name=""/>
          <p:cNvCxnSpPr/>
          <p:nvPr/>
        </p:nvCxnSpPr>
        <p:spPr>
          <a:xfrm>
            <a:off x="7378200" y="3064680"/>
            <a:ext cx="929880" cy="480960"/>
          </a:xfrm>
          <a:prstGeom prst="straightConnector1">
            <a:avLst/>
          </a:prstGeom>
          <a:ln w="0">
            <a:solidFill>
              <a:srgbClr val="ff3333"/>
            </a:solidFill>
            <a:tailEnd len="med" type="triangle" w="med"/>
          </a:ln>
        </p:spPr>
      </p:cxnSp>
      <p:sp>
        <p:nvSpPr>
          <p:cNvPr id="931" name=""/>
          <p:cNvSpPr/>
          <p:nvPr/>
        </p:nvSpPr>
        <p:spPr>
          <a:xfrm>
            <a:off x="1948320" y="5412960"/>
            <a:ext cx="175680" cy="159120"/>
          </a:xfrm>
          <a:prstGeom prst="rect">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6666ff"/>
              </a:solidFill>
              <a:latin typeface="Arial"/>
            </a:endParaRPr>
          </a:p>
        </p:txBody>
      </p:sp>
      <p:cxnSp>
        <p:nvCxnSpPr>
          <p:cNvPr id="932" name=""/>
          <p:cNvCxnSpPr>
            <a:stCxn id="931" idx="0"/>
            <a:endCxn id="852" idx="3"/>
          </p:cNvCxnSpPr>
          <p:nvPr/>
        </p:nvCxnSpPr>
        <p:spPr>
          <a:xfrm flipV="1">
            <a:off x="2036160" y="4262040"/>
            <a:ext cx="410400" cy="1151280"/>
          </a:xfrm>
          <a:prstGeom prst="straightConnector1">
            <a:avLst/>
          </a:prstGeom>
          <a:ln w="0">
            <a:solidFill>
              <a:srgbClr val="6666ff"/>
            </a:solidFill>
            <a:tailEnd len="med" type="triangle" w="med"/>
          </a:ln>
        </p:spPr>
      </p:cxnSp>
      <p:sp>
        <p:nvSpPr>
          <p:cNvPr id="933" name=""/>
          <p:cNvSpPr/>
          <p:nvPr/>
        </p:nvSpPr>
        <p:spPr>
          <a:xfrm>
            <a:off x="2397240" y="3975120"/>
            <a:ext cx="335880" cy="33588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34" name=""/>
          <p:cNvCxnSpPr/>
          <p:nvPr/>
        </p:nvCxnSpPr>
        <p:spPr>
          <a:xfrm>
            <a:off x="2733480" y="4143240"/>
            <a:ext cx="467280" cy="720"/>
          </a:xfrm>
          <a:prstGeom prst="straightConnector1">
            <a:avLst/>
          </a:prstGeom>
          <a:ln w="0">
            <a:solidFill>
              <a:srgbClr val="6666ff"/>
            </a:solidFill>
            <a:tailEnd len="med" type="triangle" w="med"/>
          </a:ln>
        </p:spPr>
      </p:cxnSp>
      <p:sp>
        <p:nvSpPr>
          <p:cNvPr id="935" name=""/>
          <p:cNvSpPr/>
          <p:nvPr/>
        </p:nvSpPr>
        <p:spPr>
          <a:xfrm>
            <a:off x="3200040" y="3975120"/>
            <a:ext cx="335880" cy="33588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36" name=""/>
          <p:cNvCxnSpPr/>
          <p:nvPr/>
        </p:nvCxnSpPr>
        <p:spPr>
          <a:xfrm flipV="1">
            <a:off x="3536280" y="3948120"/>
            <a:ext cx="420120" cy="195840"/>
          </a:xfrm>
          <a:prstGeom prst="straightConnector1">
            <a:avLst/>
          </a:prstGeom>
          <a:ln w="0">
            <a:solidFill>
              <a:srgbClr val="6666ff"/>
            </a:solidFill>
            <a:tailEnd len="med" type="triangle" w="med"/>
          </a:ln>
        </p:spPr>
      </p:cxnSp>
      <p:sp>
        <p:nvSpPr>
          <p:cNvPr id="937" name=""/>
          <p:cNvSpPr/>
          <p:nvPr/>
        </p:nvSpPr>
        <p:spPr>
          <a:xfrm>
            <a:off x="3906000" y="3661200"/>
            <a:ext cx="336960" cy="33588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38" name=""/>
          <p:cNvCxnSpPr/>
          <p:nvPr/>
        </p:nvCxnSpPr>
        <p:spPr>
          <a:xfrm>
            <a:off x="4194360" y="3947760"/>
            <a:ext cx="578520" cy="1229400"/>
          </a:xfrm>
          <a:prstGeom prst="straightConnector1">
            <a:avLst/>
          </a:prstGeom>
          <a:ln w="0">
            <a:solidFill>
              <a:srgbClr val="6666ff"/>
            </a:solidFill>
            <a:tailEnd len="med" type="triangle" w="med"/>
          </a:ln>
        </p:spPr>
      </p:cxnSp>
      <p:sp>
        <p:nvSpPr>
          <p:cNvPr id="939" name=""/>
          <p:cNvSpPr/>
          <p:nvPr/>
        </p:nvSpPr>
        <p:spPr>
          <a:xfrm>
            <a:off x="4722480" y="5126760"/>
            <a:ext cx="335880" cy="34020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40" name=""/>
          <p:cNvCxnSpPr/>
          <p:nvPr/>
        </p:nvCxnSpPr>
        <p:spPr>
          <a:xfrm>
            <a:off x="5009040" y="5418000"/>
            <a:ext cx="339480" cy="323280"/>
          </a:xfrm>
          <a:prstGeom prst="straightConnector1">
            <a:avLst/>
          </a:prstGeom>
          <a:ln w="0">
            <a:solidFill>
              <a:srgbClr val="6666ff"/>
            </a:solidFill>
            <a:tailEnd len="med" type="triangle" w="med"/>
          </a:ln>
        </p:spPr>
      </p:cxnSp>
      <p:sp>
        <p:nvSpPr>
          <p:cNvPr id="941" name=""/>
          <p:cNvSpPr/>
          <p:nvPr/>
        </p:nvSpPr>
        <p:spPr>
          <a:xfrm>
            <a:off x="5298120" y="5690880"/>
            <a:ext cx="335880" cy="33624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42" name=""/>
          <p:cNvCxnSpPr/>
          <p:nvPr/>
        </p:nvCxnSpPr>
        <p:spPr>
          <a:xfrm>
            <a:off x="5634360" y="5859360"/>
            <a:ext cx="433440" cy="133560"/>
          </a:xfrm>
          <a:prstGeom prst="straightConnector1">
            <a:avLst/>
          </a:prstGeom>
          <a:ln w="0">
            <a:solidFill>
              <a:srgbClr val="6666ff"/>
            </a:solidFill>
            <a:tailEnd len="med" type="triangle" w="med"/>
          </a:ln>
        </p:spPr>
      </p:cxnSp>
      <p:sp>
        <p:nvSpPr>
          <p:cNvPr id="943" name=""/>
          <p:cNvSpPr/>
          <p:nvPr/>
        </p:nvSpPr>
        <p:spPr>
          <a:xfrm>
            <a:off x="6067080" y="5812200"/>
            <a:ext cx="337680" cy="34092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44" name=""/>
          <p:cNvCxnSpPr/>
          <p:nvPr/>
        </p:nvCxnSpPr>
        <p:spPr>
          <a:xfrm flipV="1">
            <a:off x="6405120" y="5664240"/>
            <a:ext cx="451440" cy="325800"/>
          </a:xfrm>
          <a:prstGeom prst="straightConnector1">
            <a:avLst/>
          </a:prstGeom>
          <a:ln w="0">
            <a:solidFill>
              <a:srgbClr val="6666ff"/>
            </a:solidFill>
            <a:tailEnd len="med" type="triangle" w="med"/>
          </a:ln>
        </p:spPr>
      </p:cxnSp>
      <p:sp>
        <p:nvSpPr>
          <p:cNvPr id="945" name=""/>
          <p:cNvSpPr/>
          <p:nvPr/>
        </p:nvSpPr>
        <p:spPr>
          <a:xfrm>
            <a:off x="6806520" y="5376960"/>
            <a:ext cx="335520" cy="33624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cxnSp>
        <p:nvCxnSpPr>
          <p:cNvPr id="946" name=""/>
          <p:cNvCxnSpPr/>
          <p:nvPr/>
        </p:nvCxnSpPr>
        <p:spPr>
          <a:xfrm flipV="1">
            <a:off x="7093080" y="4158360"/>
            <a:ext cx="1313280" cy="1269360"/>
          </a:xfrm>
          <a:prstGeom prst="straightConnector1">
            <a:avLst/>
          </a:prstGeom>
          <a:ln w="0">
            <a:solidFill>
              <a:srgbClr val="6666ff"/>
            </a:solidFill>
            <a:tailEnd len="med" type="triangle" w="med"/>
          </a:ln>
        </p:spPr>
      </p:cxnSp>
      <p:sp>
        <p:nvSpPr>
          <p:cNvPr id="947" name=""/>
          <p:cNvSpPr/>
          <p:nvPr/>
        </p:nvSpPr>
        <p:spPr>
          <a:xfrm>
            <a:off x="6120" y="720"/>
            <a:ext cx="1201752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DejaVu Sans"/>
              </a:rPr>
              <a:t>Predict:</a:t>
            </a:r>
            <a:r>
              <a:rPr b="0" lang="en-US" sz="3600" spc="-1" strike="noStrike">
                <a:solidFill>
                  <a:srgbClr val="000000"/>
                </a:solidFill>
                <a:latin typeface="Arial"/>
                <a:ea typeface="DejaVu Sans"/>
              </a:rPr>
              <a:t> social neighborhoods on the “path” of a spread</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childTnLst>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916"/>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911"/>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912"/>
                                        </p:tgtEl>
                                        <p:attrNameLst>
                                          <p:attrName>style.visibility</p:attrName>
                                        </p:attrNameLst>
                                      </p:cBhvr>
                                      <p:to>
                                        <p:strVal val="visible"/>
                                      </p:to>
                                    </p:set>
                                  </p:childTnLst>
                                </p:cTn>
                              </p:par>
                              <p:par>
                                <p:cTn id="151" nodeType="withEffect" fill="hold" presetClass="entr" presetID="1">
                                  <p:stCondLst>
                                    <p:cond delay="0"/>
                                  </p:stCondLst>
                                  <p:childTnLst>
                                    <p:set>
                                      <p:cBhvr>
                                        <p:cTn id="152" dur="1" fill="hold">
                                          <p:stCondLst>
                                            <p:cond delay="0"/>
                                          </p:stCondLst>
                                        </p:cTn>
                                        <p:tgtEl>
                                          <p:spTgt spid="915"/>
                                        </p:tgtEl>
                                        <p:attrNameLst>
                                          <p:attrName>style.visibility</p:attrName>
                                        </p:attrNameLst>
                                      </p:cBhvr>
                                      <p:to>
                                        <p:strVal val="visible"/>
                                      </p:to>
                                    </p:set>
                                  </p:childTnLst>
                                </p:cTn>
                              </p:par>
                              <p:par>
                                <p:cTn id="153" nodeType="withEffect" fill="hold" presetClass="entr" presetID="1">
                                  <p:stCondLst>
                                    <p:cond delay="0"/>
                                  </p:stCondLst>
                                  <p:childTnLst>
                                    <p:set>
                                      <p:cBhvr>
                                        <p:cTn id="154" dur="1" fill="hold">
                                          <p:stCondLst>
                                            <p:cond delay="0"/>
                                          </p:stCondLst>
                                        </p:cTn>
                                        <p:tgtEl>
                                          <p:spTgt spid="917"/>
                                        </p:tgtEl>
                                        <p:attrNameLst>
                                          <p:attrName>style.visibility</p:attrName>
                                        </p:attrNameLst>
                                      </p:cBhvr>
                                      <p:to>
                                        <p:strVal val="visible"/>
                                      </p:to>
                                    </p:set>
                                  </p:childTnLst>
                                </p:cTn>
                              </p:par>
                              <p:par>
                                <p:cTn id="155" nodeType="withEffect" fill="hold" presetClass="entr" presetID="1">
                                  <p:stCondLst>
                                    <p:cond delay="0"/>
                                  </p:stCondLst>
                                  <p:childTnLst>
                                    <p:set>
                                      <p:cBhvr>
                                        <p:cTn id="156" dur="1" fill="hold">
                                          <p:stCondLst>
                                            <p:cond delay="0"/>
                                          </p:stCondLst>
                                        </p:cTn>
                                        <p:tgtEl>
                                          <p:spTgt spid="918"/>
                                        </p:tgtEl>
                                        <p:attrNameLst>
                                          <p:attrName>style.visibility</p:attrName>
                                        </p:attrNameLst>
                                      </p:cBhvr>
                                      <p:to>
                                        <p:strVal val="visible"/>
                                      </p:to>
                                    </p:set>
                                  </p:childTnLst>
                                </p:cTn>
                              </p:par>
                              <p:par>
                                <p:cTn id="157" nodeType="withEffect" fill="hold" presetClass="entr" presetID="1">
                                  <p:stCondLst>
                                    <p:cond delay="0"/>
                                  </p:stCondLst>
                                  <p:childTnLst>
                                    <p:set>
                                      <p:cBhvr>
                                        <p:cTn id="158" dur="1" fill="hold">
                                          <p:stCondLst>
                                            <p:cond delay="0"/>
                                          </p:stCondLst>
                                        </p:cTn>
                                        <p:tgtEl>
                                          <p:spTgt spid="919"/>
                                        </p:tgtEl>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tgtEl>
                                          <p:spTgt spid="923"/>
                                        </p:tgtEl>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tgtEl>
                                          <p:spTgt spid="920"/>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921"/>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924"/>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925"/>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926"/>
                                        </p:tgtEl>
                                        <p:attrNameLst>
                                          <p:attrName>style.visibility</p:attrName>
                                        </p:attrNameLst>
                                      </p:cBhvr>
                                      <p:to>
                                        <p:strVal val="visible"/>
                                      </p:to>
                                    </p:set>
                                  </p:childTnLst>
                                </p:cTn>
                              </p:par>
                              <p:par>
                                <p:cTn id="171" nodeType="withEffect" fill="hold" presetClass="entr" presetID="1">
                                  <p:stCondLst>
                                    <p:cond delay="0"/>
                                  </p:stCondLst>
                                  <p:childTnLst>
                                    <p:set>
                                      <p:cBhvr>
                                        <p:cTn id="172" dur="1" fill="hold">
                                          <p:stCondLst>
                                            <p:cond delay="0"/>
                                          </p:stCondLst>
                                        </p:cTn>
                                        <p:tgtEl>
                                          <p:spTgt spid="927"/>
                                        </p:tgtEl>
                                        <p:attrNameLst>
                                          <p:attrName>style.visibility</p:attrName>
                                        </p:attrNameLst>
                                      </p:cBhvr>
                                      <p:to>
                                        <p:strVal val="visible"/>
                                      </p:to>
                                    </p:set>
                                  </p:childTnLst>
                                </p:cTn>
                              </p:par>
                              <p:par>
                                <p:cTn id="173" nodeType="withEffect" fill="hold" presetClass="entr" presetID="1">
                                  <p:stCondLst>
                                    <p:cond delay="0"/>
                                  </p:stCondLst>
                                  <p:childTnLst>
                                    <p:set>
                                      <p:cBhvr>
                                        <p:cTn id="174" dur="1" fill="hold">
                                          <p:stCondLst>
                                            <p:cond delay="0"/>
                                          </p:stCondLst>
                                        </p:cTn>
                                        <p:tgtEl>
                                          <p:spTgt spid="928"/>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tgtEl>
                                          <p:spTgt spid="929"/>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930"/>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932"/>
                                        </p:tgtEl>
                                        <p:attrNameLst>
                                          <p:attrName>style.visibility</p:attrName>
                                        </p:attrNameLst>
                                      </p:cBhvr>
                                      <p:to>
                                        <p:strVal val="visible"/>
                                      </p:to>
                                    </p:set>
                                  </p:childTnLst>
                                </p:cTn>
                              </p:par>
                              <p:par>
                                <p:cTn id="183" nodeType="withEffect" fill="hold" presetClass="entr" presetID="1">
                                  <p:stCondLst>
                                    <p:cond delay="0"/>
                                  </p:stCondLst>
                                  <p:childTnLst>
                                    <p:set>
                                      <p:cBhvr>
                                        <p:cTn id="184" dur="1" fill="hold">
                                          <p:stCondLst>
                                            <p:cond delay="0"/>
                                          </p:stCondLst>
                                        </p:cTn>
                                        <p:tgtEl>
                                          <p:spTgt spid="933"/>
                                        </p:tgtEl>
                                        <p:attrNameLst>
                                          <p:attrName>style.visibility</p:attrName>
                                        </p:attrNameLst>
                                      </p:cBhvr>
                                      <p:to>
                                        <p:strVal val="visible"/>
                                      </p:to>
                                    </p:set>
                                  </p:childTnLst>
                                </p:cTn>
                              </p:par>
                              <p:par>
                                <p:cTn id="185" nodeType="withEffect" fill="hold" presetClass="entr" presetID="1">
                                  <p:stCondLst>
                                    <p:cond delay="0"/>
                                  </p:stCondLst>
                                  <p:childTnLst>
                                    <p:set>
                                      <p:cBhvr>
                                        <p:cTn id="186" dur="1" fill="hold">
                                          <p:stCondLst>
                                            <p:cond delay="0"/>
                                          </p:stCondLst>
                                        </p:cTn>
                                        <p:tgtEl>
                                          <p:spTgt spid="934"/>
                                        </p:tgtEl>
                                        <p:attrNameLst>
                                          <p:attrName>style.visibility</p:attrName>
                                        </p:attrNameLst>
                                      </p:cBhvr>
                                      <p:to>
                                        <p:strVal val="visible"/>
                                      </p:to>
                                    </p:set>
                                  </p:childTnLst>
                                </p:cTn>
                              </p:par>
                              <p:par>
                                <p:cTn id="187" nodeType="withEffect" fill="hold" presetClass="entr" presetID="1">
                                  <p:stCondLst>
                                    <p:cond delay="0"/>
                                  </p:stCondLst>
                                  <p:childTnLst>
                                    <p:set>
                                      <p:cBhvr>
                                        <p:cTn id="188" dur="1" fill="hold">
                                          <p:stCondLst>
                                            <p:cond delay="0"/>
                                          </p:stCondLst>
                                        </p:cTn>
                                        <p:tgtEl>
                                          <p:spTgt spid="935"/>
                                        </p:tgtEl>
                                        <p:attrNameLst>
                                          <p:attrName>style.visibility</p:attrName>
                                        </p:attrNameLst>
                                      </p:cBhvr>
                                      <p:to>
                                        <p:strVal val="visible"/>
                                      </p:to>
                                    </p:set>
                                  </p:childTnLst>
                                </p:cTn>
                              </p:par>
                              <p:par>
                                <p:cTn id="189" nodeType="withEffect" fill="hold" presetClass="entr" presetID="1">
                                  <p:stCondLst>
                                    <p:cond delay="0"/>
                                  </p:stCondLst>
                                  <p:childTnLst>
                                    <p:set>
                                      <p:cBhvr>
                                        <p:cTn id="190" dur="1" fill="hold">
                                          <p:stCondLst>
                                            <p:cond delay="0"/>
                                          </p:stCondLst>
                                        </p:cTn>
                                        <p:tgtEl>
                                          <p:spTgt spid="936"/>
                                        </p:tgtEl>
                                        <p:attrNameLst>
                                          <p:attrName>style.visibility</p:attrName>
                                        </p:attrNameLst>
                                      </p:cBhvr>
                                      <p:to>
                                        <p:strVal val="visible"/>
                                      </p:to>
                                    </p:set>
                                  </p:childTnLst>
                                </p:cTn>
                              </p:par>
                              <p:par>
                                <p:cTn id="191" nodeType="withEffect" fill="hold" presetClass="entr" presetID="1">
                                  <p:stCondLst>
                                    <p:cond delay="0"/>
                                  </p:stCondLst>
                                  <p:childTnLst>
                                    <p:set>
                                      <p:cBhvr>
                                        <p:cTn id="192" dur="1" fill="hold">
                                          <p:stCondLst>
                                            <p:cond delay="0"/>
                                          </p:stCondLst>
                                        </p:cTn>
                                        <p:tgtEl>
                                          <p:spTgt spid="937"/>
                                        </p:tgtEl>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tgtEl>
                                          <p:spTgt spid="938"/>
                                        </p:tgtEl>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tgtEl>
                                          <p:spTgt spid="939"/>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940"/>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941"/>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942"/>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943"/>
                                        </p:tgtEl>
                                        <p:attrNameLst>
                                          <p:attrName>style.visibility</p:attrName>
                                        </p:attrNameLst>
                                      </p:cBhvr>
                                      <p:to>
                                        <p:strVal val="visible"/>
                                      </p:to>
                                    </p:set>
                                  </p:childTnLst>
                                </p:cTn>
                              </p:par>
                              <p:par>
                                <p:cTn id="205" nodeType="withEffect" fill="hold" presetClass="entr" presetID="1">
                                  <p:stCondLst>
                                    <p:cond delay="0"/>
                                  </p:stCondLst>
                                  <p:childTnLst>
                                    <p:set>
                                      <p:cBhvr>
                                        <p:cTn id="206" dur="1" fill="hold">
                                          <p:stCondLst>
                                            <p:cond delay="0"/>
                                          </p:stCondLst>
                                        </p:cTn>
                                        <p:tgtEl>
                                          <p:spTgt spid="944"/>
                                        </p:tgtEl>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tgtEl>
                                          <p:spTgt spid="945"/>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9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8" name="" descr=""/>
          <p:cNvPicPr/>
          <p:nvPr/>
        </p:nvPicPr>
        <p:blipFill>
          <a:blip r:embed="rId1"/>
          <a:stretch/>
        </p:blipFill>
        <p:spPr>
          <a:xfrm>
            <a:off x="1751040" y="1439280"/>
            <a:ext cx="8544600" cy="5004360"/>
          </a:xfrm>
          <a:prstGeom prst="rect">
            <a:avLst/>
          </a:prstGeom>
          <a:ln w="0">
            <a:noFill/>
          </a:ln>
        </p:spPr>
      </p:pic>
      <p:sp>
        <p:nvSpPr>
          <p:cNvPr id="949" name=""/>
          <p:cNvSpPr/>
          <p:nvPr/>
        </p:nvSpPr>
        <p:spPr>
          <a:xfrm>
            <a:off x="-20880" y="0"/>
            <a:ext cx="930852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Predict:</a:t>
            </a:r>
            <a:r>
              <a:rPr b="0" lang="en-US" sz="3600" spc="-1" strike="noStrike">
                <a:solidFill>
                  <a:srgbClr val="000000"/>
                </a:solidFill>
                <a:latin typeface="Arial"/>
                <a:ea typeface="Arial"/>
              </a:rPr>
              <a:t> Effectiveness of state-sponsored narratives</a:t>
            </a:r>
            <a:endParaRPr b="0" lang="en-AU" sz="3600" spc="-1" strike="noStrike">
              <a:solidFill>
                <a:srgbClr val="000000"/>
              </a:solidFill>
              <a:latin typeface="Arial"/>
            </a:endParaRPr>
          </a:p>
        </p:txBody>
      </p:sp>
      <p:pic>
        <p:nvPicPr>
          <p:cNvPr id="950" name="" descr=""/>
          <p:cNvPicPr/>
          <p:nvPr/>
        </p:nvPicPr>
        <p:blipFill>
          <a:blip r:embed="rId2"/>
          <a:stretch/>
        </p:blipFill>
        <p:spPr>
          <a:xfrm>
            <a:off x="10296000" y="72000"/>
            <a:ext cx="1523160" cy="4791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51" name=""/>
          <p:cNvGrpSpPr/>
          <p:nvPr/>
        </p:nvGrpSpPr>
        <p:grpSpPr>
          <a:xfrm>
            <a:off x="6482160" y="1528920"/>
            <a:ext cx="2876760" cy="4879080"/>
            <a:chOff x="6482160" y="1528920"/>
            <a:chExt cx="2876760" cy="4879080"/>
          </a:xfrm>
        </p:grpSpPr>
        <p:sp>
          <p:nvSpPr>
            <p:cNvPr id="952" name=""/>
            <p:cNvSpPr/>
            <p:nvPr/>
          </p:nvSpPr>
          <p:spPr>
            <a:xfrm>
              <a:off x="6482160" y="3668760"/>
              <a:ext cx="2876760" cy="1061640"/>
            </a:xfrm>
            <a:prstGeom prst="chevron">
              <a:avLst>
                <a:gd name="adj" fmla="val 50000"/>
              </a:avLst>
            </a:prstGeom>
            <a:solidFill>
              <a:srgbClr val="80808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Estimate the  effectiveness of influence operations</a:t>
              </a:r>
              <a:endParaRPr b="0" lang="en-AU" sz="1600" spc="-1" strike="noStrike">
                <a:solidFill>
                  <a:srgbClr val="000000"/>
                </a:solidFill>
                <a:latin typeface="Arial"/>
              </a:endParaRPr>
            </a:p>
          </p:txBody>
        </p:sp>
        <p:sp>
          <p:nvSpPr>
            <p:cNvPr id="953" name="TextBox 32"/>
            <p:cNvSpPr/>
            <p:nvPr/>
          </p:nvSpPr>
          <p:spPr>
            <a:xfrm>
              <a:off x="6698160" y="4877280"/>
              <a:ext cx="229968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Model the impact of networks and influencers on the virality and reach of problematic messages</a:t>
              </a:r>
              <a:endParaRPr b="0" lang="en-AU" sz="1100" spc="-1" strike="noStrike">
                <a:solidFill>
                  <a:srgbClr val="000000"/>
                </a:solidFill>
                <a:latin typeface="Arial"/>
              </a:endParaRPr>
            </a:p>
          </p:txBody>
        </p:sp>
        <p:sp>
          <p:nvSpPr>
            <p:cNvPr id="954" name="TextBox 35"/>
            <p:cNvSpPr/>
            <p:nvPr/>
          </p:nvSpPr>
          <p:spPr>
            <a:xfrm>
              <a:off x="6698160" y="5815080"/>
              <a:ext cx="255492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Track the spread of problematic messages across and between online platforms and into the real-world</a:t>
              </a:r>
              <a:endParaRPr b="0" lang="en-AU" sz="1100" spc="-1" strike="noStrike">
                <a:solidFill>
                  <a:srgbClr val="000000"/>
                </a:solidFill>
                <a:latin typeface="Arial"/>
              </a:endParaRPr>
            </a:p>
          </p:txBody>
        </p:sp>
        <p:sp>
          <p:nvSpPr>
            <p:cNvPr id="955" name="TextBox 37"/>
            <p:cNvSpPr/>
            <p:nvPr/>
          </p:nvSpPr>
          <p:spPr>
            <a:xfrm>
              <a:off x="6698160" y="2351880"/>
              <a:ext cx="229968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factors accelerate and intensify the communication and reach of weaponized messages within and across online environments, and which factors lead to the most significant real-world harms?</a:t>
              </a:r>
              <a:endParaRPr b="0" lang="en-AU" sz="1100" spc="-1" strike="noStrike">
                <a:solidFill>
                  <a:srgbClr val="000000"/>
                </a:solidFill>
                <a:latin typeface="Arial"/>
              </a:endParaRPr>
            </a:p>
          </p:txBody>
        </p:sp>
        <p:sp>
          <p:nvSpPr>
            <p:cNvPr id="956" name=""/>
            <p:cNvSpPr/>
            <p:nvPr/>
          </p:nvSpPr>
          <p:spPr>
            <a:xfrm>
              <a:off x="7077240" y="1528920"/>
              <a:ext cx="154116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Predict</a:t>
              </a:r>
              <a:endParaRPr b="0" lang="en-AU" sz="2800" spc="-1" strike="noStrike">
                <a:solidFill>
                  <a:srgbClr val="000000"/>
                </a:solidFill>
                <a:latin typeface="Arial"/>
              </a:endParaRPr>
            </a:p>
          </p:txBody>
        </p:sp>
      </p:grpSp>
      <p:grpSp>
        <p:nvGrpSpPr>
          <p:cNvPr id="957" name=""/>
          <p:cNvGrpSpPr/>
          <p:nvPr/>
        </p:nvGrpSpPr>
        <p:grpSpPr>
          <a:xfrm>
            <a:off x="3888000" y="1489320"/>
            <a:ext cx="2876400" cy="5254200"/>
            <a:chOff x="3888000" y="1489320"/>
            <a:chExt cx="2876400" cy="5254200"/>
          </a:xfrm>
        </p:grpSpPr>
        <p:sp>
          <p:nvSpPr>
            <p:cNvPr id="958" name=""/>
            <p:cNvSpPr/>
            <p:nvPr/>
          </p:nvSpPr>
          <p:spPr>
            <a:xfrm>
              <a:off x="3888000" y="3668760"/>
              <a:ext cx="2876400" cy="1061640"/>
            </a:xfrm>
            <a:prstGeom prst="chevron">
              <a:avLst>
                <a:gd name="adj" fmla="val 50000"/>
              </a:avLst>
            </a:prstGeom>
            <a:solidFill>
              <a:srgbClr val="40404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Detect adversarial information campaigns</a:t>
              </a:r>
              <a:endParaRPr b="0" lang="en-AU" sz="1600" spc="-1" strike="noStrike">
                <a:solidFill>
                  <a:srgbClr val="000000"/>
                </a:solidFill>
                <a:latin typeface="Arial"/>
              </a:endParaRPr>
            </a:p>
          </p:txBody>
        </p:sp>
        <p:sp>
          <p:nvSpPr>
            <p:cNvPr id="959" name="TextBox 30"/>
            <p:cNvSpPr/>
            <p:nvPr/>
          </p:nvSpPr>
          <p:spPr>
            <a:xfrm>
              <a:off x="3888000" y="5815080"/>
              <a:ext cx="273384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Deploy natural language processing techniques to automate the detection of problematic online messages based on the structure and content of the message</a:t>
              </a:r>
              <a:endParaRPr b="0" lang="en-AU" sz="1100" spc="-1" strike="noStrike">
                <a:solidFill>
                  <a:srgbClr val="000000"/>
                </a:solidFill>
                <a:latin typeface="Arial"/>
              </a:endParaRPr>
            </a:p>
          </p:txBody>
        </p:sp>
        <p:sp>
          <p:nvSpPr>
            <p:cNvPr id="960" name="TextBox 31"/>
            <p:cNvSpPr/>
            <p:nvPr/>
          </p:nvSpPr>
          <p:spPr>
            <a:xfrm>
              <a:off x="3888000" y="4877280"/>
              <a:ext cx="244368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Utilise information diffusion techniques to identify problematic content based on the way it moves through and across online channels</a:t>
              </a:r>
              <a:endParaRPr b="0" lang="en-AU" sz="1100" spc="-1" strike="noStrike">
                <a:solidFill>
                  <a:srgbClr val="000000"/>
                </a:solidFill>
                <a:latin typeface="Arial"/>
              </a:endParaRPr>
            </a:p>
          </p:txBody>
        </p:sp>
        <p:sp>
          <p:nvSpPr>
            <p:cNvPr id="961" name="TextBox 36"/>
            <p:cNvSpPr/>
            <p:nvPr/>
          </p:nvSpPr>
          <p:spPr>
            <a:xfrm>
              <a:off x="388800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do we most effectively identify and triage information campaigns based on the characteristics of the message, how it spreads, who is communicating it, and where it is being communicated?</a:t>
              </a:r>
              <a:endParaRPr b="0" lang="en-AU" sz="1100" spc="-1" strike="noStrike">
                <a:solidFill>
                  <a:srgbClr val="000000"/>
                </a:solidFill>
                <a:latin typeface="Arial"/>
              </a:endParaRPr>
            </a:p>
          </p:txBody>
        </p:sp>
        <p:sp>
          <p:nvSpPr>
            <p:cNvPr id="962" name=""/>
            <p:cNvSpPr/>
            <p:nvPr/>
          </p:nvSpPr>
          <p:spPr>
            <a:xfrm>
              <a:off x="4145040" y="1489320"/>
              <a:ext cx="192924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Detect</a:t>
              </a:r>
              <a:endParaRPr b="0" lang="en-AU" sz="2800" spc="-1" strike="noStrike">
                <a:solidFill>
                  <a:srgbClr val="000000"/>
                </a:solidFill>
                <a:latin typeface="Arial"/>
              </a:endParaRPr>
            </a:p>
          </p:txBody>
        </p:sp>
      </p:grpSp>
      <p:grpSp>
        <p:nvGrpSpPr>
          <p:cNvPr id="963" name=""/>
          <p:cNvGrpSpPr/>
          <p:nvPr/>
        </p:nvGrpSpPr>
        <p:grpSpPr>
          <a:xfrm>
            <a:off x="1273320" y="1489320"/>
            <a:ext cx="2876400" cy="5086440"/>
            <a:chOff x="1273320" y="1489320"/>
            <a:chExt cx="2876400" cy="5086440"/>
          </a:xfrm>
        </p:grpSpPr>
        <p:sp>
          <p:nvSpPr>
            <p:cNvPr id="964" name=""/>
            <p:cNvSpPr/>
            <p:nvPr/>
          </p:nvSpPr>
          <p:spPr>
            <a:xfrm>
              <a:off x="1273320" y="3669120"/>
              <a:ext cx="2876400" cy="1061280"/>
            </a:xfrm>
            <a:prstGeom prst="chevron">
              <a:avLst>
                <a:gd name="adj" fmla="val 50000"/>
              </a:avLst>
            </a:prstGeom>
            <a:solidFill>
              <a:srgbClr val="00000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Monitor discussions on social and traditional media</a:t>
              </a:r>
              <a:endParaRPr b="0" lang="en-AU" sz="1600" spc="-1" strike="noStrike">
                <a:solidFill>
                  <a:srgbClr val="ffffff"/>
                </a:solidFill>
                <a:latin typeface="Arial"/>
              </a:endParaRPr>
            </a:p>
          </p:txBody>
        </p:sp>
        <p:sp>
          <p:nvSpPr>
            <p:cNvPr id="965" name="TextBox 40"/>
            <p:cNvSpPr/>
            <p:nvPr/>
          </p:nvSpPr>
          <p:spPr>
            <a:xfrm>
              <a:off x="1273320" y="5815080"/>
              <a:ext cx="266004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Develop and deploy a "mission control" dashboard to retrieve content from a</a:t>
              </a:r>
              <a:endParaRPr b="0" lang="en-AU" sz="1100" spc="-1" strike="noStrike">
                <a:solidFill>
                  <a:srgbClr val="000000"/>
                </a:solidFill>
                <a:latin typeface="Arial"/>
              </a:endParaRPr>
            </a:p>
            <a:p>
              <a:pPr>
                <a:lnSpc>
                  <a:spcPct val="100000"/>
                </a:lnSpc>
              </a:pPr>
              <a:r>
                <a:rPr b="0" lang="en-AU" sz="1100" spc="-1" strike="noStrike">
                  <a:solidFill>
                    <a:srgbClr val="000000"/>
                  </a:solidFill>
                  <a:latin typeface="Arial"/>
                  <a:ea typeface="DejaVu Sans"/>
                </a:rPr>
                <a:t>constantly updating list of traditional media and Internet sources.</a:t>
              </a:r>
              <a:endParaRPr b="0" lang="en-AU" sz="1100" spc="-1" strike="noStrike">
                <a:solidFill>
                  <a:srgbClr val="000000"/>
                </a:solidFill>
                <a:latin typeface="Arial"/>
              </a:endParaRPr>
            </a:p>
          </p:txBody>
        </p:sp>
        <p:sp>
          <p:nvSpPr>
            <p:cNvPr id="966" name="TextBox 41"/>
            <p:cNvSpPr/>
            <p:nvPr/>
          </p:nvSpPr>
          <p:spPr>
            <a:xfrm>
              <a:off x="1273320" y="4877280"/>
              <a:ext cx="244368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Characterising the dynamic interaction between traditional and social media ecosystems in the flow and spread of disinformation and problematic content.</a:t>
              </a:r>
              <a:endParaRPr b="0" lang="en-AU" sz="1100" spc="-1" strike="noStrike">
                <a:solidFill>
                  <a:srgbClr val="000000"/>
                </a:solidFill>
                <a:latin typeface="Arial"/>
              </a:endParaRPr>
            </a:p>
          </p:txBody>
        </p:sp>
        <p:sp>
          <p:nvSpPr>
            <p:cNvPr id="967" name="TextBox 42"/>
            <p:cNvSpPr/>
            <p:nvPr/>
          </p:nvSpPr>
          <p:spPr>
            <a:xfrm>
              <a:off x="127332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can we develop and deploy dashboards to monitor discussion on both the social media and traditional media outlets, in which the adversaries are most likely to deploy the influence operations?</a:t>
              </a:r>
              <a:endParaRPr b="0" lang="en-AU" sz="1100" spc="-1" strike="noStrike">
                <a:solidFill>
                  <a:srgbClr val="000000"/>
                </a:solidFill>
                <a:latin typeface="Arial"/>
              </a:endParaRPr>
            </a:p>
          </p:txBody>
        </p:sp>
        <p:sp>
          <p:nvSpPr>
            <p:cNvPr id="968" name=""/>
            <p:cNvSpPr/>
            <p:nvPr/>
          </p:nvSpPr>
          <p:spPr>
            <a:xfrm>
              <a:off x="1530360" y="1489320"/>
              <a:ext cx="192960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Monitor</a:t>
              </a:r>
              <a:endParaRPr b="0" lang="en-AU" sz="2800" spc="-1" strike="noStrike">
                <a:solidFill>
                  <a:srgbClr val="000000"/>
                </a:solidFill>
                <a:latin typeface="Arial"/>
              </a:endParaRPr>
            </a:p>
          </p:txBody>
        </p:sp>
      </p:grpSp>
      <p:sp>
        <p:nvSpPr>
          <p:cNvPr id="969" name=""/>
          <p:cNvSpPr/>
          <p:nvPr/>
        </p:nvSpPr>
        <p:spPr>
          <a:xfrm>
            <a:off x="3890160" y="3668400"/>
            <a:ext cx="8061480" cy="106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970" name="Group 9"/>
          <p:cNvGrpSpPr/>
          <p:nvPr/>
        </p:nvGrpSpPr>
        <p:grpSpPr>
          <a:xfrm>
            <a:off x="12960" y="4790160"/>
            <a:ext cx="1197720" cy="945000"/>
            <a:chOff x="12960" y="4790160"/>
            <a:chExt cx="1197720" cy="945000"/>
          </a:xfrm>
        </p:grpSpPr>
        <p:sp>
          <p:nvSpPr>
            <p:cNvPr id="971" name="TextBox 10"/>
            <p:cNvSpPr/>
            <p:nvPr/>
          </p:nvSpPr>
          <p:spPr>
            <a:xfrm>
              <a:off x="12960" y="5416920"/>
              <a:ext cx="1197720" cy="318240"/>
            </a:xfrm>
            <a:prstGeom prst="rect">
              <a:avLst/>
            </a:prstGeom>
            <a:noFill/>
            <a:ln w="0">
              <a:noFill/>
            </a:ln>
          </p:spPr>
          <p:style>
            <a:lnRef idx="0"/>
            <a:fillRef idx="0"/>
            <a:effectRef idx="0"/>
            <a:fontRef idx="minor"/>
          </p:style>
          <p:txBody>
            <a:bodyPr numCol="1" spcCol="1440" lIns="90000" rIns="90000" tIns="45000" bIns="45000" anchor="t">
              <a:spAutoFit/>
            </a:bodyPr>
            <a:p>
              <a:pPr algn="ctr">
                <a:lnSpc>
                  <a:spcPct val="100000"/>
                </a:lnSpc>
              </a:pPr>
              <a:r>
                <a:rPr b="1" lang="en-AU" sz="1500" spc="-1" strike="noStrike">
                  <a:solidFill>
                    <a:srgbClr val="000000"/>
                  </a:solidFill>
                  <a:latin typeface="Arial"/>
                  <a:ea typeface="DejaVu Sans"/>
                </a:rPr>
                <a:t>Approach</a:t>
              </a:r>
              <a:endParaRPr b="0" lang="en-AU" sz="1500" spc="-1" strike="noStrike">
                <a:solidFill>
                  <a:srgbClr val="000000"/>
                </a:solidFill>
                <a:latin typeface="Arial"/>
              </a:endParaRPr>
            </a:p>
          </p:txBody>
        </p:sp>
        <p:pic>
          <p:nvPicPr>
            <p:cNvPr id="972" name="Picture 11" descr=""/>
            <p:cNvPicPr/>
            <p:nvPr/>
          </p:nvPicPr>
          <p:blipFill>
            <a:blip r:embed="rId1"/>
            <a:stretch/>
          </p:blipFill>
          <p:spPr>
            <a:xfrm>
              <a:off x="243360" y="4790160"/>
              <a:ext cx="736920" cy="736200"/>
            </a:xfrm>
            <a:prstGeom prst="rect">
              <a:avLst/>
            </a:prstGeom>
            <a:ln w="0">
              <a:noFill/>
            </a:ln>
          </p:spPr>
        </p:pic>
      </p:grpSp>
      <p:grpSp>
        <p:nvGrpSpPr>
          <p:cNvPr id="973" name="Group 10"/>
          <p:cNvGrpSpPr/>
          <p:nvPr/>
        </p:nvGrpSpPr>
        <p:grpSpPr>
          <a:xfrm>
            <a:off x="12960" y="2628000"/>
            <a:ext cx="1197720" cy="967320"/>
            <a:chOff x="12960" y="2628000"/>
            <a:chExt cx="1197720" cy="967320"/>
          </a:xfrm>
        </p:grpSpPr>
        <p:sp>
          <p:nvSpPr>
            <p:cNvPr id="974" name="TextBox 11"/>
            <p:cNvSpPr/>
            <p:nvPr/>
          </p:nvSpPr>
          <p:spPr>
            <a:xfrm>
              <a:off x="12960" y="3277080"/>
              <a:ext cx="1197720" cy="318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AU" sz="1500" spc="-1" strike="noStrike">
                  <a:solidFill>
                    <a:srgbClr val="000000"/>
                  </a:solidFill>
                  <a:latin typeface="Arial"/>
                  <a:ea typeface="DejaVu Sans"/>
                </a:rPr>
                <a:t>Objective</a:t>
              </a:r>
              <a:endParaRPr b="0" lang="en-AU" sz="1500" spc="-1" strike="noStrike">
                <a:solidFill>
                  <a:srgbClr val="000000"/>
                </a:solidFill>
                <a:latin typeface="Arial"/>
              </a:endParaRPr>
            </a:p>
          </p:txBody>
        </p:sp>
        <p:pic>
          <p:nvPicPr>
            <p:cNvPr id="975" name="Picture 12" descr=""/>
            <p:cNvPicPr/>
            <p:nvPr/>
          </p:nvPicPr>
          <p:blipFill>
            <a:blip r:embed="rId2"/>
            <a:stretch/>
          </p:blipFill>
          <p:spPr>
            <a:xfrm>
              <a:off x="243360" y="2628000"/>
              <a:ext cx="736920" cy="736560"/>
            </a:xfrm>
            <a:prstGeom prst="rect">
              <a:avLst/>
            </a:prstGeom>
            <a:ln w="0">
              <a:noFill/>
            </a:ln>
          </p:spPr>
        </p:pic>
      </p:grpSp>
      <p:sp>
        <p:nvSpPr>
          <p:cNvPr id="976" name=""/>
          <p:cNvSpPr/>
          <p:nvPr/>
        </p:nvSpPr>
        <p:spPr>
          <a:xfrm>
            <a:off x="269640" y="12216600"/>
            <a:ext cx="1437840" cy="288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977" name=""/>
          <p:cNvGrpSpPr/>
          <p:nvPr/>
        </p:nvGrpSpPr>
        <p:grpSpPr>
          <a:xfrm>
            <a:off x="-72000" y="1404000"/>
            <a:ext cx="1367640" cy="923400"/>
            <a:chOff x="-72000" y="1404000"/>
            <a:chExt cx="1367640" cy="923400"/>
          </a:xfrm>
        </p:grpSpPr>
        <p:pic>
          <p:nvPicPr>
            <p:cNvPr id="978" name="" descr=""/>
            <p:cNvPicPr/>
            <p:nvPr/>
          </p:nvPicPr>
          <p:blipFill>
            <a:blip r:embed="rId3"/>
            <a:stretch/>
          </p:blipFill>
          <p:spPr>
            <a:xfrm>
              <a:off x="352440" y="1404000"/>
              <a:ext cx="519120" cy="519480"/>
            </a:xfrm>
            <a:prstGeom prst="rect">
              <a:avLst/>
            </a:prstGeom>
            <a:ln w="0">
              <a:noFill/>
            </a:ln>
          </p:spPr>
        </p:pic>
        <p:sp>
          <p:nvSpPr>
            <p:cNvPr id="979" name=""/>
            <p:cNvSpPr/>
            <p:nvPr/>
          </p:nvSpPr>
          <p:spPr>
            <a:xfrm>
              <a:off x="-72000" y="1963440"/>
              <a:ext cx="1367640" cy="36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500" spc="-1" strike="noStrike">
                  <a:solidFill>
                    <a:srgbClr val="000000"/>
                  </a:solidFill>
                  <a:latin typeface="Arial"/>
                  <a:ea typeface="DejaVu Sans"/>
                </a:rPr>
                <a:t>Response </a:t>
              </a:r>
              <a:br>
                <a:rPr sz="1500"/>
              </a:br>
              <a:r>
                <a:rPr b="1" lang="en-AU" sz="1500" spc="-1" strike="noStrike">
                  <a:solidFill>
                    <a:srgbClr val="000000"/>
                  </a:solidFill>
                  <a:latin typeface="Arial"/>
                  <a:ea typeface="DejaVu Sans"/>
                </a:rPr>
                <a:t>level</a:t>
              </a:r>
              <a:endParaRPr b="0" lang="en-AU" sz="1500" spc="-1" strike="noStrike">
                <a:solidFill>
                  <a:srgbClr val="000000"/>
                </a:solidFill>
                <a:latin typeface="Arial"/>
              </a:endParaRPr>
            </a:p>
          </p:txBody>
        </p:sp>
      </p:grpSp>
      <p:sp>
        <p:nvSpPr>
          <p:cNvPr id="980" name="CustomShape 3_ 14"/>
          <p:cNvSpPr/>
          <p:nvPr/>
        </p:nvSpPr>
        <p:spPr>
          <a:xfrm>
            <a:off x="7200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US" sz="3600" spc="-1" strike="noStrike">
                <a:solidFill>
                  <a:srgbClr val="000000"/>
                </a:solidFill>
                <a:latin typeface="Arial"/>
                <a:ea typeface="Arial"/>
              </a:rPr>
              <a:t>Action plan</a:t>
            </a:r>
            <a:endParaRPr b="0" lang="en-AU" sz="3600" spc="-1" strike="noStrike">
              <a:solidFill>
                <a:srgbClr val="000000"/>
              </a:solidFill>
              <a:latin typeface="Arial"/>
            </a:endParaRPr>
          </a:p>
        </p:txBody>
      </p:sp>
      <p:sp>
        <p:nvSpPr>
          <p:cNvPr id="981" name=""/>
          <p:cNvSpPr/>
          <p:nvPr/>
        </p:nvSpPr>
        <p:spPr>
          <a:xfrm>
            <a:off x="1224000" y="1152000"/>
            <a:ext cx="10943640" cy="5705640"/>
          </a:xfrm>
          <a:prstGeom prst="rect">
            <a:avLst/>
          </a:prstGeom>
          <a:solidFill>
            <a:srgbClr val="ffffff">
              <a:alpha val="81000"/>
            </a:srgbClr>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grpSp>
        <p:nvGrpSpPr>
          <p:cNvPr id="982" name=""/>
          <p:cNvGrpSpPr/>
          <p:nvPr/>
        </p:nvGrpSpPr>
        <p:grpSpPr>
          <a:xfrm>
            <a:off x="9072720" y="1529280"/>
            <a:ext cx="2910240" cy="4878720"/>
            <a:chOff x="9072720" y="1529280"/>
            <a:chExt cx="2910240" cy="4878720"/>
          </a:xfrm>
        </p:grpSpPr>
        <p:sp>
          <p:nvSpPr>
            <p:cNvPr id="983" name=""/>
            <p:cNvSpPr/>
            <p:nvPr/>
          </p:nvSpPr>
          <p:spPr>
            <a:xfrm>
              <a:off x="9072720" y="3668760"/>
              <a:ext cx="2876760" cy="1061280"/>
            </a:xfrm>
            <a:prstGeom prst="chevron">
              <a:avLst>
                <a:gd name="adj" fmla="val 50000"/>
              </a:avLst>
            </a:prstGeom>
            <a:solidFill>
              <a:srgbClr val="b2b2b2"/>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Design and apply countermeasures </a:t>
              </a:r>
              <a:endParaRPr b="0" lang="en-AU" sz="1600" spc="-1" strike="noStrike">
                <a:solidFill>
                  <a:srgbClr val="000000"/>
                </a:solidFill>
                <a:latin typeface="Arial"/>
              </a:endParaRPr>
            </a:p>
          </p:txBody>
        </p:sp>
        <p:sp>
          <p:nvSpPr>
            <p:cNvPr id="984" name="TextBox 33"/>
            <p:cNvSpPr/>
            <p:nvPr/>
          </p:nvSpPr>
          <p:spPr>
            <a:xfrm>
              <a:off x="9322920" y="4877280"/>
              <a:ext cx="248472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Use natural language processing to automatically generate counter-messaging that is tuned for the platform and target group of interest</a:t>
              </a:r>
              <a:endParaRPr b="0" lang="en-AU" sz="1100" spc="-1" strike="noStrike">
                <a:solidFill>
                  <a:srgbClr val="000000"/>
                </a:solidFill>
                <a:latin typeface="Arial"/>
              </a:endParaRPr>
            </a:p>
          </p:txBody>
        </p:sp>
        <p:sp>
          <p:nvSpPr>
            <p:cNvPr id="985" name="TextBox 34"/>
            <p:cNvSpPr/>
            <p:nvPr/>
          </p:nvSpPr>
          <p:spPr>
            <a:xfrm>
              <a:off x="9322920" y="5815080"/>
              <a:ext cx="266004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Identify key message inoculation points in social networks based on how information flows and gains velocity</a:t>
              </a:r>
              <a:endParaRPr b="0" lang="en-AU" sz="1100" spc="-1" strike="noStrike">
                <a:solidFill>
                  <a:srgbClr val="000000"/>
                </a:solidFill>
                <a:latin typeface="Arial"/>
              </a:endParaRPr>
            </a:p>
          </p:txBody>
        </p:sp>
        <p:sp>
          <p:nvSpPr>
            <p:cNvPr id="986" name="TextBox 38"/>
            <p:cNvSpPr/>
            <p:nvPr/>
          </p:nvSpPr>
          <p:spPr>
            <a:xfrm>
              <a:off x="9285120" y="2351880"/>
              <a:ext cx="245052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are practical approaches that allow us to both pro-actively and re-actively limit the harms of problematic messaging, including identifying where, when and how counter-messaging should be deployed?</a:t>
              </a:r>
              <a:endParaRPr b="0" lang="en-AU" sz="1100" spc="-1" strike="noStrike">
                <a:solidFill>
                  <a:srgbClr val="000000"/>
                </a:solidFill>
                <a:latin typeface="Arial"/>
              </a:endParaRPr>
            </a:p>
          </p:txBody>
        </p:sp>
        <p:sp>
          <p:nvSpPr>
            <p:cNvPr id="987" name=""/>
            <p:cNvSpPr/>
            <p:nvPr/>
          </p:nvSpPr>
          <p:spPr>
            <a:xfrm>
              <a:off x="9538200" y="1529280"/>
              <a:ext cx="17931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Mitigate</a:t>
              </a:r>
              <a:endParaRPr b="0" lang="en-AU" sz="2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CustomShape 3_ 12"/>
          <p:cNvSpPr/>
          <p:nvPr/>
        </p:nvSpPr>
        <p:spPr>
          <a:xfrm>
            <a:off x="0" y="360"/>
            <a:ext cx="95036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Mitigate:</a:t>
            </a:r>
            <a:r>
              <a:rPr b="0" lang="en-US" sz="3600" spc="-1" strike="noStrike">
                <a:solidFill>
                  <a:srgbClr val="000000"/>
                </a:solidFill>
                <a:latin typeface="Arial"/>
                <a:ea typeface="Arial"/>
              </a:rPr>
              <a:t> countering conspiracy theories, misinformation and state-sponsored IO</a:t>
            </a:r>
            <a:endParaRPr b="0" lang="en-AU" sz="3600" spc="-1" strike="noStrike">
              <a:solidFill>
                <a:srgbClr val="000000"/>
              </a:solidFill>
              <a:latin typeface="Arial"/>
            </a:endParaRPr>
          </a:p>
        </p:txBody>
      </p:sp>
      <p:pic>
        <p:nvPicPr>
          <p:cNvPr id="989" name="" descr=""/>
          <p:cNvPicPr/>
          <p:nvPr/>
        </p:nvPicPr>
        <p:blipFill>
          <a:blip r:embed="rId1"/>
          <a:srcRect l="0" t="20141" r="0" b="18142"/>
          <a:stretch/>
        </p:blipFill>
        <p:spPr>
          <a:xfrm>
            <a:off x="9835920" y="72000"/>
            <a:ext cx="2259720" cy="1439280"/>
          </a:xfrm>
          <a:prstGeom prst="rect">
            <a:avLst/>
          </a:prstGeom>
          <a:ln w="0">
            <a:noFill/>
          </a:ln>
        </p:spPr>
      </p:pic>
      <p:sp>
        <p:nvSpPr>
          <p:cNvPr id="990" name=""/>
          <p:cNvSpPr/>
          <p:nvPr/>
        </p:nvSpPr>
        <p:spPr>
          <a:xfrm>
            <a:off x="9828000" y="1944000"/>
            <a:ext cx="2179080" cy="2179080"/>
          </a:xfrm>
          <a:custGeom>
            <a:avLst/>
            <a:gdLst>
              <a:gd name="textAreaLeft" fmla="*/ 0 w 2179080"/>
              <a:gd name="textAreaRight" fmla="*/ 2179440 w 2179080"/>
              <a:gd name="textAreaTop" fmla="*/ 0 h 2179080"/>
              <a:gd name="textAreaBottom" fmla="*/ 2179440 h 2179080"/>
            </a:gdLst>
            <a:ahLst/>
            <a:rect l="textAreaLeft" t="textAreaTop" r="textAreaRight" b="textAreaBottom"/>
            <a:pathLst>
              <a:path w="6054" h="6054">
                <a:moveTo>
                  <a:pt x="6054" y="3235"/>
                </a:moveTo>
                <a:cubicBezTo>
                  <a:pt x="6022" y="3695"/>
                  <a:pt x="5886" y="4141"/>
                  <a:pt x="5655" y="4542"/>
                </a:cubicBezTo>
                <a:cubicBezTo>
                  <a:pt x="5390" y="5002"/>
                  <a:pt x="5006" y="5384"/>
                  <a:pt x="4546" y="5651"/>
                </a:cubicBezTo>
                <a:cubicBezTo>
                  <a:pt x="4119" y="5897"/>
                  <a:pt x="3640" y="6035"/>
                  <a:pt x="3150" y="6054"/>
                </a:cubicBezTo>
                <a:lnTo>
                  <a:pt x="2912" y="6054"/>
                </a:lnTo>
                <a:cubicBezTo>
                  <a:pt x="2422" y="6035"/>
                  <a:pt x="1941" y="5897"/>
                  <a:pt x="1515" y="5651"/>
                </a:cubicBezTo>
                <a:cubicBezTo>
                  <a:pt x="1054" y="5384"/>
                  <a:pt x="672" y="5002"/>
                  <a:pt x="407" y="4542"/>
                </a:cubicBezTo>
                <a:cubicBezTo>
                  <a:pt x="140" y="4083"/>
                  <a:pt x="0" y="3561"/>
                  <a:pt x="0" y="3029"/>
                </a:cubicBezTo>
                <a:cubicBezTo>
                  <a:pt x="0" y="2497"/>
                  <a:pt x="140" y="1975"/>
                  <a:pt x="407" y="1514"/>
                </a:cubicBezTo>
                <a:cubicBezTo>
                  <a:pt x="672" y="1054"/>
                  <a:pt x="1054" y="672"/>
                  <a:pt x="1515" y="405"/>
                </a:cubicBezTo>
                <a:cubicBezTo>
                  <a:pt x="1975" y="140"/>
                  <a:pt x="2499" y="0"/>
                  <a:pt x="3031" y="0"/>
                </a:cubicBezTo>
                <a:cubicBezTo>
                  <a:pt x="3562" y="0"/>
                  <a:pt x="4085" y="140"/>
                  <a:pt x="4546" y="405"/>
                </a:cubicBezTo>
                <a:cubicBezTo>
                  <a:pt x="5006" y="672"/>
                  <a:pt x="5390" y="1054"/>
                  <a:pt x="5655" y="1514"/>
                </a:cubicBezTo>
                <a:cubicBezTo>
                  <a:pt x="5886" y="1915"/>
                  <a:pt x="6022" y="2363"/>
                  <a:pt x="6054" y="2823"/>
                </a:cubicBezTo>
                <a:lnTo>
                  <a:pt x="6054" y="3235"/>
                </a:lnTo>
                <a:close/>
              </a:path>
            </a:pathLst>
          </a:custGeom>
          <a:blipFill rotWithShape="0">
            <a:blip r:embed="rId2"/>
            <a:srcRect/>
            <a:stretch/>
          </a:blipFill>
          <a:ln w="0">
            <a:noFill/>
          </a:ln>
        </p:spPr>
        <p:style>
          <a:lnRef idx="0"/>
          <a:fillRef idx="0"/>
          <a:effectRef idx="0"/>
          <a:fontRef idx="minor"/>
        </p:style>
        <p:txBody>
          <a:bodyPr lIns="90000" rIns="90000" tIns="45000" bIns="45000" anchor="ctr" anchorCtr="1">
            <a:noAutofit/>
          </a:bodyPr>
          <a:p>
            <a:pPr>
              <a:lnSpc>
                <a:spcPct val="100000"/>
              </a:lnSpc>
            </a:pPr>
            <a:endParaRPr b="0" lang="en-US" sz="1800" spc="-1" strike="noStrike">
              <a:solidFill>
                <a:srgbClr val="000000"/>
              </a:solidFill>
              <a:latin typeface="Arial"/>
            </a:endParaRPr>
          </a:p>
        </p:txBody>
      </p:sp>
      <p:sp>
        <p:nvSpPr>
          <p:cNvPr id="991" name=""/>
          <p:cNvSpPr/>
          <p:nvPr/>
        </p:nvSpPr>
        <p:spPr>
          <a:xfrm>
            <a:off x="9801720" y="4216680"/>
            <a:ext cx="2231640" cy="714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0" lang="en-AU" sz="2200" spc="-1" strike="noStrike">
                <a:solidFill>
                  <a:srgbClr val="000000"/>
                </a:solidFill>
                <a:latin typeface="Arial"/>
                <a:ea typeface="DejaVu Sans"/>
              </a:rPr>
              <a:t>Prof Hany Farid UC Berkeley</a:t>
            </a:r>
            <a:endParaRPr b="0" lang="en-AU" sz="2200" spc="-1" strike="noStrike">
              <a:solidFill>
                <a:srgbClr val="000000"/>
              </a:solidFill>
              <a:latin typeface="Arial"/>
            </a:endParaRPr>
          </a:p>
        </p:txBody>
      </p:sp>
      <p:sp>
        <p:nvSpPr>
          <p:cNvPr id="992" name=""/>
          <p:cNvSpPr/>
          <p:nvPr/>
        </p:nvSpPr>
        <p:spPr>
          <a:xfrm>
            <a:off x="360000" y="2479680"/>
            <a:ext cx="8639640" cy="37058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283"/>
              </a:spcBef>
              <a:spcAft>
                <a:spcPts val="283"/>
              </a:spcAft>
            </a:pPr>
            <a:r>
              <a:rPr b="0" lang="en-AU" sz="2200" spc="-1" strike="noStrike">
                <a:solidFill>
                  <a:srgbClr val="000000"/>
                </a:solidFill>
                <a:latin typeface="Arial"/>
                <a:ea typeface="DejaVu Sans"/>
              </a:rPr>
              <a:t>RQ1: Are messages written in particular styles more effective in spreading?</a:t>
            </a:r>
            <a:endParaRPr b="0" lang="en-AU" sz="2200" spc="-1" strike="noStrike">
              <a:solidFill>
                <a:srgbClr val="000000"/>
              </a:solidFill>
              <a:latin typeface="Arial"/>
            </a:endParaRPr>
          </a:p>
          <a:p>
            <a:pPr>
              <a:lnSpc>
                <a:spcPct val="100000"/>
              </a:lnSpc>
              <a:spcBef>
                <a:spcPts val="283"/>
              </a:spcBef>
              <a:spcAft>
                <a:spcPts val="283"/>
              </a:spcAft>
            </a:pPr>
            <a:r>
              <a:rPr b="0" lang="en-AU" sz="2200" spc="-1" strike="noStrike">
                <a:solidFill>
                  <a:srgbClr val="000000"/>
                </a:solidFill>
                <a:latin typeface="Arial"/>
                <a:ea typeface="DejaVu Sans"/>
              </a:rPr>
              <a:t>RQ2: Do different audiences/segments of the population prefer specific styles?</a:t>
            </a:r>
            <a:endParaRPr b="0" lang="en-AU" sz="2200" spc="-1" strike="noStrike">
              <a:solidFill>
                <a:srgbClr val="000000"/>
              </a:solidFill>
              <a:latin typeface="Arial"/>
            </a:endParaRPr>
          </a:p>
          <a:p>
            <a:pPr>
              <a:lnSpc>
                <a:spcPct val="100000"/>
              </a:lnSpc>
              <a:spcBef>
                <a:spcPts val="283"/>
              </a:spcBef>
              <a:spcAft>
                <a:spcPts val="283"/>
              </a:spcAft>
            </a:pPr>
            <a:r>
              <a:rPr b="0" lang="en-AU" sz="2200" spc="-1" strike="noStrike">
                <a:solidFill>
                  <a:srgbClr val="000000"/>
                </a:solidFill>
                <a:latin typeface="Arial"/>
                <a:ea typeface="DejaVu Sans"/>
              </a:rPr>
              <a:t>RQ3: Can we use Generative Language models (ChatGPT-like) to construct effective interventions “in the style of…”</a:t>
            </a:r>
            <a:endParaRPr b="0" lang="en-AU" sz="2200" spc="-1" strike="noStrike">
              <a:solidFill>
                <a:srgbClr val="000000"/>
              </a:solidFill>
              <a:latin typeface="Arial"/>
            </a:endParaRPr>
          </a:p>
          <a:p>
            <a:pPr>
              <a:lnSpc>
                <a:spcPct val="100000"/>
              </a:lnSpc>
              <a:spcBef>
                <a:spcPts val="283"/>
              </a:spcBef>
              <a:spcAft>
                <a:spcPts val="283"/>
              </a:spcAft>
            </a:pPr>
            <a:r>
              <a:rPr b="0" lang="en-AU" sz="2200" spc="-1" strike="noStrike">
                <a:solidFill>
                  <a:srgbClr val="000000"/>
                </a:solidFill>
                <a:latin typeface="Arial"/>
                <a:ea typeface="DejaVu Sans"/>
              </a:rPr>
              <a:t>RQ4: Can we test the interventions in simulated environment before deploying them?</a:t>
            </a:r>
            <a:endParaRPr b="0" lang="en-AU" sz="2200" spc="-1" strike="noStrike">
              <a:solidFill>
                <a:srgbClr val="000000"/>
              </a:solidFill>
              <a:latin typeface="Arial"/>
            </a:endParaRPr>
          </a:p>
          <a:p>
            <a:pPr>
              <a:lnSpc>
                <a:spcPct val="100000"/>
              </a:lnSpc>
              <a:spcBef>
                <a:spcPts val="283"/>
              </a:spcBef>
              <a:spcAft>
                <a:spcPts val="283"/>
              </a:spcAft>
            </a:pPr>
            <a:endParaRPr b="0" lang="en-AU" sz="2100" spc="-1" strike="noStrike">
              <a:solidFill>
                <a:srgbClr val="000000"/>
              </a:solidFill>
              <a:latin typeface="Arial"/>
            </a:endParaRPr>
          </a:p>
        </p:txBody>
      </p:sp>
      <p:sp>
        <p:nvSpPr>
          <p:cNvPr id="993" name=""/>
          <p:cNvSpPr/>
          <p:nvPr/>
        </p:nvSpPr>
        <p:spPr>
          <a:xfrm>
            <a:off x="384120" y="1932840"/>
            <a:ext cx="2351520" cy="429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Arial"/>
              </a:rPr>
              <a:t>Questions:</a:t>
            </a:r>
            <a:endParaRPr b="0" lang="en-AU"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4" name=""/>
          <p:cNvGrpSpPr/>
          <p:nvPr/>
        </p:nvGrpSpPr>
        <p:grpSpPr>
          <a:xfrm>
            <a:off x="360000" y="1080000"/>
            <a:ext cx="2700000" cy="2146320"/>
            <a:chOff x="360000" y="1080000"/>
            <a:chExt cx="2700000" cy="2146320"/>
          </a:xfrm>
        </p:grpSpPr>
        <p:pic>
          <p:nvPicPr>
            <p:cNvPr id="85" name="" descr=""/>
            <p:cNvPicPr/>
            <p:nvPr/>
          </p:nvPicPr>
          <p:blipFill>
            <a:blip r:embed="rId1"/>
            <a:srcRect l="20666" t="4427" r="9337" b="11277"/>
            <a:stretch/>
          </p:blipFill>
          <p:spPr>
            <a:xfrm>
              <a:off x="360000" y="1080000"/>
              <a:ext cx="2700000" cy="1710000"/>
            </a:xfrm>
            <a:prstGeom prst="rect">
              <a:avLst/>
            </a:prstGeom>
            <a:ln w="0">
              <a:noFill/>
            </a:ln>
          </p:spPr>
        </p:pic>
        <p:sp>
          <p:nvSpPr>
            <p:cNvPr id="86" name=""/>
            <p:cNvSpPr txBox="1"/>
            <p:nvPr/>
          </p:nvSpPr>
          <p:spPr>
            <a:xfrm>
              <a:off x="613080" y="2880000"/>
              <a:ext cx="2193840" cy="346320"/>
            </a:xfrm>
            <a:prstGeom prst="rect">
              <a:avLst/>
            </a:prstGeom>
            <a:noFill/>
            <a:ln w="0">
              <a:noFill/>
            </a:ln>
          </p:spPr>
          <p:txBody>
            <a:bodyPr lIns="90000" rIns="90000" tIns="45000" bIns="45000" anchor="t">
              <a:noAutofit/>
            </a:bodyPr>
            <a:p>
              <a:r>
                <a:rPr b="0" i="1" lang="en-AU" sz="1800" spc="-1" strike="noStrike">
                  <a:solidFill>
                    <a:srgbClr val="000000"/>
                  </a:solidFill>
                  <a:latin typeface="Arial"/>
                </a:rPr>
                <a:t>Opinion polarisation</a:t>
              </a:r>
              <a:endParaRPr b="0" i="1" lang="en-AU" sz="1800" spc="-1" strike="noStrike">
                <a:solidFill>
                  <a:srgbClr val="000000"/>
                </a:solidFill>
                <a:latin typeface="Arial"/>
              </a:endParaRPr>
            </a:p>
          </p:txBody>
        </p:sp>
      </p:grpSp>
      <p:grpSp>
        <p:nvGrpSpPr>
          <p:cNvPr id="87" name=""/>
          <p:cNvGrpSpPr/>
          <p:nvPr/>
        </p:nvGrpSpPr>
        <p:grpSpPr>
          <a:xfrm>
            <a:off x="3240000" y="2457720"/>
            <a:ext cx="2384280" cy="2762280"/>
            <a:chOff x="3240000" y="2457720"/>
            <a:chExt cx="2384280" cy="2762280"/>
          </a:xfrm>
        </p:grpSpPr>
        <p:sp>
          <p:nvSpPr>
            <p:cNvPr id="88" name=""/>
            <p:cNvSpPr txBox="1"/>
            <p:nvPr/>
          </p:nvSpPr>
          <p:spPr>
            <a:xfrm>
              <a:off x="3240000" y="4617720"/>
              <a:ext cx="2384280" cy="602280"/>
            </a:xfrm>
            <a:prstGeom prst="rect">
              <a:avLst/>
            </a:prstGeom>
            <a:noFill/>
            <a:ln w="0">
              <a:noFill/>
            </a:ln>
          </p:spPr>
          <p:txBody>
            <a:bodyPr lIns="90000" rIns="90000" tIns="45000" bIns="45000" anchor="t">
              <a:noAutofit/>
            </a:bodyPr>
            <a:p>
              <a:pPr algn="ctr"/>
              <a:r>
                <a:rPr b="0" i="1" lang="en-AU" sz="1800" spc="-1" strike="noStrike">
                  <a:solidFill>
                    <a:srgbClr val="000000"/>
                  </a:solidFill>
                  <a:latin typeface="Arial"/>
                </a:rPr>
                <a:t>Opinion manipulation </a:t>
              </a:r>
              <a:br>
                <a:rPr sz="1800"/>
              </a:br>
              <a:r>
                <a:rPr b="0" i="1" lang="en-AU" sz="1800" spc="-1" strike="noStrike">
                  <a:solidFill>
                    <a:srgbClr val="000000"/>
                  </a:solidFill>
                  <a:latin typeface="Arial"/>
                </a:rPr>
                <a:t>Digital propaganda</a:t>
              </a:r>
              <a:endParaRPr b="0" i="1" lang="en-AU" sz="1800" spc="-1" strike="noStrike">
                <a:solidFill>
                  <a:srgbClr val="000000"/>
                </a:solidFill>
                <a:latin typeface="Arial"/>
              </a:endParaRPr>
            </a:p>
          </p:txBody>
        </p:sp>
        <p:pic>
          <p:nvPicPr>
            <p:cNvPr id="89" name="" descr=""/>
            <p:cNvPicPr/>
            <p:nvPr/>
          </p:nvPicPr>
          <p:blipFill>
            <a:blip r:embed="rId2"/>
            <a:stretch/>
          </p:blipFill>
          <p:spPr>
            <a:xfrm>
              <a:off x="3351960" y="2457720"/>
              <a:ext cx="2160000" cy="2160000"/>
            </a:xfrm>
            <a:prstGeom prst="rect">
              <a:avLst/>
            </a:prstGeom>
            <a:ln w="0">
              <a:noFill/>
            </a:ln>
          </p:spPr>
        </p:pic>
      </p:grpSp>
      <p:grpSp>
        <p:nvGrpSpPr>
          <p:cNvPr id="90" name=""/>
          <p:cNvGrpSpPr/>
          <p:nvPr/>
        </p:nvGrpSpPr>
        <p:grpSpPr>
          <a:xfrm>
            <a:off x="468000" y="4176000"/>
            <a:ext cx="3060000" cy="2127240"/>
            <a:chOff x="468000" y="4176000"/>
            <a:chExt cx="3060000" cy="2127240"/>
          </a:xfrm>
        </p:grpSpPr>
        <p:grpSp>
          <p:nvGrpSpPr>
            <p:cNvPr id="91" name="Group 9_ 1"/>
            <p:cNvGrpSpPr/>
            <p:nvPr/>
          </p:nvGrpSpPr>
          <p:grpSpPr>
            <a:xfrm>
              <a:off x="483480" y="4176000"/>
              <a:ext cx="3044520" cy="1587240"/>
              <a:chOff x="483480" y="4176000"/>
              <a:chExt cx="3044520" cy="1587240"/>
            </a:xfrm>
          </p:grpSpPr>
          <p:sp>
            <p:nvSpPr>
              <p:cNvPr id="92" name="Line 10_ 1"/>
              <p:cNvSpPr/>
              <p:nvPr/>
            </p:nvSpPr>
            <p:spPr>
              <a:xfrm flipV="1">
                <a:off x="526680" y="4292640"/>
                <a:ext cx="360" cy="1165320"/>
              </a:xfrm>
              <a:prstGeom prst="line">
                <a:avLst/>
              </a:prstGeom>
              <a:ln w="9360">
                <a:solidFill>
                  <a:srgbClr val="000000"/>
                </a:solidFill>
                <a:round/>
                <a:tailEnd len="med" type="triangle" w="me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93" name="Line 11_ 1"/>
              <p:cNvSpPr/>
              <p:nvPr/>
            </p:nvSpPr>
            <p:spPr>
              <a:xfrm flipH="1">
                <a:off x="483480" y="5457960"/>
                <a:ext cx="43200" cy="360"/>
              </a:xfrm>
              <a:prstGeom prst="line">
                <a:avLst/>
              </a:prstGeom>
              <a:ln w="9360">
                <a:solidFill>
                  <a:srgbClr val="000000"/>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94" name="Line 12_ 1"/>
              <p:cNvSpPr/>
              <p:nvPr/>
            </p:nvSpPr>
            <p:spPr>
              <a:xfrm flipH="1">
                <a:off x="483480" y="5069520"/>
                <a:ext cx="43200" cy="360"/>
              </a:xfrm>
              <a:prstGeom prst="line">
                <a:avLst/>
              </a:prstGeom>
              <a:ln w="9360">
                <a:solidFill>
                  <a:srgbClr val="000000"/>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95" name="Line 13_ 1"/>
              <p:cNvSpPr/>
              <p:nvPr/>
            </p:nvSpPr>
            <p:spPr>
              <a:xfrm flipH="1">
                <a:off x="483480" y="4681080"/>
                <a:ext cx="43200" cy="360"/>
              </a:xfrm>
              <a:prstGeom prst="line">
                <a:avLst/>
              </a:prstGeom>
              <a:ln w="9360">
                <a:solidFill>
                  <a:srgbClr val="000000"/>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96" name="Freeform 14_ 1"/>
              <p:cNvSpPr/>
              <p:nvPr/>
            </p:nvSpPr>
            <p:spPr>
              <a:xfrm>
                <a:off x="657720" y="4176000"/>
                <a:ext cx="2457000" cy="1488600"/>
              </a:xfrm>
              <a:custGeom>
                <a:avLst/>
                <a:gdLst>
                  <a:gd name="textAreaLeft" fmla="*/ 0 w 2457000"/>
                  <a:gd name="textAreaRight" fmla="*/ 2457720 w 2457000"/>
                  <a:gd name="textAreaTop" fmla="*/ 0 h 1488600"/>
                  <a:gd name="textAreaBottom" fmla="*/ 1489320 h 1488600"/>
                </a:gdLst>
                <a:ahLst/>
                <a:rect l="textAreaLeft" t="textAreaTop" r="textAreaRight" b="textAreaBottom"/>
                <a:pathLst>
                  <a:path w="7258" h="5866">
                    <a:moveTo>
                      <a:pt x="0" y="4926"/>
                    </a:moveTo>
                    <a:lnTo>
                      <a:pt x="82" y="1763"/>
                    </a:lnTo>
                    <a:lnTo>
                      <a:pt x="163" y="4398"/>
                    </a:lnTo>
                    <a:lnTo>
                      <a:pt x="245" y="5289"/>
                    </a:lnTo>
                    <a:lnTo>
                      <a:pt x="326" y="5516"/>
                    </a:lnTo>
                    <a:lnTo>
                      <a:pt x="408" y="5865"/>
                    </a:lnTo>
                    <a:lnTo>
                      <a:pt x="489" y="5637"/>
                    </a:lnTo>
                    <a:lnTo>
                      <a:pt x="571" y="5249"/>
                    </a:lnTo>
                    <a:lnTo>
                      <a:pt x="652" y="4788"/>
                    </a:lnTo>
                    <a:lnTo>
                      <a:pt x="734" y="5443"/>
                    </a:lnTo>
                    <a:lnTo>
                      <a:pt x="815" y="5456"/>
                    </a:lnTo>
                    <a:lnTo>
                      <a:pt x="897" y="5356"/>
                    </a:lnTo>
                    <a:lnTo>
                      <a:pt x="979" y="5256"/>
                    </a:lnTo>
                    <a:lnTo>
                      <a:pt x="1060" y="5325"/>
                    </a:lnTo>
                    <a:lnTo>
                      <a:pt x="1142" y="5087"/>
                    </a:lnTo>
                    <a:lnTo>
                      <a:pt x="1223" y="4442"/>
                    </a:lnTo>
                    <a:lnTo>
                      <a:pt x="1305" y="4534"/>
                    </a:lnTo>
                    <a:lnTo>
                      <a:pt x="1386" y="4548"/>
                    </a:lnTo>
                    <a:lnTo>
                      <a:pt x="1468" y="4655"/>
                    </a:lnTo>
                    <a:lnTo>
                      <a:pt x="1549" y="4916"/>
                    </a:lnTo>
                    <a:lnTo>
                      <a:pt x="1631" y="4824"/>
                    </a:lnTo>
                    <a:lnTo>
                      <a:pt x="1712" y="4836"/>
                    </a:lnTo>
                    <a:lnTo>
                      <a:pt x="1794" y="4809"/>
                    </a:lnTo>
                    <a:lnTo>
                      <a:pt x="1876" y="4807"/>
                    </a:lnTo>
                    <a:lnTo>
                      <a:pt x="1957" y="4052"/>
                    </a:lnTo>
                    <a:lnTo>
                      <a:pt x="2038" y="4532"/>
                    </a:lnTo>
                    <a:lnTo>
                      <a:pt x="2120" y="4446"/>
                    </a:lnTo>
                    <a:lnTo>
                      <a:pt x="2202" y="4037"/>
                    </a:lnTo>
                    <a:lnTo>
                      <a:pt x="2283" y="3794"/>
                    </a:lnTo>
                    <a:lnTo>
                      <a:pt x="2365" y="3857"/>
                    </a:lnTo>
                    <a:lnTo>
                      <a:pt x="2447" y="3231"/>
                    </a:lnTo>
                    <a:lnTo>
                      <a:pt x="2528" y="4267"/>
                    </a:lnTo>
                    <a:lnTo>
                      <a:pt x="2609" y="3527"/>
                    </a:lnTo>
                    <a:lnTo>
                      <a:pt x="2691" y="3425"/>
                    </a:lnTo>
                    <a:lnTo>
                      <a:pt x="2773" y="3083"/>
                    </a:lnTo>
                    <a:lnTo>
                      <a:pt x="2854" y="2814"/>
                    </a:lnTo>
                    <a:lnTo>
                      <a:pt x="2936" y="3321"/>
                    </a:lnTo>
                    <a:lnTo>
                      <a:pt x="3017" y="3147"/>
                    </a:lnTo>
                    <a:lnTo>
                      <a:pt x="3099" y="2752"/>
                    </a:lnTo>
                    <a:lnTo>
                      <a:pt x="3180" y="2038"/>
                    </a:lnTo>
                    <a:lnTo>
                      <a:pt x="3262" y="2174"/>
                    </a:lnTo>
                    <a:lnTo>
                      <a:pt x="3343" y="2669"/>
                    </a:lnTo>
                    <a:lnTo>
                      <a:pt x="3425" y="2789"/>
                    </a:lnTo>
                    <a:lnTo>
                      <a:pt x="3506" y="2349"/>
                    </a:lnTo>
                    <a:lnTo>
                      <a:pt x="3588" y="3033"/>
                    </a:lnTo>
                    <a:lnTo>
                      <a:pt x="3669" y="2600"/>
                    </a:lnTo>
                    <a:lnTo>
                      <a:pt x="3751" y="2036"/>
                    </a:lnTo>
                    <a:lnTo>
                      <a:pt x="3833" y="2539"/>
                    </a:lnTo>
                    <a:lnTo>
                      <a:pt x="3914" y="2322"/>
                    </a:lnTo>
                    <a:lnTo>
                      <a:pt x="3996" y="2486"/>
                    </a:lnTo>
                    <a:lnTo>
                      <a:pt x="4077" y="2546"/>
                    </a:lnTo>
                    <a:lnTo>
                      <a:pt x="4159" y="1926"/>
                    </a:lnTo>
                    <a:lnTo>
                      <a:pt x="4240" y="1692"/>
                    </a:lnTo>
                    <a:lnTo>
                      <a:pt x="4322" y="2511"/>
                    </a:lnTo>
                    <a:lnTo>
                      <a:pt x="4403" y="2597"/>
                    </a:lnTo>
                    <a:lnTo>
                      <a:pt x="4485" y="2538"/>
                    </a:lnTo>
                    <a:lnTo>
                      <a:pt x="4566" y="2471"/>
                    </a:lnTo>
                    <a:lnTo>
                      <a:pt x="4648" y="3056"/>
                    </a:lnTo>
                    <a:lnTo>
                      <a:pt x="4730" y="2597"/>
                    </a:lnTo>
                    <a:lnTo>
                      <a:pt x="4811" y="2454"/>
                    </a:lnTo>
                    <a:lnTo>
                      <a:pt x="4893" y="2384"/>
                    </a:lnTo>
                    <a:lnTo>
                      <a:pt x="4974" y="1752"/>
                    </a:lnTo>
                    <a:lnTo>
                      <a:pt x="5056" y="1885"/>
                    </a:lnTo>
                    <a:lnTo>
                      <a:pt x="5137" y="1505"/>
                    </a:lnTo>
                    <a:lnTo>
                      <a:pt x="5219" y="1968"/>
                    </a:lnTo>
                    <a:lnTo>
                      <a:pt x="5300" y="1826"/>
                    </a:lnTo>
                    <a:lnTo>
                      <a:pt x="5382" y="1529"/>
                    </a:lnTo>
                    <a:lnTo>
                      <a:pt x="5463" y="1902"/>
                    </a:lnTo>
                    <a:lnTo>
                      <a:pt x="5545" y="1997"/>
                    </a:lnTo>
                    <a:lnTo>
                      <a:pt x="5626" y="1726"/>
                    </a:lnTo>
                    <a:lnTo>
                      <a:pt x="5708" y="1438"/>
                    </a:lnTo>
                    <a:lnTo>
                      <a:pt x="5790" y="1457"/>
                    </a:lnTo>
                    <a:lnTo>
                      <a:pt x="5871" y="1819"/>
                    </a:lnTo>
                    <a:lnTo>
                      <a:pt x="5952" y="1584"/>
                    </a:lnTo>
                    <a:lnTo>
                      <a:pt x="6034" y="1681"/>
                    </a:lnTo>
                    <a:lnTo>
                      <a:pt x="6116" y="1574"/>
                    </a:lnTo>
                    <a:lnTo>
                      <a:pt x="6197" y="1024"/>
                    </a:lnTo>
                    <a:lnTo>
                      <a:pt x="6278" y="1175"/>
                    </a:lnTo>
                    <a:lnTo>
                      <a:pt x="6360" y="1270"/>
                    </a:lnTo>
                    <a:lnTo>
                      <a:pt x="6442" y="1230"/>
                    </a:lnTo>
                    <a:lnTo>
                      <a:pt x="6523" y="1368"/>
                    </a:lnTo>
                    <a:lnTo>
                      <a:pt x="6604" y="1176"/>
                    </a:lnTo>
                    <a:lnTo>
                      <a:pt x="6687" y="1071"/>
                    </a:lnTo>
                    <a:lnTo>
                      <a:pt x="6768" y="1344"/>
                    </a:lnTo>
                    <a:lnTo>
                      <a:pt x="6849" y="1214"/>
                    </a:lnTo>
                    <a:lnTo>
                      <a:pt x="6931" y="1009"/>
                    </a:lnTo>
                    <a:lnTo>
                      <a:pt x="7013" y="1039"/>
                    </a:lnTo>
                    <a:lnTo>
                      <a:pt x="7094" y="739"/>
                    </a:lnTo>
                    <a:lnTo>
                      <a:pt x="7175" y="0"/>
                    </a:lnTo>
                    <a:lnTo>
                      <a:pt x="7257" y="627"/>
                    </a:lnTo>
                  </a:path>
                </a:pathLst>
              </a:custGeom>
              <a:noFill/>
              <a:ln w="28440">
                <a:solidFill>
                  <a:srgbClr val="0000ff"/>
                </a:solidFill>
                <a:round/>
                <a:tailEnd len="med" type="triangle" w="me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97" name="Line 15_ 1"/>
              <p:cNvSpPr/>
              <p:nvPr/>
            </p:nvSpPr>
            <p:spPr>
              <a:xfrm>
                <a:off x="657720" y="5731920"/>
                <a:ext cx="2870280" cy="360"/>
              </a:xfrm>
              <a:prstGeom prst="line">
                <a:avLst/>
              </a:prstGeom>
              <a:ln w="9360">
                <a:solidFill>
                  <a:srgbClr val="000000"/>
                </a:solidFill>
                <a:round/>
                <a:tailEnd len="med" type="triangle" w="med"/>
              </a:ln>
            </p:spPr>
            <p:style>
              <a:lnRef idx="0"/>
              <a:fillRef idx="0"/>
              <a:effectRef idx="0"/>
              <a:fontRef idx="minor"/>
            </p:style>
            <p:txBody>
              <a:bodyPr lIns="90000" rIns="90000" tIns="-44640" bIns="-44640" anchor="t" anchorCtr="1">
                <a:noAutofit/>
              </a:bodyPr>
              <a:p>
                <a:endParaRPr b="0" lang="en-US" sz="1800" spc="-1" strike="noStrike">
                  <a:solidFill>
                    <a:srgbClr val="000000"/>
                  </a:solidFill>
                  <a:latin typeface="Arial"/>
                </a:endParaRPr>
              </a:p>
            </p:txBody>
          </p:sp>
          <p:sp>
            <p:nvSpPr>
              <p:cNvPr id="98" name="Line 16_ 1"/>
              <p:cNvSpPr/>
              <p:nvPr/>
            </p:nvSpPr>
            <p:spPr>
              <a:xfrm>
                <a:off x="657720" y="573192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99" name="Line 17_ 1"/>
              <p:cNvSpPr/>
              <p:nvPr/>
            </p:nvSpPr>
            <p:spPr>
              <a:xfrm>
                <a:off x="1044000" y="573192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100" name="Line 18_ 1"/>
              <p:cNvSpPr/>
              <p:nvPr/>
            </p:nvSpPr>
            <p:spPr>
              <a:xfrm>
                <a:off x="1431000" y="573192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101" name="Line 19_ 1"/>
              <p:cNvSpPr/>
              <p:nvPr/>
            </p:nvSpPr>
            <p:spPr>
              <a:xfrm>
                <a:off x="1818000" y="573192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102" name="Line 20_ 1"/>
              <p:cNvSpPr/>
              <p:nvPr/>
            </p:nvSpPr>
            <p:spPr>
              <a:xfrm>
                <a:off x="2204280" y="573192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103" name="Line 21_ 1"/>
              <p:cNvSpPr/>
              <p:nvPr/>
            </p:nvSpPr>
            <p:spPr>
              <a:xfrm>
                <a:off x="2590560" y="573192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sp>
            <p:nvSpPr>
              <p:cNvPr id="104" name="Line 22_ 1"/>
              <p:cNvSpPr/>
              <p:nvPr/>
            </p:nvSpPr>
            <p:spPr>
              <a:xfrm>
                <a:off x="2977200" y="5731920"/>
                <a:ext cx="360" cy="31320"/>
              </a:xfrm>
              <a:prstGeom prst="line">
                <a:avLst/>
              </a:prstGeom>
              <a:ln w="9360">
                <a:solidFill>
                  <a:srgbClr val="000000"/>
                </a:solidFill>
                <a:round/>
                <a:tailEnd len="med" type="triangle" w="med"/>
              </a:ln>
            </p:spPr>
            <p:style>
              <a:lnRef idx="0"/>
              <a:fillRef idx="0"/>
              <a:effectRef idx="0"/>
              <a:fontRef idx="minor"/>
            </p:style>
            <p:txBody>
              <a:bodyPr lIns="90000" rIns="90000" tIns="-13680" bIns="-13680" anchor="t" anchorCtr="1">
                <a:noAutofit/>
              </a:bodyPr>
              <a:p>
                <a:endParaRPr b="0" lang="en-US" sz="1800" spc="-1" strike="noStrike">
                  <a:solidFill>
                    <a:srgbClr val="000000"/>
                  </a:solidFill>
                  <a:latin typeface="Arial"/>
                </a:endParaRPr>
              </a:p>
            </p:txBody>
          </p:sp>
        </p:grpSp>
        <p:sp>
          <p:nvSpPr>
            <p:cNvPr id="105" name=""/>
            <p:cNvSpPr txBox="1"/>
            <p:nvPr/>
          </p:nvSpPr>
          <p:spPr>
            <a:xfrm>
              <a:off x="468000" y="5898960"/>
              <a:ext cx="3060000" cy="404280"/>
            </a:xfrm>
            <a:prstGeom prst="rect">
              <a:avLst/>
            </a:prstGeom>
            <a:noFill/>
            <a:ln w="0">
              <a:noFill/>
            </a:ln>
          </p:spPr>
          <p:txBody>
            <a:bodyPr lIns="90000" rIns="90000" tIns="45000" bIns="45000" anchor="t">
              <a:noAutofit/>
            </a:bodyPr>
            <a:p>
              <a:r>
                <a:rPr b="0" i="1" lang="en-AU" sz="1800" spc="-1" strike="noStrike">
                  <a:solidFill>
                    <a:srgbClr val="000000"/>
                  </a:solidFill>
                  <a:latin typeface="Arial"/>
                </a:rPr>
                <a:t>Popularity, virality, attention</a:t>
              </a:r>
              <a:endParaRPr b="0" i="1" lang="en-AU" sz="1800" spc="-1" strike="noStrike">
                <a:solidFill>
                  <a:srgbClr val="000000"/>
                </a:solidFill>
                <a:latin typeface="Arial"/>
              </a:endParaRPr>
            </a:p>
          </p:txBody>
        </p:sp>
      </p:grpSp>
      <p:grpSp>
        <p:nvGrpSpPr>
          <p:cNvPr id="106" name="Group 1_ 1"/>
          <p:cNvGrpSpPr/>
          <p:nvPr/>
        </p:nvGrpSpPr>
        <p:grpSpPr>
          <a:xfrm>
            <a:off x="8167680" y="1620000"/>
            <a:ext cx="2160000" cy="1980000"/>
            <a:chOff x="8167680" y="1620000"/>
            <a:chExt cx="2160000" cy="1980000"/>
          </a:xfrm>
        </p:grpSpPr>
        <p:sp>
          <p:nvSpPr>
            <p:cNvPr id="107" name="Freeform 2_ 1"/>
            <p:cNvSpPr/>
            <p:nvPr/>
          </p:nvSpPr>
          <p:spPr>
            <a:xfrm>
              <a:off x="8167680" y="1620000"/>
              <a:ext cx="2160000" cy="1980000"/>
            </a:xfrm>
            <a:custGeom>
              <a:avLst/>
              <a:gdLst>
                <a:gd name="textAreaLeft" fmla="*/ 0 w 2160000"/>
                <a:gd name="textAreaRight" fmla="*/ 2160720 w 2160000"/>
                <a:gd name="textAreaTop" fmla="*/ 0 h 1980000"/>
                <a:gd name="textAreaBottom" fmla="*/ 1980720 h 1980000"/>
              </a:gdLst>
              <a:ahLst/>
              <a:rect l="textAreaLeft" t="textAreaTop" r="textAreaRight" b="textAreaBottom"/>
              <a:pathLst>
                <a:path w="5211" h="6251">
                  <a:moveTo>
                    <a:pt x="5210" y="3125"/>
                  </a:moveTo>
                  <a:cubicBezTo>
                    <a:pt x="5210" y="4853"/>
                    <a:pt x="4046" y="6250"/>
                    <a:pt x="2609" y="6250"/>
                  </a:cubicBezTo>
                  <a:cubicBezTo>
                    <a:pt x="1170" y="6250"/>
                    <a:pt x="0" y="4853"/>
                    <a:pt x="0" y="3125"/>
                  </a:cubicBezTo>
                  <a:cubicBezTo>
                    <a:pt x="0" y="1399"/>
                    <a:pt x="1170" y="0"/>
                    <a:pt x="2609" y="0"/>
                  </a:cubicBezTo>
                  <a:cubicBezTo>
                    <a:pt x="4046" y="0"/>
                    <a:pt x="5210" y="1399"/>
                    <a:pt x="5210" y="3125"/>
                  </a:cubicBezTo>
                </a:path>
              </a:pathLst>
            </a:custGeom>
            <a:solidFill>
              <a:srgbClr val="e4c8bc">
                <a:alpha val="76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08" name="Freeform 3_ 1"/>
            <p:cNvSpPr/>
            <p:nvPr/>
          </p:nvSpPr>
          <p:spPr>
            <a:xfrm>
              <a:off x="8217000" y="2156760"/>
              <a:ext cx="485640" cy="738720"/>
            </a:xfrm>
            <a:custGeom>
              <a:avLst/>
              <a:gdLst>
                <a:gd name="textAreaLeft" fmla="*/ 0 w 485640"/>
                <a:gd name="textAreaRight" fmla="*/ 486360 w 485640"/>
                <a:gd name="textAreaTop" fmla="*/ 0 h 738720"/>
                <a:gd name="textAreaBottom" fmla="*/ 739440 h 738720"/>
              </a:gdLst>
              <a:ahLst/>
              <a:rect l="textAreaLeft" t="textAreaTop" r="textAreaRight" b="textAreaBottom"/>
              <a:pathLst>
                <a:path w="1175" h="2336">
                  <a:moveTo>
                    <a:pt x="855" y="2320"/>
                  </a:moveTo>
                  <a:cubicBezTo>
                    <a:pt x="845" y="2311"/>
                    <a:pt x="819" y="2261"/>
                    <a:pt x="795" y="2200"/>
                  </a:cubicBezTo>
                  <a:cubicBezTo>
                    <a:pt x="775" y="2141"/>
                    <a:pt x="751" y="2076"/>
                    <a:pt x="745" y="2056"/>
                  </a:cubicBezTo>
                  <a:cubicBezTo>
                    <a:pt x="737" y="2037"/>
                    <a:pt x="713" y="1957"/>
                    <a:pt x="691" y="1881"/>
                  </a:cubicBezTo>
                  <a:cubicBezTo>
                    <a:pt x="669" y="1804"/>
                    <a:pt x="642" y="1725"/>
                    <a:pt x="634" y="1706"/>
                  </a:cubicBezTo>
                  <a:cubicBezTo>
                    <a:pt x="624" y="1685"/>
                    <a:pt x="602" y="1637"/>
                    <a:pt x="586" y="1597"/>
                  </a:cubicBezTo>
                  <a:cubicBezTo>
                    <a:pt x="540" y="1489"/>
                    <a:pt x="506" y="1417"/>
                    <a:pt x="498" y="1417"/>
                  </a:cubicBezTo>
                  <a:cubicBezTo>
                    <a:pt x="490" y="1417"/>
                    <a:pt x="490" y="1415"/>
                    <a:pt x="335" y="1807"/>
                  </a:cubicBezTo>
                  <a:cubicBezTo>
                    <a:pt x="319" y="1850"/>
                    <a:pt x="301" y="1894"/>
                    <a:pt x="293" y="1912"/>
                  </a:cubicBezTo>
                  <a:cubicBezTo>
                    <a:pt x="277" y="1951"/>
                    <a:pt x="201" y="2141"/>
                    <a:pt x="177" y="2204"/>
                  </a:cubicBezTo>
                  <a:cubicBezTo>
                    <a:pt x="153" y="2270"/>
                    <a:pt x="151" y="2276"/>
                    <a:pt x="113" y="2276"/>
                  </a:cubicBezTo>
                  <a:cubicBezTo>
                    <a:pt x="70" y="2276"/>
                    <a:pt x="66" y="2267"/>
                    <a:pt x="87" y="2219"/>
                  </a:cubicBezTo>
                  <a:cubicBezTo>
                    <a:pt x="97" y="2200"/>
                    <a:pt x="115" y="2154"/>
                    <a:pt x="129" y="2119"/>
                  </a:cubicBezTo>
                  <a:cubicBezTo>
                    <a:pt x="143" y="2085"/>
                    <a:pt x="175" y="2015"/>
                    <a:pt x="199" y="1962"/>
                  </a:cubicBezTo>
                  <a:cubicBezTo>
                    <a:pt x="223" y="1910"/>
                    <a:pt x="253" y="1838"/>
                    <a:pt x="265" y="1802"/>
                  </a:cubicBezTo>
                  <a:cubicBezTo>
                    <a:pt x="279" y="1763"/>
                    <a:pt x="301" y="1706"/>
                    <a:pt x="311" y="1674"/>
                  </a:cubicBezTo>
                  <a:cubicBezTo>
                    <a:pt x="349" y="1581"/>
                    <a:pt x="355" y="1574"/>
                    <a:pt x="400" y="1450"/>
                  </a:cubicBezTo>
                  <a:cubicBezTo>
                    <a:pt x="426" y="1387"/>
                    <a:pt x="446" y="1330"/>
                    <a:pt x="452" y="1324"/>
                  </a:cubicBezTo>
                  <a:cubicBezTo>
                    <a:pt x="458" y="1318"/>
                    <a:pt x="462" y="1287"/>
                    <a:pt x="466" y="1255"/>
                  </a:cubicBezTo>
                  <a:cubicBezTo>
                    <a:pt x="474" y="1189"/>
                    <a:pt x="490" y="1108"/>
                    <a:pt x="518" y="992"/>
                  </a:cubicBezTo>
                  <a:cubicBezTo>
                    <a:pt x="530" y="946"/>
                    <a:pt x="538" y="907"/>
                    <a:pt x="534" y="901"/>
                  </a:cubicBezTo>
                  <a:cubicBezTo>
                    <a:pt x="534" y="891"/>
                    <a:pt x="398" y="1005"/>
                    <a:pt x="357" y="1051"/>
                  </a:cubicBezTo>
                  <a:cubicBezTo>
                    <a:pt x="349" y="1058"/>
                    <a:pt x="317" y="1090"/>
                    <a:pt x="287" y="1120"/>
                  </a:cubicBezTo>
                  <a:cubicBezTo>
                    <a:pt x="233" y="1168"/>
                    <a:pt x="229" y="1179"/>
                    <a:pt x="207" y="1248"/>
                  </a:cubicBezTo>
                  <a:cubicBezTo>
                    <a:pt x="161" y="1392"/>
                    <a:pt x="95" y="1534"/>
                    <a:pt x="62" y="1564"/>
                  </a:cubicBezTo>
                  <a:cubicBezTo>
                    <a:pt x="42" y="1580"/>
                    <a:pt x="14" y="1580"/>
                    <a:pt x="6" y="1564"/>
                  </a:cubicBezTo>
                  <a:cubicBezTo>
                    <a:pt x="0" y="1558"/>
                    <a:pt x="16" y="1515"/>
                    <a:pt x="38" y="1469"/>
                  </a:cubicBezTo>
                  <a:cubicBezTo>
                    <a:pt x="58" y="1422"/>
                    <a:pt x="91" y="1348"/>
                    <a:pt x="107" y="1301"/>
                  </a:cubicBezTo>
                  <a:cubicBezTo>
                    <a:pt x="151" y="1179"/>
                    <a:pt x="161" y="1151"/>
                    <a:pt x="181" y="1132"/>
                  </a:cubicBezTo>
                  <a:cubicBezTo>
                    <a:pt x="199" y="1111"/>
                    <a:pt x="311" y="1001"/>
                    <a:pt x="364" y="954"/>
                  </a:cubicBezTo>
                  <a:cubicBezTo>
                    <a:pt x="396" y="923"/>
                    <a:pt x="500" y="822"/>
                    <a:pt x="550" y="772"/>
                  </a:cubicBezTo>
                  <a:cubicBezTo>
                    <a:pt x="586" y="735"/>
                    <a:pt x="594" y="717"/>
                    <a:pt x="576" y="717"/>
                  </a:cubicBezTo>
                  <a:cubicBezTo>
                    <a:pt x="548" y="717"/>
                    <a:pt x="460" y="679"/>
                    <a:pt x="408" y="645"/>
                  </a:cubicBezTo>
                  <a:cubicBezTo>
                    <a:pt x="339" y="598"/>
                    <a:pt x="309" y="564"/>
                    <a:pt x="279" y="495"/>
                  </a:cubicBezTo>
                  <a:cubicBezTo>
                    <a:pt x="263" y="450"/>
                    <a:pt x="261" y="431"/>
                    <a:pt x="263" y="375"/>
                  </a:cubicBezTo>
                  <a:cubicBezTo>
                    <a:pt x="277" y="209"/>
                    <a:pt x="359" y="94"/>
                    <a:pt x="516" y="38"/>
                  </a:cubicBezTo>
                  <a:cubicBezTo>
                    <a:pt x="602" y="8"/>
                    <a:pt x="661" y="0"/>
                    <a:pt x="787" y="8"/>
                  </a:cubicBezTo>
                  <a:cubicBezTo>
                    <a:pt x="988" y="18"/>
                    <a:pt x="1086" y="65"/>
                    <a:pt x="1138" y="177"/>
                  </a:cubicBezTo>
                  <a:cubicBezTo>
                    <a:pt x="1166" y="241"/>
                    <a:pt x="1174" y="343"/>
                    <a:pt x="1154" y="431"/>
                  </a:cubicBezTo>
                  <a:cubicBezTo>
                    <a:pt x="1134" y="519"/>
                    <a:pt x="1070" y="616"/>
                    <a:pt x="998" y="667"/>
                  </a:cubicBezTo>
                  <a:cubicBezTo>
                    <a:pt x="917" y="722"/>
                    <a:pt x="873" y="738"/>
                    <a:pt x="763" y="744"/>
                  </a:cubicBezTo>
                  <a:lnTo>
                    <a:pt x="667" y="750"/>
                  </a:lnTo>
                  <a:lnTo>
                    <a:pt x="665" y="772"/>
                  </a:lnTo>
                  <a:cubicBezTo>
                    <a:pt x="661" y="783"/>
                    <a:pt x="667" y="813"/>
                    <a:pt x="675" y="833"/>
                  </a:cubicBezTo>
                  <a:cubicBezTo>
                    <a:pt x="683" y="858"/>
                    <a:pt x="693" y="896"/>
                    <a:pt x="699" y="924"/>
                  </a:cubicBezTo>
                  <a:cubicBezTo>
                    <a:pt x="705" y="949"/>
                    <a:pt x="715" y="988"/>
                    <a:pt x="721" y="1005"/>
                  </a:cubicBezTo>
                  <a:cubicBezTo>
                    <a:pt x="775" y="1189"/>
                    <a:pt x="777" y="1189"/>
                    <a:pt x="847" y="1295"/>
                  </a:cubicBezTo>
                  <a:cubicBezTo>
                    <a:pt x="887" y="1352"/>
                    <a:pt x="937" y="1428"/>
                    <a:pt x="962" y="1464"/>
                  </a:cubicBezTo>
                  <a:cubicBezTo>
                    <a:pt x="988" y="1502"/>
                    <a:pt x="1020" y="1549"/>
                    <a:pt x="1036" y="1569"/>
                  </a:cubicBezTo>
                  <a:cubicBezTo>
                    <a:pt x="1078" y="1630"/>
                    <a:pt x="1070" y="1660"/>
                    <a:pt x="1008" y="1649"/>
                  </a:cubicBezTo>
                  <a:cubicBezTo>
                    <a:pt x="984" y="1644"/>
                    <a:pt x="946" y="1599"/>
                    <a:pt x="905" y="1527"/>
                  </a:cubicBezTo>
                  <a:cubicBezTo>
                    <a:pt x="893" y="1503"/>
                    <a:pt x="837" y="1417"/>
                    <a:pt x="783" y="1336"/>
                  </a:cubicBezTo>
                  <a:cubicBezTo>
                    <a:pt x="723" y="1254"/>
                    <a:pt x="677" y="1177"/>
                    <a:pt x="673" y="1155"/>
                  </a:cubicBezTo>
                  <a:cubicBezTo>
                    <a:pt x="667" y="1135"/>
                    <a:pt x="657" y="1087"/>
                    <a:pt x="648" y="1051"/>
                  </a:cubicBezTo>
                  <a:cubicBezTo>
                    <a:pt x="624" y="946"/>
                    <a:pt x="624" y="942"/>
                    <a:pt x="616" y="942"/>
                  </a:cubicBezTo>
                  <a:cubicBezTo>
                    <a:pt x="608" y="942"/>
                    <a:pt x="596" y="992"/>
                    <a:pt x="576" y="1123"/>
                  </a:cubicBezTo>
                  <a:cubicBezTo>
                    <a:pt x="572" y="1155"/>
                    <a:pt x="562" y="1212"/>
                    <a:pt x="556" y="1249"/>
                  </a:cubicBezTo>
                  <a:cubicBezTo>
                    <a:pt x="546" y="1323"/>
                    <a:pt x="548" y="1348"/>
                    <a:pt x="576" y="1409"/>
                  </a:cubicBezTo>
                  <a:cubicBezTo>
                    <a:pt x="586" y="1430"/>
                    <a:pt x="604" y="1474"/>
                    <a:pt x="618" y="1508"/>
                  </a:cubicBezTo>
                  <a:cubicBezTo>
                    <a:pt x="632" y="1540"/>
                    <a:pt x="661" y="1599"/>
                    <a:pt x="683" y="1637"/>
                  </a:cubicBezTo>
                  <a:cubicBezTo>
                    <a:pt x="705" y="1674"/>
                    <a:pt x="731" y="1740"/>
                    <a:pt x="743" y="1781"/>
                  </a:cubicBezTo>
                  <a:cubicBezTo>
                    <a:pt x="783" y="1912"/>
                    <a:pt x="807" y="1991"/>
                    <a:pt x="849" y="2106"/>
                  </a:cubicBezTo>
                  <a:cubicBezTo>
                    <a:pt x="871" y="2166"/>
                    <a:pt x="893" y="2229"/>
                    <a:pt x="895" y="2245"/>
                  </a:cubicBezTo>
                  <a:cubicBezTo>
                    <a:pt x="901" y="2261"/>
                    <a:pt x="909" y="2280"/>
                    <a:pt x="917" y="2292"/>
                  </a:cubicBezTo>
                  <a:cubicBezTo>
                    <a:pt x="927" y="2308"/>
                    <a:pt x="927" y="2311"/>
                    <a:pt x="913" y="2322"/>
                  </a:cubicBezTo>
                  <a:cubicBezTo>
                    <a:pt x="895" y="2335"/>
                    <a:pt x="877" y="2335"/>
                    <a:pt x="855" y="2320"/>
                  </a:cubicBezTo>
                  <a:moveTo>
                    <a:pt x="849" y="681"/>
                  </a:moveTo>
                  <a:cubicBezTo>
                    <a:pt x="950" y="658"/>
                    <a:pt x="1064" y="525"/>
                    <a:pt x="1086" y="407"/>
                  </a:cubicBezTo>
                  <a:cubicBezTo>
                    <a:pt x="1092" y="368"/>
                    <a:pt x="1072" y="265"/>
                    <a:pt x="1046" y="205"/>
                  </a:cubicBezTo>
                  <a:cubicBezTo>
                    <a:pt x="1012" y="122"/>
                    <a:pt x="974" y="102"/>
                    <a:pt x="825" y="83"/>
                  </a:cubicBezTo>
                  <a:cubicBezTo>
                    <a:pt x="713" y="66"/>
                    <a:pt x="667" y="68"/>
                    <a:pt x="570" y="93"/>
                  </a:cubicBezTo>
                  <a:cubicBezTo>
                    <a:pt x="518" y="105"/>
                    <a:pt x="500" y="113"/>
                    <a:pt x="458" y="147"/>
                  </a:cubicBezTo>
                  <a:cubicBezTo>
                    <a:pt x="392" y="199"/>
                    <a:pt x="380" y="229"/>
                    <a:pt x="359" y="366"/>
                  </a:cubicBezTo>
                  <a:cubicBezTo>
                    <a:pt x="349" y="465"/>
                    <a:pt x="349" y="470"/>
                    <a:pt x="366" y="507"/>
                  </a:cubicBezTo>
                  <a:cubicBezTo>
                    <a:pt x="390" y="557"/>
                    <a:pt x="408" y="576"/>
                    <a:pt x="468" y="607"/>
                  </a:cubicBezTo>
                  <a:cubicBezTo>
                    <a:pt x="540" y="650"/>
                    <a:pt x="620" y="670"/>
                    <a:pt x="747" y="685"/>
                  </a:cubicBezTo>
                  <a:cubicBezTo>
                    <a:pt x="793" y="691"/>
                    <a:pt x="801" y="691"/>
                    <a:pt x="849" y="681"/>
                  </a:cubicBezTo>
                </a:path>
              </a:pathLst>
            </a:custGeom>
            <a:solidFill>
              <a:srgbClr val="582e50"/>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09" name="Freeform 4_ 1"/>
            <p:cNvSpPr/>
            <p:nvPr/>
          </p:nvSpPr>
          <p:spPr>
            <a:xfrm>
              <a:off x="8217000" y="2156760"/>
              <a:ext cx="485640" cy="738720"/>
            </a:xfrm>
            <a:custGeom>
              <a:avLst/>
              <a:gdLst>
                <a:gd name="textAreaLeft" fmla="*/ 0 w 485640"/>
                <a:gd name="textAreaRight" fmla="*/ 486360 w 485640"/>
                <a:gd name="textAreaTop" fmla="*/ 0 h 738720"/>
                <a:gd name="textAreaBottom" fmla="*/ 739440 h 738720"/>
              </a:gdLst>
              <a:ahLst/>
              <a:rect l="textAreaLeft" t="textAreaTop" r="textAreaRight" b="textAreaBottom"/>
              <a:pathLst>
                <a:path w="1175" h="2336">
                  <a:moveTo>
                    <a:pt x="855" y="2320"/>
                  </a:moveTo>
                  <a:cubicBezTo>
                    <a:pt x="845" y="2311"/>
                    <a:pt x="819" y="2261"/>
                    <a:pt x="795" y="2200"/>
                  </a:cubicBezTo>
                  <a:cubicBezTo>
                    <a:pt x="775" y="2141"/>
                    <a:pt x="751" y="2076"/>
                    <a:pt x="745" y="2056"/>
                  </a:cubicBezTo>
                  <a:cubicBezTo>
                    <a:pt x="737" y="2037"/>
                    <a:pt x="713" y="1957"/>
                    <a:pt x="691" y="1881"/>
                  </a:cubicBezTo>
                  <a:cubicBezTo>
                    <a:pt x="669" y="1804"/>
                    <a:pt x="642" y="1725"/>
                    <a:pt x="634" y="1706"/>
                  </a:cubicBezTo>
                  <a:cubicBezTo>
                    <a:pt x="624" y="1685"/>
                    <a:pt x="602" y="1637"/>
                    <a:pt x="586" y="1597"/>
                  </a:cubicBezTo>
                  <a:cubicBezTo>
                    <a:pt x="540" y="1489"/>
                    <a:pt x="506" y="1417"/>
                    <a:pt x="498" y="1417"/>
                  </a:cubicBezTo>
                  <a:cubicBezTo>
                    <a:pt x="490" y="1417"/>
                    <a:pt x="490" y="1415"/>
                    <a:pt x="335" y="1807"/>
                  </a:cubicBezTo>
                  <a:cubicBezTo>
                    <a:pt x="319" y="1850"/>
                    <a:pt x="301" y="1894"/>
                    <a:pt x="293" y="1912"/>
                  </a:cubicBezTo>
                  <a:cubicBezTo>
                    <a:pt x="277" y="1951"/>
                    <a:pt x="201" y="2141"/>
                    <a:pt x="177" y="2204"/>
                  </a:cubicBezTo>
                  <a:cubicBezTo>
                    <a:pt x="153" y="2270"/>
                    <a:pt x="151" y="2276"/>
                    <a:pt x="113" y="2276"/>
                  </a:cubicBezTo>
                  <a:cubicBezTo>
                    <a:pt x="70" y="2276"/>
                    <a:pt x="66" y="2267"/>
                    <a:pt x="87" y="2219"/>
                  </a:cubicBezTo>
                  <a:cubicBezTo>
                    <a:pt x="97" y="2200"/>
                    <a:pt x="115" y="2154"/>
                    <a:pt x="129" y="2119"/>
                  </a:cubicBezTo>
                  <a:cubicBezTo>
                    <a:pt x="143" y="2085"/>
                    <a:pt x="175" y="2015"/>
                    <a:pt x="199" y="1962"/>
                  </a:cubicBezTo>
                  <a:cubicBezTo>
                    <a:pt x="223" y="1910"/>
                    <a:pt x="253" y="1838"/>
                    <a:pt x="265" y="1802"/>
                  </a:cubicBezTo>
                  <a:cubicBezTo>
                    <a:pt x="279" y="1763"/>
                    <a:pt x="301" y="1706"/>
                    <a:pt x="311" y="1674"/>
                  </a:cubicBezTo>
                  <a:cubicBezTo>
                    <a:pt x="349" y="1581"/>
                    <a:pt x="355" y="1574"/>
                    <a:pt x="400" y="1450"/>
                  </a:cubicBezTo>
                  <a:cubicBezTo>
                    <a:pt x="426" y="1387"/>
                    <a:pt x="446" y="1330"/>
                    <a:pt x="452" y="1324"/>
                  </a:cubicBezTo>
                  <a:cubicBezTo>
                    <a:pt x="458" y="1318"/>
                    <a:pt x="462" y="1287"/>
                    <a:pt x="466" y="1255"/>
                  </a:cubicBezTo>
                  <a:cubicBezTo>
                    <a:pt x="474" y="1189"/>
                    <a:pt x="490" y="1108"/>
                    <a:pt x="518" y="992"/>
                  </a:cubicBezTo>
                  <a:cubicBezTo>
                    <a:pt x="530" y="946"/>
                    <a:pt x="538" y="907"/>
                    <a:pt x="534" y="901"/>
                  </a:cubicBezTo>
                  <a:cubicBezTo>
                    <a:pt x="534" y="891"/>
                    <a:pt x="398" y="1005"/>
                    <a:pt x="357" y="1051"/>
                  </a:cubicBezTo>
                  <a:cubicBezTo>
                    <a:pt x="349" y="1058"/>
                    <a:pt x="317" y="1090"/>
                    <a:pt x="287" y="1120"/>
                  </a:cubicBezTo>
                  <a:cubicBezTo>
                    <a:pt x="233" y="1168"/>
                    <a:pt x="229" y="1179"/>
                    <a:pt x="207" y="1248"/>
                  </a:cubicBezTo>
                  <a:cubicBezTo>
                    <a:pt x="161" y="1392"/>
                    <a:pt x="95" y="1534"/>
                    <a:pt x="62" y="1564"/>
                  </a:cubicBezTo>
                  <a:cubicBezTo>
                    <a:pt x="42" y="1580"/>
                    <a:pt x="14" y="1580"/>
                    <a:pt x="6" y="1564"/>
                  </a:cubicBezTo>
                  <a:cubicBezTo>
                    <a:pt x="0" y="1558"/>
                    <a:pt x="16" y="1515"/>
                    <a:pt x="38" y="1469"/>
                  </a:cubicBezTo>
                  <a:cubicBezTo>
                    <a:pt x="58" y="1422"/>
                    <a:pt x="91" y="1348"/>
                    <a:pt x="107" y="1301"/>
                  </a:cubicBezTo>
                  <a:cubicBezTo>
                    <a:pt x="151" y="1179"/>
                    <a:pt x="161" y="1151"/>
                    <a:pt x="181" y="1132"/>
                  </a:cubicBezTo>
                  <a:cubicBezTo>
                    <a:pt x="199" y="1111"/>
                    <a:pt x="311" y="1001"/>
                    <a:pt x="364" y="954"/>
                  </a:cubicBezTo>
                  <a:cubicBezTo>
                    <a:pt x="396" y="923"/>
                    <a:pt x="500" y="822"/>
                    <a:pt x="550" y="772"/>
                  </a:cubicBezTo>
                  <a:cubicBezTo>
                    <a:pt x="586" y="735"/>
                    <a:pt x="594" y="717"/>
                    <a:pt x="576" y="717"/>
                  </a:cubicBezTo>
                  <a:cubicBezTo>
                    <a:pt x="548" y="717"/>
                    <a:pt x="460" y="679"/>
                    <a:pt x="408" y="645"/>
                  </a:cubicBezTo>
                  <a:cubicBezTo>
                    <a:pt x="339" y="598"/>
                    <a:pt x="309" y="564"/>
                    <a:pt x="279" y="495"/>
                  </a:cubicBezTo>
                  <a:cubicBezTo>
                    <a:pt x="263" y="450"/>
                    <a:pt x="261" y="431"/>
                    <a:pt x="263" y="375"/>
                  </a:cubicBezTo>
                  <a:cubicBezTo>
                    <a:pt x="277" y="209"/>
                    <a:pt x="359" y="94"/>
                    <a:pt x="516" y="38"/>
                  </a:cubicBezTo>
                  <a:cubicBezTo>
                    <a:pt x="602" y="8"/>
                    <a:pt x="661" y="0"/>
                    <a:pt x="787" y="8"/>
                  </a:cubicBezTo>
                  <a:cubicBezTo>
                    <a:pt x="988" y="18"/>
                    <a:pt x="1086" y="65"/>
                    <a:pt x="1138" y="177"/>
                  </a:cubicBezTo>
                  <a:cubicBezTo>
                    <a:pt x="1166" y="241"/>
                    <a:pt x="1174" y="343"/>
                    <a:pt x="1154" y="431"/>
                  </a:cubicBezTo>
                  <a:cubicBezTo>
                    <a:pt x="1134" y="519"/>
                    <a:pt x="1070" y="616"/>
                    <a:pt x="998" y="667"/>
                  </a:cubicBezTo>
                  <a:cubicBezTo>
                    <a:pt x="917" y="722"/>
                    <a:pt x="873" y="738"/>
                    <a:pt x="763" y="744"/>
                  </a:cubicBezTo>
                  <a:lnTo>
                    <a:pt x="667" y="750"/>
                  </a:lnTo>
                  <a:lnTo>
                    <a:pt x="665" y="772"/>
                  </a:lnTo>
                  <a:cubicBezTo>
                    <a:pt x="661" y="783"/>
                    <a:pt x="667" y="813"/>
                    <a:pt x="675" y="833"/>
                  </a:cubicBezTo>
                  <a:cubicBezTo>
                    <a:pt x="683" y="858"/>
                    <a:pt x="693" y="896"/>
                    <a:pt x="699" y="924"/>
                  </a:cubicBezTo>
                  <a:cubicBezTo>
                    <a:pt x="705" y="949"/>
                    <a:pt x="715" y="988"/>
                    <a:pt x="721" y="1005"/>
                  </a:cubicBezTo>
                  <a:cubicBezTo>
                    <a:pt x="775" y="1189"/>
                    <a:pt x="777" y="1189"/>
                    <a:pt x="847" y="1295"/>
                  </a:cubicBezTo>
                  <a:cubicBezTo>
                    <a:pt x="887" y="1352"/>
                    <a:pt x="937" y="1428"/>
                    <a:pt x="962" y="1464"/>
                  </a:cubicBezTo>
                  <a:cubicBezTo>
                    <a:pt x="988" y="1502"/>
                    <a:pt x="1020" y="1549"/>
                    <a:pt x="1036" y="1569"/>
                  </a:cubicBezTo>
                  <a:cubicBezTo>
                    <a:pt x="1078" y="1630"/>
                    <a:pt x="1070" y="1660"/>
                    <a:pt x="1008" y="1649"/>
                  </a:cubicBezTo>
                  <a:cubicBezTo>
                    <a:pt x="984" y="1644"/>
                    <a:pt x="946" y="1599"/>
                    <a:pt x="905" y="1527"/>
                  </a:cubicBezTo>
                  <a:cubicBezTo>
                    <a:pt x="893" y="1503"/>
                    <a:pt x="837" y="1417"/>
                    <a:pt x="783" y="1336"/>
                  </a:cubicBezTo>
                  <a:cubicBezTo>
                    <a:pt x="723" y="1254"/>
                    <a:pt x="677" y="1177"/>
                    <a:pt x="673" y="1155"/>
                  </a:cubicBezTo>
                  <a:cubicBezTo>
                    <a:pt x="667" y="1135"/>
                    <a:pt x="657" y="1087"/>
                    <a:pt x="648" y="1051"/>
                  </a:cubicBezTo>
                  <a:cubicBezTo>
                    <a:pt x="624" y="946"/>
                    <a:pt x="624" y="942"/>
                    <a:pt x="616" y="942"/>
                  </a:cubicBezTo>
                  <a:cubicBezTo>
                    <a:pt x="608" y="942"/>
                    <a:pt x="596" y="992"/>
                    <a:pt x="576" y="1123"/>
                  </a:cubicBezTo>
                  <a:cubicBezTo>
                    <a:pt x="572" y="1155"/>
                    <a:pt x="562" y="1212"/>
                    <a:pt x="556" y="1249"/>
                  </a:cubicBezTo>
                  <a:cubicBezTo>
                    <a:pt x="546" y="1323"/>
                    <a:pt x="548" y="1348"/>
                    <a:pt x="576" y="1409"/>
                  </a:cubicBezTo>
                  <a:cubicBezTo>
                    <a:pt x="586" y="1430"/>
                    <a:pt x="604" y="1474"/>
                    <a:pt x="618" y="1508"/>
                  </a:cubicBezTo>
                  <a:cubicBezTo>
                    <a:pt x="632" y="1540"/>
                    <a:pt x="661" y="1599"/>
                    <a:pt x="683" y="1637"/>
                  </a:cubicBezTo>
                  <a:cubicBezTo>
                    <a:pt x="705" y="1674"/>
                    <a:pt x="731" y="1740"/>
                    <a:pt x="743" y="1781"/>
                  </a:cubicBezTo>
                  <a:cubicBezTo>
                    <a:pt x="783" y="1912"/>
                    <a:pt x="807" y="1991"/>
                    <a:pt x="849" y="2106"/>
                  </a:cubicBezTo>
                  <a:cubicBezTo>
                    <a:pt x="871" y="2166"/>
                    <a:pt x="893" y="2229"/>
                    <a:pt x="895" y="2245"/>
                  </a:cubicBezTo>
                  <a:cubicBezTo>
                    <a:pt x="901" y="2261"/>
                    <a:pt x="909" y="2280"/>
                    <a:pt x="917" y="2292"/>
                  </a:cubicBezTo>
                  <a:cubicBezTo>
                    <a:pt x="927" y="2308"/>
                    <a:pt x="927" y="2311"/>
                    <a:pt x="913" y="2322"/>
                  </a:cubicBezTo>
                  <a:cubicBezTo>
                    <a:pt x="895" y="2335"/>
                    <a:pt x="877" y="2335"/>
                    <a:pt x="855" y="2320"/>
                  </a:cubicBezTo>
                  <a:moveTo>
                    <a:pt x="849" y="681"/>
                  </a:moveTo>
                  <a:cubicBezTo>
                    <a:pt x="950" y="658"/>
                    <a:pt x="1064" y="525"/>
                    <a:pt x="1086" y="407"/>
                  </a:cubicBezTo>
                  <a:cubicBezTo>
                    <a:pt x="1092" y="368"/>
                    <a:pt x="1072" y="265"/>
                    <a:pt x="1046" y="205"/>
                  </a:cubicBezTo>
                  <a:cubicBezTo>
                    <a:pt x="1012" y="122"/>
                    <a:pt x="974" y="102"/>
                    <a:pt x="825" y="83"/>
                  </a:cubicBezTo>
                  <a:cubicBezTo>
                    <a:pt x="713" y="66"/>
                    <a:pt x="667" y="68"/>
                    <a:pt x="570" y="93"/>
                  </a:cubicBezTo>
                  <a:cubicBezTo>
                    <a:pt x="518" y="105"/>
                    <a:pt x="500" y="113"/>
                    <a:pt x="458" y="147"/>
                  </a:cubicBezTo>
                  <a:cubicBezTo>
                    <a:pt x="392" y="199"/>
                    <a:pt x="380" y="229"/>
                    <a:pt x="359" y="366"/>
                  </a:cubicBezTo>
                  <a:cubicBezTo>
                    <a:pt x="349" y="465"/>
                    <a:pt x="349" y="470"/>
                    <a:pt x="366" y="507"/>
                  </a:cubicBezTo>
                  <a:cubicBezTo>
                    <a:pt x="390" y="557"/>
                    <a:pt x="408" y="576"/>
                    <a:pt x="468" y="607"/>
                  </a:cubicBezTo>
                  <a:cubicBezTo>
                    <a:pt x="540" y="650"/>
                    <a:pt x="620" y="670"/>
                    <a:pt x="747" y="685"/>
                  </a:cubicBezTo>
                  <a:cubicBezTo>
                    <a:pt x="793" y="691"/>
                    <a:pt x="801" y="691"/>
                    <a:pt x="849" y="681"/>
                  </a:cubicBezTo>
                </a:path>
              </a:pathLst>
            </a:custGeom>
            <a:no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10" name="Freeform 5_ 1"/>
            <p:cNvSpPr/>
            <p:nvPr/>
          </p:nvSpPr>
          <p:spPr>
            <a:xfrm>
              <a:off x="8892720" y="1701000"/>
              <a:ext cx="484920" cy="739080"/>
            </a:xfrm>
            <a:custGeom>
              <a:avLst/>
              <a:gdLst>
                <a:gd name="textAreaLeft" fmla="*/ 0 w 484920"/>
                <a:gd name="textAreaRight" fmla="*/ 485640 w 484920"/>
                <a:gd name="textAreaTop" fmla="*/ 0 h 739080"/>
                <a:gd name="textAreaBottom" fmla="*/ 739800 h 739080"/>
              </a:gdLst>
              <a:ahLst/>
              <a:rect l="textAreaLeft" t="textAreaTop" r="textAreaRight" b="textAreaBottom"/>
              <a:pathLst>
                <a:path w="1173" h="2337">
                  <a:moveTo>
                    <a:pt x="849" y="2319"/>
                  </a:moveTo>
                  <a:cubicBezTo>
                    <a:pt x="841" y="2313"/>
                    <a:pt x="815" y="2260"/>
                    <a:pt x="793" y="2198"/>
                  </a:cubicBezTo>
                  <a:cubicBezTo>
                    <a:pt x="771" y="2139"/>
                    <a:pt x="747" y="2075"/>
                    <a:pt x="739" y="2057"/>
                  </a:cubicBezTo>
                  <a:cubicBezTo>
                    <a:pt x="731" y="2038"/>
                    <a:pt x="707" y="1959"/>
                    <a:pt x="685" y="1882"/>
                  </a:cubicBezTo>
                  <a:cubicBezTo>
                    <a:pt x="664" y="1806"/>
                    <a:pt x="640" y="1726"/>
                    <a:pt x="628" y="1707"/>
                  </a:cubicBezTo>
                  <a:cubicBezTo>
                    <a:pt x="618" y="1690"/>
                    <a:pt x="596" y="1640"/>
                    <a:pt x="580" y="1599"/>
                  </a:cubicBezTo>
                  <a:cubicBezTo>
                    <a:pt x="538" y="1490"/>
                    <a:pt x="502" y="1418"/>
                    <a:pt x="494" y="1418"/>
                  </a:cubicBezTo>
                  <a:cubicBezTo>
                    <a:pt x="484" y="1418"/>
                    <a:pt x="484" y="1418"/>
                    <a:pt x="333" y="1809"/>
                  </a:cubicBezTo>
                  <a:cubicBezTo>
                    <a:pt x="317" y="1848"/>
                    <a:pt x="299" y="1895"/>
                    <a:pt x="291" y="1912"/>
                  </a:cubicBezTo>
                  <a:cubicBezTo>
                    <a:pt x="271" y="1953"/>
                    <a:pt x="197" y="2142"/>
                    <a:pt x="175" y="2202"/>
                  </a:cubicBezTo>
                  <a:cubicBezTo>
                    <a:pt x="153" y="2272"/>
                    <a:pt x="149" y="2276"/>
                    <a:pt x="111" y="2276"/>
                  </a:cubicBezTo>
                  <a:cubicBezTo>
                    <a:pt x="70" y="2276"/>
                    <a:pt x="64" y="2266"/>
                    <a:pt x="86" y="2220"/>
                  </a:cubicBezTo>
                  <a:cubicBezTo>
                    <a:pt x="95" y="2198"/>
                    <a:pt x="113" y="2154"/>
                    <a:pt x="129" y="2120"/>
                  </a:cubicBezTo>
                  <a:cubicBezTo>
                    <a:pt x="143" y="2085"/>
                    <a:pt x="173" y="2014"/>
                    <a:pt x="197" y="1963"/>
                  </a:cubicBezTo>
                  <a:cubicBezTo>
                    <a:pt x="217" y="1912"/>
                    <a:pt x="247" y="1838"/>
                    <a:pt x="261" y="1801"/>
                  </a:cubicBezTo>
                  <a:cubicBezTo>
                    <a:pt x="273" y="1766"/>
                    <a:pt x="295" y="1709"/>
                    <a:pt x="309" y="1675"/>
                  </a:cubicBezTo>
                  <a:cubicBezTo>
                    <a:pt x="347" y="1585"/>
                    <a:pt x="349" y="1575"/>
                    <a:pt x="396" y="1453"/>
                  </a:cubicBezTo>
                  <a:cubicBezTo>
                    <a:pt x="420" y="1390"/>
                    <a:pt x="444" y="1333"/>
                    <a:pt x="446" y="1327"/>
                  </a:cubicBezTo>
                  <a:cubicBezTo>
                    <a:pt x="452" y="1321"/>
                    <a:pt x="458" y="1290"/>
                    <a:pt x="462" y="1256"/>
                  </a:cubicBezTo>
                  <a:cubicBezTo>
                    <a:pt x="470" y="1192"/>
                    <a:pt x="486" y="1108"/>
                    <a:pt x="516" y="992"/>
                  </a:cubicBezTo>
                  <a:cubicBezTo>
                    <a:pt x="526" y="949"/>
                    <a:pt x="532" y="905"/>
                    <a:pt x="532" y="899"/>
                  </a:cubicBezTo>
                  <a:cubicBezTo>
                    <a:pt x="530" y="892"/>
                    <a:pt x="392" y="1008"/>
                    <a:pt x="351" y="1052"/>
                  </a:cubicBezTo>
                  <a:cubicBezTo>
                    <a:pt x="343" y="1061"/>
                    <a:pt x="311" y="1090"/>
                    <a:pt x="283" y="1123"/>
                  </a:cubicBezTo>
                  <a:cubicBezTo>
                    <a:pt x="231" y="1171"/>
                    <a:pt x="225" y="1180"/>
                    <a:pt x="205" y="1249"/>
                  </a:cubicBezTo>
                  <a:cubicBezTo>
                    <a:pt x="159" y="1394"/>
                    <a:pt x="95" y="1537"/>
                    <a:pt x="58" y="1568"/>
                  </a:cubicBezTo>
                  <a:cubicBezTo>
                    <a:pt x="40" y="1581"/>
                    <a:pt x="10" y="1582"/>
                    <a:pt x="2" y="1568"/>
                  </a:cubicBezTo>
                  <a:cubicBezTo>
                    <a:pt x="0" y="1559"/>
                    <a:pt x="14" y="1518"/>
                    <a:pt x="34" y="1471"/>
                  </a:cubicBezTo>
                  <a:cubicBezTo>
                    <a:pt x="56" y="1425"/>
                    <a:pt x="88" y="1349"/>
                    <a:pt x="105" y="1303"/>
                  </a:cubicBezTo>
                  <a:cubicBezTo>
                    <a:pt x="149" y="1180"/>
                    <a:pt x="161" y="1152"/>
                    <a:pt x="177" y="1133"/>
                  </a:cubicBezTo>
                  <a:cubicBezTo>
                    <a:pt x="193" y="1114"/>
                    <a:pt x="307" y="1004"/>
                    <a:pt x="357" y="957"/>
                  </a:cubicBezTo>
                  <a:cubicBezTo>
                    <a:pt x="390" y="926"/>
                    <a:pt x="494" y="823"/>
                    <a:pt x="546" y="771"/>
                  </a:cubicBezTo>
                  <a:cubicBezTo>
                    <a:pt x="580" y="736"/>
                    <a:pt x="588" y="719"/>
                    <a:pt x="570" y="719"/>
                  </a:cubicBezTo>
                  <a:cubicBezTo>
                    <a:pt x="542" y="719"/>
                    <a:pt x="454" y="679"/>
                    <a:pt x="404" y="644"/>
                  </a:cubicBezTo>
                  <a:cubicBezTo>
                    <a:pt x="333" y="600"/>
                    <a:pt x="303" y="566"/>
                    <a:pt x="277" y="495"/>
                  </a:cubicBezTo>
                  <a:cubicBezTo>
                    <a:pt x="257" y="451"/>
                    <a:pt x="255" y="432"/>
                    <a:pt x="261" y="376"/>
                  </a:cubicBezTo>
                  <a:cubicBezTo>
                    <a:pt x="271" y="207"/>
                    <a:pt x="357" y="96"/>
                    <a:pt x="510" y="38"/>
                  </a:cubicBezTo>
                  <a:cubicBezTo>
                    <a:pt x="596" y="6"/>
                    <a:pt x="658" y="0"/>
                    <a:pt x="783" y="6"/>
                  </a:cubicBezTo>
                  <a:cubicBezTo>
                    <a:pt x="988" y="16"/>
                    <a:pt x="1084" y="66"/>
                    <a:pt x="1138" y="178"/>
                  </a:cubicBezTo>
                  <a:cubicBezTo>
                    <a:pt x="1166" y="241"/>
                    <a:pt x="1172" y="341"/>
                    <a:pt x="1154" y="429"/>
                  </a:cubicBezTo>
                  <a:cubicBezTo>
                    <a:pt x="1132" y="520"/>
                    <a:pt x="1070" y="617"/>
                    <a:pt x="998" y="666"/>
                  </a:cubicBezTo>
                  <a:cubicBezTo>
                    <a:pt x="917" y="723"/>
                    <a:pt x="869" y="736"/>
                    <a:pt x="759" y="745"/>
                  </a:cubicBezTo>
                  <a:lnTo>
                    <a:pt x="660" y="751"/>
                  </a:lnTo>
                  <a:lnTo>
                    <a:pt x="658" y="771"/>
                  </a:lnTo>
                  <a:cubicBezTo>
                    <a:pt x="658" y="783"/>
                    <a:pt x="664" y="811"/>
                    <a:pt x="673" y="835"/>
                  </a:cubicBezTo>
                  <a:cubicBezTo>
                    <a:pt x="681" y="857"/>
                    <a:pt x="691" y="898"/>
                    <a:pt x="697" y="926"/>
                  </a:cubicBezTo>
                  <a:cubicBezTo>
                    <a:pt x="703" y="954"/>
                    <a:pt x="711" y="989"/>
                    <a:pt x="715" y="1007"/>
                  </a:cubicBezTo>
                  <a:cubicBezTo>
                    <a:pt x="771" y="1189"/>
                    <a:pt x="771" y="1192"/>
                    <a:pt x="841" y="1296"/>
                  </a:cubicBezTo>
                  <a:cubicBezTo>
                    <a:pt x="885" y="1353"/>
                    <a:pt x="935" y="1430"/>
                    <a:pt x="959" y="1466"/>
                  </a:cubicBezTo>
                  <a:cubicBezTo>
                    <a:pt x="984" y="1505"/>
                    <a:pt x="1016" y="1552"/>
                    <a:pt x="1032" y="1571"/>
                  </a:cubicBezTo>
                  <a:cubicBezTo>
                    <a:pt x="1076" y="1632"/>
                    <a:pt x="1068" y="1662"/>
                    <a:pt x="1008" y="1652"/>
                  </a:cubicBezTo>
                  <a:cubicBezTo>
                    <a:pt x="982" y="1646"/>
                    <a:pt x="943" y="1600"/>
                    <a:pt x="905" y="1530"/>
                  </a:cubicBezTo>
                  <a:cubicBezTo>
                    <a:pt x="893" y="1505"/>
                    <a:pt x="833" y="1419"/>
                    <a:pt x="777" y="1339"/>
                  </a:cubicBezTo>
                  <a:cubicBezTo>
                    <a:pt x="721" y="1255"/>
                    <a:pt x="675" y="1177"/>
                    <a:pt x="666" y="1158"/>
                  </a:cubicBezTo>
                  <a:cubicBezTo>
                    <a:pt x="664" y="1139"/>
                    <a:pt x="650" y="1090"/>
                    <a:pt x="642" y="1052"/>
                  </a:cubicBezTo>
                  <a:cubicBezTo>
                    <a:pt x="620" y="948"/>
                    <a:pt x="618" y="943"/>
                    <a:pt x="610" y="943"/>
                  </a:cubicBezTo>
                  <a:cubicBezTo>
                    <a:pt x="602" y="943"/>
                    <a:pt x="592" y="995"/>
                    <a:pt x="572" y="1124"/>
                  </a:cubicBezTo>
                  <a:cubicBezTo>
                    <a:pt x="568" y="1158"/>
                    <a:pt x="556" y="1215"/>
                    <a:pt x="550" y="1252"/>
                  </a:cubicBezTo>
                  <a:cubicBezTo>
                    <a:pt x="540" y="1322"/>
                    <a:pt x="542" y="1350"/>
                    <a:pt x="572" y="1412"/>
                  </a:cubicBezTo>
                  <a:cubicBezTo>
                    <a:pt x="580" y="1431"/>
                    <a:pt x="600" y="1477"/>
                    <a:pt x="612" y="1510"/>
                  </a:cubicBezTo>
                  <a:cubicBezTo>
                    <a:pt x="628" y="1543"/>
                    <a:pt x="656" y="1600"/>
                    <a:pt x="677" y="1638"/>
                  </a:cubicBezTo>
                  <a:cubicBezTo>
                    <a:pt x="699" y="1678"/>
                    <a:pt x="727" y="1740"/>
                    <a:pt x="739" y="1781"/>
                  </a:cubicBezTo>
                  <a:cubicBezTo>
                    <a:pt x="777" y="1912"/>
                    <a:pt x="801" y="1989"/>
                    <a:pt x="845" y="2106"/>
                  </a:cubicBezTo>
                  <a:cubicBezTo>
                    <a:pt x="865" y="2167"/>
                    <a:pt x="889" y="2230"/>
                    <a:pt x="895" y="2244"/>
                  </a:cubicBezTo>
                  <a:cubicBezTo>
                    <a:pt x="897" y="2260"/>
                    <a:pt x="905" y="2282"/>
                    <a:pt x="913" y="2291"/>
                  </a:cubicBezTo>
                  <a:cubicBezTo>
                    <a:pt x="925" y="2307"/>
                    <a:pt x="925" y="2311"/>
                    <a:pt x="911" y="2320"/>
                  </a:cubicBezTo>
                  <a:cubicBezTo>
                    <a:pt x="893" y="2336"/>
                    <a:pt x="871" y="2335"/>
                    <a:pt x="849" y="2319"/>
                  </a:cubicBezTo>
                  <a:moveTo>
                    <a:pt x="845" y="679"/>
                  </a:moveTo>
                  <a:cubicBezTo>
                    <a:pt x="949" y="658"/>
                    <a:pt x="1062" y="526"/>
                    <a:pt x="1084" y="406"/>
                  </a:cubicBezTo>
                  <a:cubicBezTo>
                    <a:pt x="1092" y="369"/>
                    <a:pt x="1070" y="265"/>
                    <a:pt x="1046" y="206"/>
                  </a:cubicBezTo>
                  <a:cubicBezTo>
                    <a:pt x="1008" y="122"/>
                    <a:pt x="974" y="102"/>
                    <a:pt x="823" y="81"/>
                  </a:cubicBezTo>
                  <a:cubicBezTo>
                    <a:pt x="707" y="68"/>
                    <a:pt x="660" y="68"/>
                    <a:pt x="564" y="91"/>
                  </a:cubicBezTo>
                  <a:cubicBezTo>
                    <a:pt x="516" y="103"/>
                    <a:pt x="494" y="113"/>
                    <a:pt x="452" y="146"/>
                  </a:cubicBezTo>
                  <a:cubicBezTo>
                    <a:pt x="388" y="200"/>
                    <a:pt x="373" y="229"/>
                    <a:pt x="357" y="365"/>
                  </a:cubicBezTo>
                  <a:cubicBezTo>
                    <a:pt x="343" y="463"/>
                    <a:pt x="343" y="470"/>
                    <a:pt x="363" y="508"/>
                  </a:cubicBezTo>
                  <a:cubicBezTo>
                    <a:pt x="388" y="557"/>
                    <a:pt x="404" y="575"/>
                    <a:pt x="462" y="608"/>
                  </a:cubicBezTo>
                  <a:cubicBezTo>
                    <a:pt x="534" y="648"/>
                    <a:pt x="616" y="672"/>
                    <a:pt x="745" y="685"/>
                  </a:cubicBezTo>
                  <a:cubicBezTo>
                    <a:pt x="787" y="691"/>
                    <a:pt x="799" y="689"/>
                    <a:pt x="845" y="679"/>
                  </a:cubicBezTo>
                </a:path>
              </a:pathLst>
            </a:custGeom>
            <a:solidFill>
              <a:srgbClr val="582e50"/>
            </a:solid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1" name="Freeform 6_ 1"/>
            <p:cNvSpPr/>
            <p:nvPr/>
          </p:nvSpPr>
          <p:spPr>
            <a:xfrm>
              <a:off x="8830800" y="2536920"/>
              <a:ext cx="486000" cy="739080"/>
            </a:xfrm>
            <a:custGeom>
              <a:avLst/>
              <a:gdLst>
                <a:gd name="textAreaLeft" fmla="*/ 0 w 486000"/>
                <a:gd name="textAreaRight" fmla="*/ 486720 w 486000"/>
                <a:gd name="textAreaTop" fmla="*/ 0 h 739080"/>
                <a:gd name="textAreaBottom" fmla="*/ 739800 h 739080"/>
              </a:gdLst>
              <a:ahLst/>
              <a:rect l="textAreaLeft" t="textAreaTop" r="textAreaRight" b="textAreaBottom"/>
              <a:pathLst>
                <a:path w="1175" h="2336">
                  <a:moveTo>
                    <a:pt x="853" y="2319"/>
                  </a:moveTo>
                  <a:cubicBezTo>
                    <a:pt x="841" y="2313"/>
                    <a:pt x="817" y="2260"/>
                    <a:pt x="793" y="2198"/>
                  </a:cubicBezTo>
                  <a:cubicBezTo>
                    <a:pt x="771" y="2139"/>
                    <a:pt x="747" y="2075"/>
                    <a:pt x="743" y="2056"/>
                  </a:cubicBezTo>
                  <a:cubicBezTo>
                    <a:pt x="735" y="2038"/>
                    <a:pt x="711" y="1959"/>
                    <a:pt x="689" y="1882"/>
                  </a:cubicBezTo>
                  <a:cubicBezTo>
                    <a:pt x="667" y="1806"/>
                    <a:pt x="640" y="1726"/>
                    <a:pt x="632" y="1707"/>
                  </a:cubicBezTo>
                  <a:cubicBezTo>
                    <a:pt x="620" y="1687"/>
                    <a:pt x="600" y="1640"/>
                    <a:pt x="584" y="1599"/>
                  </a:cubicBezTo>
                  <a:cubicBezTo>
                    <a:pt x="538" y="1490"/>
                    <a:pt x="502" y="1418"/>
                    <a:pt x="494" y="1418"/>
                  </a:cubicBezTo>
                  <a:cubicBezTo>
                    <a:pt x="486" y="1418"/>
                    <a:pt x="486" y="1418"/>
                    <a:pt x="333" y="1809"/>
                  </a:cubicBezTo>
                  <a:cubicBezTo>
                    <a:pt x="317" y="1848"/>
                    <a:pt x="299" y="1895"/>
                    <a:pt x="291" y="1912"/>
                  </a:cubicBezTo>
                  <a:cubicBezTo>
                    <a:pt x="273" y="1953"/>
                    <a:pt x="199" y="2139"/>
                    <a:pt x="177" y="2202"/>
                  </a:cubicBezTo>
                  <a:cubicBezTo>
                    <a:pt x="153" y="2270"/>
                    <a:pt x="151" y="2276"/>
                    <a:pt x="113" y="2276"/>
                  </a:cubicBezTo>
                  <a:cubicBezTo>
                    <a:pt x="70" y="2276"/>
                    <a:pt x="66" y="2266"/>
                    <a:pt x="89" y="2220"/>
                  </a:cubicBezTo>
                  <a:cubicBezTo>
                    <a:pt x="97" y="2198"/>
                    <a:pt x="115" y="2154"/>
                    <a:pt x="129" y="2119"/>
                  </a:cubicBezTo>
                  <a:cubicBezTo>
                    <a:pt x="143" y="2085"/>
                    <a:pt x="175" y="2014"/>
                    <a:pt x="197" y="1963"/>
                  </a:cubicBezTo>
                  <a:cubicBezTo>
                    <a:pt x="221" y="1910"/>
                    <a:pt x="249" y="1838"/>
                    <a:pt x="263" y="1801"/>
                  </a:cubicBezTo>
                  <a:cubicBezTo>
                    <a:pt x="277" y="1763"/>
                    <a:pt x="299" y="1709"/>
                    <a:pt x="311" y="1675"/>
                  </a:cubicBezTo>
                  <a:cubicBezTo>
                    <a:pt x="347" y="1585"/>
                    <a:pt x="351" y="1575"/>
                    <a:pt x="398" y="1453"/>
                  </a:cubicBezTo>
                  <a:cubicBezTo>
                    <a:pt x="422" y="1389"/>
                    <a:pt x="444" y="1333"/>
                    <a:pt x="450" y="1327"/>
                  </a:cubicBezTo>
                  <a:cubicBezTo>
                    <a:pt x="454" y="1321"/>
                    <a:pt x="460" y="1290"/>
                    <a:pt x="466" y="1256"/>
                  </a:cubicBezTo>
                  <a:cubicBezTo>
                    <a:pt x="470" y="1189"/>
                    <a:pt x="486" y="1108"/>
                    <a:pt x="516" y="992"/>
                  </a:cubicBezTo>
                  <a:cubicBezTo>
                    <a:pt x="526" y="949"/>
                    <a:pt x="534" y="908"/>
                    <a:pt x="532" y="902"/>
                  </a:cubicBezTo>
                  <a:cubicBezTo>
                    <a:pt x="530" y="893"/>
                    <a:pt x="396" y="1008"/>
                    <a:pt x="355" y="1052"/>
                  </a:cubicBezTo>
                  <a:cubicBezTo>
                    <a:pt x="347" y="1059"/>
                    <a:pt x="315" y="1090"/>
                    <a:pt x="285" y="1120"/>
                  </a:cubicBezTo>
                  <a:cubicBezTo>
                    <a:pt x="231" y="1171"/>
                    <a:pt x="225" y="1180"/>
                    <a:pt x="205" y="1249"/>
                  </a:cubicBezTo>
                  <a:cubicBezTo>
                    <a:pt x="161" y="1394"/>
                    <a:pt x="95" y="1537"/>
                    <a:pt x="62" y="1565"/>
                  </a:cubicBezTo>
                  <a:cubicBezTo>
                    <a:pt x="42" y="1581"/>
                    <a:pt x="14" y="1581"/>
                    <a:pt x="6" y="1568"/>
                  </a:cubicBezTo>
                  <a:cubicBezTo>
                    <a:pt x="0" y="1559"/>
                    <a:pt x="16" y="1518"/>
                    <a:pt x="38" y="1471"/>
                  </a:cubicBezTo>
                  <a:cubicBezTo>
                    <a:pt x="58" y="1424"/>
                    <a:pt x="91" y="1349"/>
                    <a:pt x="107" y="1303"/>
                  </a:cubicBezTo>
                  <a:cubicBezTo>
                    <a:pt x="151" y="1180"/>
                    <a:pt x="161" y="1152"/>
                    <a:pt x="181" y="1133"/>
                  </a:cubicBezTo>
                  <a:cubicBezTo>
                    <a:pt x="197" y="1112"/>
                    <a:pt x="309" y="1004"/>
                    <a:pt x="359" y="957"/>
                  </a:cubicBezTo>
                  <a:cubicBezTo>
                    <a:pt x="392" y="926"/>
                    <a:pt x="494" y="826"/>
                    <a:pt x="548" y="774"/>
                  </a:cubicBezTo>
                  <a:cubicBezTo>
                    <a:pt x="584" y="736"/>
                    <a:pt x="592" y="719"/>
                    <a:pt x="572" y="719"/>
                  </a:cubicBezTo>
                  <a:cubicBezTo>
                    <a:pt x="546" y="719"/>
                    <a:pt x="458" y="682"/>
                    <a:pt x="406" y="647"/>
                  </a:cubicBezTo>
                  <a:cubicBezTo>
                    <a:pt x="335" y="601"/>
                    <a:pt x="307" y="563"/>
                    <a:pt x="277" y="495"/>
                  </a:cubicBezTo>
                  <a:cubicBezTo>
                    <a:pt x="261" y="451"/>
                    <a:pt x="257" y="432"/>
                    <a:pt x="261" y="376"/>
                  </a:cubicBezTo>
                  <a:cubicBezTo>
                    <a:pt x="273" y="207"/>
                    <a:pt x="357" y="96"/>
                    <a:pt x="514" y="38"/>
                  </a:cubicBezTo>
                  <a:cubicBezTo>
                    <a:pt x="600" y="6"/>
                    <a:pt x="659" y="0"/>
                    <a:pt x="785" y="6"/>
                  </a:cubicBezTo>
                  <a:cubicBezTo>
                    <a:pt x="984" y="16"/>
                    <a:pt x="1086" y="66"/>
                    <a:pt x="1138" y="178"/>
                  </a:cubicBezTo>
                  <a:cubicBezTo>
                    <a:pt x="1166" y="241"/>
                    <a:pt x="1174" y="341"/>
                    <a:pt x="1154" y="429"/>
                  </a:cubicBezTo>
                  <a:cubicBezTo>
                    <a:pt x="1134" y="520"/>
                    <a:pt x="1070" y="617"/>
                    <a:pt x="998" y="667"/>
                  </a:cubicBezTo>
                  <a:cubicBezTo>
                    <a:pt x="913" y="724"/>
                    <a:pt x="871" y="739"/>
                    <a:pt x="761" y="745"/>
                  </a:cubicBezTo>
                  <a:lnTo>
                    <a:pt x="665" y="751"/>
                  </a:lnTo>
                  <a:lnTo>
                    <a:pt x="661" y="771"/>
                  </a:lnTo>
                  <a:cubicBezTo>
                    <a:pt x="659" y="786"/>
                    <a:pt x="665" y="814"/>
                    <a:pt x="673" y="835"/>
                  </a:cubicBezTo>
                  <a:cubicBezTo>
                    <a:pt x="681" y="858"/>
                    <a:pt x="691" y="898"/>
                    <a:pt x="697" y="926"/>
                  </a:cubicBezTo>
                  <a:cubicBezTo>
                    <a:pt x="703" y="954"/>
                    <a:pt x="713" y="989"/>
                    <a:pt x="719" y="1007"/>
                  </a:cubicBezTo>
                  <a:cubicBezTo>
                    <a:pt x="771" y="1189"/>
                    <a:pt x="775" y="1189"/>
                    <a:pt x="845" y="1296"/>
                  </a:cubicBezTo>
                  <a:cubicBezTo>
                    <a:pt x="885" y="1353"/>
                    <a:pt x="935" y="1430"/>
                    <a:pt x="960" y="1466"/>
                  </a:cubicBezTo>
                  <a:cubicBezTo>
                    <a:pt x="984" y="1502"/>
                    <a:pt x="1016" y="1549"/>
                    <a:pt x="1036" y="1571"/>
                  </a:cubicBezTo>
                  <a:cubicBezTo>
                    <a:pt x="1078" y="1629"/>
                    <a:pt x="1070" y="1662"/>
                    <a:pt x="1008" y="1650"/>
                  </a:cubicBezTo>
                  <a:cubicBezTo>
                    <a:pt x="982" y="1646"/>
                    <a:pt x="944" y="1600"/>
                    <a:pt x="903" y="1530"/>
                  </a:cubicBezTo>
                  <a:cubicBezTo>
                    <a:pt x="889" y="1505"/>
                    <a:pt x="833" y="1418"/>
                    <a:pt x="779" y="1339"/>
                  </a:cubicBezTo>
                  <a:cubicBezTo>
                    <a:pt x="721" y="1255"/>
                    <a:pt x="675" y="1177"/>
                    <a:pt x="669" y="1156"/>
                  </a:cubicBezTo>
                  <a:cubicBezTo>
                    <a:pt x="665" y="1136"/>
                    <a:pt x="653" y="1089"/>
                    <a:pt x="644" y="1052"/>
                  </a:cubicBezTo>
                  <a:cubicBezTo>
                    <a:pt x="620" y="948"/>
                    <a:pt x="620" y="943"/>
                    <a:pt x="612" y="943"/>
                  </a:cubicBezTo>
                  <a:cubicBezTo>
                    <a:pt x="604" y="943"/>
                    <a:pt x="594" y="995"/>
                    <a:pt x="572" y="1124"/>
                  </a:cubicBezTo>
                  <a:cubicBezTo>
                    <a:pt x="570" y="1158"/>
                    <a:pt x="560" y="1215"/>
                    <a:pt x="554" y="1252"/>
                  </a:cubicBezTo>
                  <a:cubicBezTo>
                    <a:pt x="542" y="1322"/>
                    <a:pt x="546" y="1349"/>
                    <a:pt x="572" y="1412"/>
                  </a:cubicBezTo>
                  <a:cubicBezTo>
                    <a:pt x="584" y="1431"/>
                    <a:pt x="602" y="1477"/>
                    <a:pt x="616" y="1510"/>
                  </a:cubicBezTo>
                  <a:cubicBezTo>
                    <a:pt x="628" y="1541"/>
                    <a:pt x="659" y="1600"/>
                    <a:pt x="681" y="1638"/>
                  </a:cubicBezTo>
                  <a:cubicBezTo>
                    <a:pt x="703" y="1675"/>
                    <a:pt x="729" y="1740"/>
                    <a:pt x="739" y="1781"/>
                  </a:cubicBezTo>
                  <a:cubicBezTo>
                    <a:pt x="779" y="1912"/>
                    <a:pt x="803" y="1989"/>
                    <a:pt x="847" y="2104"/>
                  </a:cubicBezTo>
                  <a:cubicBezTo>
                    <a:pt x="869" y="2167"/>
                    <a:pt x="889" y="2230"/>
                    <a:pt x="893" y="2244"/>
                  </a:cubicBezTo>
                  <a:cubicBezTo>
                    <a:pt x="897" y="2260"/>
                    <a:pt x="905" y="2282"/>
                    <a:pt x="913" y="2291"/>
                  </a:cubicBezTo>
                  <a:cubicBezTo>
                    <a:pt x="925" y="2307"/>
                    <a:pt x="925" y="2311"/>
                    <a:pt x="911" y="2320"/>
                  </a:cubicBezTo>
                  <a:cubicBezTo>
                    <a:pt x="893" y="2335"/>
                    <a:pt x="873" y="2335"/>
                    <a:pt x="853" y="2319"/>
                  </a:cubicBezTo>
                  <a:moveTo>
                    <a:pt x="847" y="682"/>
                  </a:moveTo>
                  <a:cubicBezTo>
                    <a:pt x="946" y="660"/>
                    <a:pt x="1064" y="526"/>
                    <a:pt x="1086" y="406"/>
                  </a:cubicBezTo>
                  <a:cubicBezTo>
                    <a:pt x="1092" y="366"/>
                    <a:pt x="1072" y="265"/>
                    <a:pt x="1046" y="206"/>
                  </a:cubicBezTo>
                  <a:cubicBezTo>
                    <a:pt x="1008" y="122"/>
                    <a:pt x="970" y="102"/>
                    <a:pt x="823" y="81"/>
                  </a:cubicBezTo>
                  <a:cubicBezTo>
                    <a:pt x="711" y="66"/>
                    <a:pt x="665" y="68"/>
                    <a:pt x="568" y="91"/>
                  </a:cubicBezTo>
                  <a:cubicBezTo>
                    <a:pt x="516" y="103"/>
                    <a:pt x="498" y="113"/>
                    <a:pt x="454" y="146"/>
                  </a:cubicBezTo>
                  <a:cubicBezTo>
                    <a:pt x="390" y="197"/>
                    <a:pt x="376" y="229"/>
                    <a:pt x="357" y="365"/>
                  </a:cubicBezTo>
                  <a:cubicBezTo>
                    <a:pt x="347" y="463"/>
                    <a:pt x="347" y="470"/>
                    <a:pt x="364" y="508"/>
                  </a:cubicBezTo>
                  <a:cubicBezTo>
                    <a:pt x="388" y="557"/>
                    <a:pt x="406" y="575"/>
                    <a:pt x="466" y="608"/>
                  </a:cubicBezTo>
                  <a:cubicBezTo>
                    <a:pt x="538" y="650"/>
                    <a:pt x="618" y="672"/>
                    <a:pt x="745" y="688"/>
                  </a:cubicBezTo>
                  <a:cubicBezTo>
                    <a:pt x="791" y="691"/>
                    <a:pt x="799" y="691"/>
                    <a:pt x="847" y="682"/>
                  </a:cubicBezTo>
                </a:path>
              </a:pathLst>
            </a:custGeom>
            <a:solidFill>
              <a:srgbClr val="582e50"/>
            </a:solid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2" name="Freeform 7_ 1"/>
            <p:cNvSpPr/>
            <p:nvPr/>
          </p:nvSpPr>
          <p:spPr>
            <a:xfrm>
              <a:off x="9497880" y="1881360"/>
              <a:ext cx="485280" cy="739080"/>
            </a:xfrm>
            <a:custGeom>
              <a:avLst/>
              <a:gdLst>
                <a:gd name="textAreaLeft" fmla="*/ 0 w 485280"/>
                <a:gd name="textAreaRight" fmla="*/ 486000 w 485280"/>
                <a:gd name="textAreaTop" fmla="*/ 0 h 739080"/>
                <a:gd name="textAreaBottom" fmla="*/ 739800 h 739080"/>
              </a:gdLst>
              <a:ahLst/>
              <a:rect l="textAreaLeft" t="textAreaTop" r="textAreaRight" b="textAreaBottom"/>
              <a:pathLst>
                <a:path w="1175" h="2336">
                  <a:moveTo>
                    <a:pt x="855" y="2319"/>
                  </a:moveTo>
                  <a:cubicBezTo>
                    <a:pt x="845" y="2313"/>
                    <a:pt x="819" y="2260"/>
                    <a:pt x="795" y="2198"/>
                  </a:cubicBezTo>
                  <a:cubicBezTo>
                    <a:pt x="775" y="2139"/>
                    <a:pt x="751" y="2075"/>
                    <a:pt x="745" y="2057"/>
                  </a:cubicBezTo>
                  <a:cubicBezTo>
                    <a:pt x="737" y="2038"/>
                    <a:pt x="713" y="1959"/>
                    <a:pt x="691" y="1882"/>
                  </a:cubicBezTo>
                  <a:cubicBezTo>
                    <a:pt x="669" y="1806"/>
                    <a:pt x="642" y="1726"/>
                    <a:pt x="634" y="1707"/>
                  </a:cubicBezTo>
                  <a:cubicBezTo>
                    <a:pt x="624" y="1687"/>
                    <a:pt x="602" y="1640"/>
                    <a:pt x="586" y="1599"/>
                  </a:cubicBezTo>
                  <a:cubicBezTo>
                    <a:pt x="538" y="1490"/>
                    <a:pt x="502" y="1418"/>
                    <a:pt x="494" y="1418"/>
                  </a:cubicBezTo>
                  <a:cubicBezTo>
                    <a:pt x="486" y="1418"/>
                    <a:pt x="486" y="1418"/>
                    <a:pt x="333" y="1809"/>
                  </a:cubicBezTo>
                  <a:cubicBezTo>
                    <a:pt x="317" y="1848"/>
                    <a:pt x="299" y="1895"/>
                    <a:pt x="291" y="1912"/>
                  </a:cubicBezTo>
                  <a:cubicBezTo>
                    <a:pt x="271" y="1953"/>
                    <a:pt x="199" y="2142"/>
                    <a:pt x="177" y="2202"/>
                  </a:cubicBezTo>
                  <a:cubicBezTo>
                    <a:pt x="153" y="2272"/>
                    <a:pt x="149" y="2276"/>
                    <a:pt x="113" y="2276"/>
                  </a:cubicBezTo>
                  <a:cubicBezTo>
                    <a:pt x="70" y="2276"/>
                    <a:pt x="66" y="2266"/>
                    <a:pt x="87" y="2220"/>
                  </a:cubicBezTo>
                  <a:cubicBezTo>
                    <a:pt x="97" y="2198"/>
                    <a:pt x="115" y="2154"/>
                    <a:pt x="129" y="2119"/>
                  </a:cubicBezTo>
                  <a:cubicBezTo>
                    <a:pt x="143" y="2085"/>
                    <a:pt x="175" y="2014"/>
                    <a:pt x="197" y="1963"/>
                  </a:cubicBezTo>
                  <a:cubicBezTo>
                    <a:pt x="221" y="1910"/>
                    <a:pt x="249" y="1838"/>
                    <a:pt x="263" y="1801"/>
                  </a:cubicBezTo>
                  <a:cubicBezTo>
                    <a:pt x="273" y="1766"/>
                    <a:pt x="299" y="1709"/>
                    <a:pt x="309" y="1675"/>
                  </a:cubicBezTo>
                  <a:cubicBezTo>
                    <a:pt x="347" y="1585"/>
                    <a:pt x="351" y="1575"/>
                    <a:pt x="398" y="1453"/>
                  </a:cubicBezTo>
                  <a:cubicBezTo>
                    <a:pt x="422" y="1390"/>
                    <a:pt x="444" y="1333"/>
                    <a:pt x="450" y="1327"/>
                  </a:cubicBezTo>
                  <a:cubicBezTo>
                    <a:pt x="452" y="1321"/>
                    <a:pt x="460" y="1290"/>
                    <a:pt x="462" y="1256"/>
                  </a:cubicBezTo>
                  <a:cubicBezTo>
                    <a:pt x="470" y="1189"/>
                    <a:pt x="486" y="1108"/>
                    <a:pt x="516" y="992"/>
                  </a:cubicBezTo>
                  <a:cubicBezTo>
                    <a:pt x="526" y="949"/>
                    <a:pt x="534" y="908"/>
                    <a:pt x="532" y="902"/>
                  </a:cubicBezTo>
                  <a:cubicBezTo>
                    <a:pt x="530" y="893"/>
                    <a:pt x="396" y="1008"/>
                    <a:pt x="355" y="1052"/>
                  </a:cubicBezTo>
                  <a:cubicBezTo>
                    <a:pt x="347" y="1061"/>
                    <a:pt x="315" y="1090"/>
                    <a:pt x="285" y="1120"/>
                  </a:cubicBezTo>
                  <a:cubicBezTo>
                    <a:pt x="231" y="1171"/>
                    <a:pt x="225" y="1180"/>
                    <a:pt x="205" y="1249"/>
                  </a:cubicBezTo>
                  <a:cubicBezTo>
                    <a:pt x="161" y="1394"/>
                    <a:pt x="95" y="1537"/>
                    <a:pt x="62" y="1565"/>
                  </a:cubicBezTo>
                  <a:cubicBezTo>
                    <a:pt x="42" y="1581"/>
                    <a:pt x="10" y="1581"/>
                    <a:pt x="6" y="1568"/>
                  </a:cubicBezTo>
                  <a:cubicBezTo>
                    <a:pt x="0" y="1559"/>
                    <a:pt x="16" y="1518"/>
                    <a:pt x="38" y="1471"/>
                  </a:cubicBezTo>
                  <a:cubicBezTo>
                    <a:pt x="58" y="1424"/>
                    <a:pt x="91" y="1349"/>
                    <a:pt x="107" y="1303"/>
                  </a:cubicBezTo>
                  <a:cubicBezTo>
                    <a:pt x="151" y="1180"/>
                    <a:pt x="161" y="1152"/>
                    <a:pt x="181" y="1133"/>
                  </a:cubicBezTo>
                  <a:cubicBezTo>
                    <a:pt x="197" y="1114"/>
                    <a:pt x="309" y="1004"/>
                    <a:pt x="357" y="957"/>
                  </a:cubicBezTo>
                  <a:cubicBezTo>
                    <a:pt x="392" y="926"/>
                    <a:pt x="494" y="826"/>
                    <a:pt x="546" y="774"/>
                  </a:cubicBezTo>
                  <a:cubicBezTo>
                    <a:pt x="586" y="736"/>
                    <a:pt x="594" y="719"/>
                    <a:pt x="572" y="719"/>
                  </a:cubicBezTo>
                  <a:cubicBezTo>
                    <a:pt x="546" y="719"/>
                    <a:pt x="458" y="682"/>
                    <a:pt x="404" y="647"/>
                  </a:cubicBezTo>
                  <a:cubicBezTo>
                    <a:pt x="335" y="601"/>
                    <a:pt x="307" y="566"/>
                    <a:pt x="277" y="497"/>
                  </a:cubicBezTo>
                  <a:cubicBezTo>
                    <a:pt x="261" y="453"/>
                    <a:pt x="257" y="434"/>
                    <a:pt x="261" y="379"/>
                  </a:cubicBezTo>
                  <a:cubicBezTo>
                    <a:pt x="273" y="207"/>
                    <a:pt x="357" y="96"/>
                    <a:pt x="514" y="38"/>
                  </a:cubicBezTo>
                  <a:cubicBezTo>
                    <a:pt x="602" y="6"/>
                    <a:pt x="661" y="0"/>
                    <a:pt x="787" y="6"/>
                  </a:cubicBezTo>
                  <a:cubicBezTo>
                    <a:pt x="988" y="16"/>
                    <a:pt x="1086" y="66"/>
                    <a:pt x="1138" y="178"/>
                  </a:cubicBezTo>
                  <a:cubicBezTo>
                    <a:pt x="1166" y="241"/>
                    <a:pt x="1174" y="342"/>
                    <a:pt x="1154" y="432"/>
                  </a:cubicBezTo>
                  <a:cubicBezTo>
                    <a:pt x="1134" y="522"/>
                    <a:pt x="1070" y="617"/>
                    <a:pt x="998" y="667"/>
                  </a:cubicBezTo>
                  <a:cubicBezTo>
                    <a:pt x="917" y="724"/>
                    <a:pt x="873" y="739"/>
                    <a:pt x="761" y="746"/>
                  </a:cubicBezTo>
                  <a:lnTo>
                    <a:pt x="667" y="751"/>
                  </a:lnTo>
                  <a:lnTo>
                    <a:pt x="665" y="774"/>
                  </a:lnTo>
                  <a:cubicBezTo>
                    <a:pt x="661" y="786"/>
                    <a:pt x="667" y="814"/>
                    <a:pt x="675" y="835"/>
                  </a:cubicBezTo>
                  <a:cubicBezTo>
                    <a:pt x="683" y="858"/>
                    <a:pt x="693" y="898"/>
                    <a:pt x="699" y="926"/>
                  </a:cubicBezTo>
                  <a:cubicBezTo>
                    <a:pt x="705" y="954"/>
                    <a:pt x="715" y="989"/>
                    <a:pt x="721" y="1007"/>
                  </a:cubicBezTo>
                  <a:cubicBezTo>
                    <a:pt x="775" y="1189"/>
                    <a:pt x="777" y="1192"/>
                    <a:pt x="847" y="1296"/>
                  </a:cubicBezTo>
                  <a:cubicBezTo>
                    <a:pt x="887" y="1353"/>
                    <a:pt x="937" y="1430"/>
                    <a:pt x="962" y="1466"/>
                  </a:cubicBezTo>
                  <a:cubicBezTo>
                    <a:pt x="988" y="1502"/>
                    <a:pt x="1020" y="1549"/>
                    <a:pt x="1036" y="1571"/>
                  </a:cubicBezTo>
                  <a:cubicBezTo>
                    <a:pt x="1078" y="1632"/>
                    <a:pt x="1070" y="1662"/>
                    <a:pt x="1008" y="1652"/>
                  </a:cubicBezTo>
                  <a:cubicBezTo>
                    <a:pt x="984" y="1646"/>
                    <a:pt x="946" y="1600"/>
                    <a:pt x="905" y="1530"/>
                  </a:cubicBezTo>
                  <a:cubicBezTo>
                    <a:pt x="893" y="1505"/>
                    <a:pt x="837" y="1418"/>
                    <a:pt x="783" y="1339"/>
                  </a:cubicBezTo>
                  <a:cubicBezTo>
                    <a:pt x="723" y="1255"/>
                    <a:pt x="677" y="1177"/>
                    <a:pt x="673" y="1156"/>
                  </a:cubicBezTo>
                  <a:cubicBezTo>
                    <a:pt x="667" y="1139"/>
                    <a:pt x="657" y="1089"/>
                    <a:pt x="648" y="1052"/>
                  </a:cubicBezTo>
                  <a:cubicBezTo>
                    <a:pt x="624" y="948"/>
                    <a:pt x="624" y="943"/>
                    <a:pt x="616" y="943"/>
                  </a:cubicBezTo>
                  <a:cubicBezTo>
                    <a:pt x="608" y="943"/>
                    <a:pt x="596" y="995"/>
                    <a:pt x="572" y="1124"/>
                  </a:cubicBezTo>
                  <a:cubicBezTo>
                    <a:pt x="568" y="1158"/>
                    <a:pt x="560" y="1215"/>
                    <a:pt x="554" y="1252"/>
                  </a:cubicBezTo>
                  <a:cubicBezTo>
                    <a:pt x="542" y="1322"/>
                    <a:pt x="546" y="1349"/>
                    <a:pt x="572" y="1412"/>
                  </a:cubicBezTo>
                  <a:cubicBezTo>
                    <a:pt x="586" y="1431"/>
                    <a:pt x="604" y="1477"/>
                    <a:pt x="618" y="1510"/>
                  </a:cubicBezTo>
                  <a:cubicBezTo>
                    <a:pt x="632" y="1541"/>
                    <a:pt x="661" y="1600"/>
                    <a:pt x="683" y="1638"/>
                  </a:cubicBezTo>
                  <a:cubicBezTo>
                    <a:pt x="705" y="1678"/>
                    <a:pt x="731" y="1740"/>
                    <a:pt x="743" y="1781"/>
                  </a:cubicBezTo>
                  <a:cubicBezTo>
                    <a:pt x="779" y="1912"/>
                    <a:pt x="807" y="1989"/>
                    <a:pt x="849" y="2104"/>
                  </a:cubicBezTo>
                  <a:cubicBezTo>
                    <a:pt x="871" y="2167"/>
                    <a:pt x="893" y="2230"/>
                    <a:pt x="895" y="2244"/>
                  </a:cubicBezTo>
                  <a:cubicBezTo>
                    <a:pt x="901" y="2260"/>
                    <a:pt x="909" y="2282"/>
                    <a:pt x="917" y="2291"/>
                  </a:cubicBezTo>
                  <a:cubicBezTo>
                    <a:pt x="927" y="2307"/>
                    <a:pt x="927" y="2311"/>
                    <a:pt x="913" y="2320"/>
                  </a:cubicBezTo>
                  <a:cubicBezTo>
                    <a:pt x="895" y="2335"/>
                    <a:pt x="877" y="2335"/>
                    <a:pt x="855" y="2319"/>
                  </a:cubicBezTo>
                  <a:moveTo>
                    <a:pt x="849" y="682"/>
                  </a:moveTo>
                  <a:cubicBezTo>
                    <a:pt x="950" y="660"/>
                    <a:pt x="1064" y="528"/>
                    <a:pt x="1086" y="409"/>
                  </a:cubicBezTo>
                  <a:cubicBezTo>
                    <a:pt x="1092" y="369"/>
                    <a:pt x="1072" y="265"/>
                    <a:pt x="1046" y="206"/>
                  </a:cubicBezTo>
                  <a:cubicBezTo>
                    <a:pt x="1012" y="122"/>
                    <a:pt x="974" y="102"/>
                    <a:pt x="825" y="81"/>
                  </a:cubicBezTo>
                  <a:cubicBezTo>
                    <a:pt x="713" y="66"/>
                    <a:pt x="665" y="68"/>
                    <a:pt x="568" y="91"/>
                  </a:cubicBezTo>
                  <a:cubicBezTo>
                    <a:pt x="516" y="103"/>
                    <a:pt x="498" y="113"/>
                    <a:pt x="454" y="146"/>
                  </a:cubicBezTo>
                  <a:cubicBezTo>
                    <a:pt x="390" y="197"/>
                    <a:pt x="376" y="229"/>
                    <a:pt x="357" y="366"/>
                  </a:cubicBezTo>
                  <a:cubicBezTo>
                    <a:pt x="347" y="464"/>
                    <a:pt x="347" y="473"/>
                    <a:pt x="364" y="510"/>
                  </a:cubicBezTo>
                  <a:cubicBezTo>
                    <a:pt x="388" y="560"/>
                    <a:pt x="406" y="578"/>
                    <a:pt x="466" y="611"/>
                  </a:cubicBezTo>
                  <a:cubicBezTo>
                    <a:pt x="538" y="650"/>
                    <a:pt x="620" y="672"/>
                    <a:pt x="747" y="688"/>
                  </a:cubicBezTo>
                  <a:cubicBezTo>
                    <a:pt x="793" y="691"/>
                    <a:pt x="801" y="691"/>
                    <a:pt x="849" y="682"/>
                  </a:cubicBezTo>
                </a:path>
              </a:pathLst>
            </a:custGeom>
            <a:solidFill>
              <a:srgbClr val="582e50"/>
            </a:solid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113" name="Freeform 8_ 1"/>
            <p:cNvSpPr/>
            <p:nvPr/>
          </p:nvSpPr>
          <p:spPr>
            <a:xfrm>
              <a:off x="9410040" y="2633040"/>
              <a:ext cx="485640" cy="738720"/>
            </a:xfrm>
            <a:custGeom>
              <a:avLst/>
              <a:gdLst>
                <a:gd name="textAreaLeft" fmla="*/ 0 w 485640"/>
                <a:gd name="textAreaRight" fmla="*/ 486360 w 485640"/>
                <a:gd name="textAreaTop" fmla="*/ 0 h 738720"/>
                <a:gd name="textAreaBottom" fmla="*/ 739440 h 738720"/>
              </a:gdLst>
              <a:ahLst/>
              <a:rect l="textAreaLeft" t="textAreaTop" r="textAreaRight" b="textAreaBottom"/>
              <a:pathLst>
                <a:path w="1175" h="2336">
                  <a:moveTo>
                    <a:pt x="855" y="2319"/>
                  </a:moveTo>
                  <a:cubicBezTo>
                    <a:pt x="845" y="2313"/>
                    <a:pt x="819" y="2260"/>
                    <a:pt x="795" y="2198"/>
                  </a:cubicBezTo>
                  <a:cubicBezTo>
                    <a:pt x="775" y="2139"/>
                    <a:pt x="751" y="2075"/>
                    <a:pt x="745" y="2057"/>
                  </a:cubicBezTo>
                  <a:cubicBezTo>
                    <a:pt x="737" y="2038"/>
                    <a:pt x="713" y="1959"/>
                    <a:pt x="691" y="1882"/>
                  </a:cubicBezTo>
                  <a:cubicBezTo>
                    <a:pt x="669" y="1806"/>
                    <a:pt x="642" y="1726"/>
                    <a:pt x="634" y="1707"/>
                  </a:cubicBezTo>
                  <a:cubicBezTo>
                    <a:pt x="624" y="1687"/>
                    <a:pt x="602" y="1640"/>
                    <a:pt x="586" y="1599"/>
                  </a:cubicBezTo>
                  <a:cubicBezTo>
                    <a:pt x="538" y="1490"/>
                    <a:pt x="502" y="1418"/>
                    <a:pt x="494" y="1418"/>
                  </a:cubicBezTo>
                  <a:cubicBezTo>
                    <a:pt x="486" y="1418"/>
                    <a:pt x="486" y="1418"/>
                    <a:pt x="333" y="1809"/>
                  </a:cubicBezTo>
                  <a:cubicBezTo>
                    <a:pt x="317" y="1848"/>
                    <a:pt x="299" y="1895"/>
                    <a:pt x="291" y="1912"/>
                  </a:cubicBezTo>
                  <a:cubicBezTo>
                    <a:pt x="271" y="1953"/>
                    <a:pt x="199" y="2142"/>
                    <a:pt x="177" y="2202"/>
                  </a:cubicBezTo>
                  <a:cubicBezTo>
                    <a:pt x="153" y="2272"/>
                    <a:pt x="149" y="2276"/>
                    <a:pt x="113" y="2276"/>
                  </a:cubicBezTo>
                  <a:cubicBezTo>
                    <a:pt x="70" y="2276"/>
                    <a:pt x="66" y="2266"/>
                    <a:pt x="87" y="2220"/>
                  </a:cubicBezTo>
                  <a:cubicBezTo>
                    <a:pt x="97" y="2198"/>
                    <a:pt x="115" y="2154"/>
                    <a:pt x="129" y="2119"/>
                  </a:cubicBezTo>
                  <a:cubicBezTo>
                    <a:pt x="143" y="2085"/>
                    <a:pt x="175" y="2014"/>
                    <a:pt x="197" y="1963"/>
                  </a:cubicBezTo>
                  <a:cubicBezTo>
                    <a:pt x="221" y="1910"/>
                    <a:pt x="249" y="1838"/>
                    <a:pt x="263" y="1801"/>
                  </a:cubicBezTo>
                  <a:cubicBezTo>
                    <a:pt x="273" y="1766"/>
                    <a:pt x="299" y="1709"/>
                    <a:pt x="309" y="1675"/>
                  </a:cubicBezTo>
                  <a:cubicBezTo>
                    <a:pt x="347" y="1585"/>
                    <a:pt x="351" y="1575"/>
                    <a:pt x="398" y="1453"/>
                  </a:cubicBezTo>
                  <a:cubicBezTo>
                    <a:pt x="422" y="1390"/>
                    <a:pt x="444" y="1333"/>
                    <a:pt x="450" y="1327"/>
                  </a:cubicBezTo>
                  <a:cubicBezTo>
                    <a:pt x="452" y="1321"/>
                    <a:pt x="460" y="1290"/>
                    <a:pt x="462" y="1256"/>
                  </a:cubicBezTo>
                  <a:cubicBezTo>
                    <a:pt x="470" y="1189"/>
                    <a:pt x="486" y="1108"/>
                    <a:pt x="516" y="992"/>
                  </a:cubicBezTo>
                  <a:cubicBezTo>
                    <a:pt x="526" y="949"/>
                    <a:pt x="534" y="908"/>
                    <a:pt x="532" y="902"/>
                  </a:cubicBezTo>
                  <a:cubicBezTo>
                    <a:pt x="530" y="893"/>
                    <a:pt x="396" y="1008"/>
                    <a:pt x="355" y="1052"/>
                  </a:cubicBezTo>
                  <a:cubicBezTo>
                    <a:pt x="347" y="1061"/>
                    <a:pt x="315" y="1090"/>
                    <a:pt x="285" y="1120"/>
                  </a:cubicBezTo>
                  <a:cubicBezTo>
                    <a:pt x="231" y="1171"/>
                    <a:pt x="225" y="1180"/>
                    <a:pt x="205" y="1249"/>
                  </a:cubicBezTo>
                  <a:cubicBezTo>
                    <a:pt x="161" y="1394"/>
                    <a:pt x="95" y="1537"/>
                    <a:pt x="62" y="1565"/>
                  </a:cubicBezTo>
                  <a:cubicBezTo>
                    <a:pt x="42" y="1581"/>
                    <a:pt x="10" y="1581"/>
                    <a:pt x="6" y="1568"/>
                  </a:cubicBezTo>
                  <a:cubicBezTo>
                    <a:pt x="0" y="1559"/>
                    <a:pt x="16" y="1518"/>
                    <a:pt x="38" y="1471"/>
                  </a:cubicBezTo>
                  <a:cubicBezTo>
                    <a:pt x="58" y="1424"/>
                    <a:pt x="91" y="1349"/>
                    <a:pt x="107" y="1303"/>
                  </a:cubicBezTo>
                  <a:cubicBezTo>
                    <a:pt x="151" y="1180"/>
                    <a:pt x="161" y="1152"/>
                    <a:pt x="181" y="1133"/>
                  </a:cubicBezTo>
                  <a:cubicBezTo>
                    <a:pt x="197" y="1114"/>
                    <a:pt x="309" y="1004"/>
                    <a:pt x="357" y="957"/>
                  </a:cubicBezTo>
                  <a:cubicBezTo>
                    <a:pt x="392" y="926"/>
                    <a:pt x="494" y="826"/>
                    <a:pt x="546" y="774"/>
                  </a:cubicBezTo>
                  <a:cubicBezTo>
                    <a:pt x="586" y="736"/>
                    <a:pt x="594" y="719"/>
                    <a:pt x="572" y="719"/>
                  </a:cubicBezTo>
                  <a:cubicBezTo>
                    <a:pt x="546" y="719"/>
                    <a:pt x="458" y="682"/>
                    <a:pt x="404" y="647"/>
                  </a:cubicBezTo>
                  <a:cubicBezTo>
                    <a:pt x="335" y="601"/>
                    <a:pt x="307" y="566"/>
                    <a:pt x="277" y="497"/>
                  </a:cubicBezTo>
                  <a:cubicBezTo>
                    <a:pt x="261" y="453"/>
                    <a:pt x="257" y="434"/>
                    <a:pt x="261" y="379"/>
                  </a:cubicBezTo>
                  <a:cubicBezTo>
                    <a:pt x="273" y="207"/>
                    <a:pt x="357" y="96"/>
                    <a:pt x="514" y="38"/>
                  </a:cubicBezTo>
                  <a:cubicBezTo>
                    <a:pt x="602" y="6"/>
                    <a:pt x="661" y="0"/>
                    <a:pt x="787" y="6"/>
                  </a:cubicBezTo>
                  <a:cubicBezTo>
                    <a:pt x="988" y="16"/>
                    <a:pt x="1086" y="66"/>
                    <a:pt x="1138" y="178"/>
                  </a:cubicBezTo>
                  <a:cubicBezTo>
                    <a:pt x="1166" y="241"/>
                    <a:pt x="1174" y="342"/>
                    <a:pt x="1154" y="432"/>
                  </a:cubicBezTo>
                  <a:cubicBezTo>
                    <a:pt x="1134" y="522"/>
                    <a:pt x="1070" y="617"/>
                    <a:pt x="998" y="667"/>
                  </a:cubicBezTo>
                  <a:cubicBezTo>
                    <a:pt x="917" y="724"/>
                    <a:pt x="873" y="739"/>
                    <a:pt x="761" y="746"/>
                  </a:cubicBezTo>
                  <a:lnTo>
                    <a:pt x="667" y="751"/>
                  </a:lnTo>
                  <a:lnTo>
                    <a:pt x="665" y="774"/>
                  </a:lnTo>
                  <a:cubicBezTo>
                    <a:pt x="661" y="786"/>
                    <a:pt x="667" y="814"/>
                    <a:pt x="675" y="835"/>
                  </a:cubicBezTo>
                  <a:cubicBezTo>
                    <a:pt x="683" y="858"/>
                    <a:pt x="693" y="898"/>
                    <a:pt x="699" y="926"/>
                  </a:cubicBezTo>
                  <a:cubicBezTo>
                    <a:pt x="705" y="954"/>
                    <a:pt x="715" y="989"/>
                    <a:pt x="721" y="1007"/>
                  </a:cubicBezTo>
                  <a:cubicBezTo>
                    <a:pt x="775" y="1189"/>
                    <a:pt x="777" y="1192"/>
                    <a:pt x="847" y="1296"/>
                  </a:cubicBezTo>
                  <a:cubicBezTo>
                    <a:pt x="887" y="1353"/>
                    <a:pt x="937" y="1430"/>
                    <a:pt x="962" y="1466"/>
                  </a:cubicBezTo>
                  <a:cubicBezTo>
                    <a:pt x="988" y="1502"/>
                    <a:pt x="1020" y="1549"/>
                    <a:pt x="1036" y="1571"/>
                  </a:cubicBezTo>
                  <a:cubicBezTo>
                    <a:pt x="1078" y="1632"/>
                    <a:pt x="1070" y="1662"/>
                    <a:pt x="1008" y="1652"/>
                  </a:cubicBezTo>
                  <a:cubicBezTo>
                    <a:pt x="984" y="1646"/>
                    <a:pt x="946" y="1600"/>
                    <a:pt x="905" y="1530"/>
                  </a:cubicBezTo>
                  <a:cubicBezTo>
                    <a:pt x="893" y="1505"/>
                    <a:pt x="837" y="1418"/>
                    <a:pt x="783" y="1339"/>
                  </a:cubicBezTo>
                  <a:cubicBezTo>
                    <a:pt x="723" y="1255"/>
                    <a:pt x="677" y="1177"/>
                    <a:pt x="673" y="1156"/>
                  </a:cubicBezTo>
                  <a:cubicBezTo>
                    <a:pt x="667" y="1139"/>
                    <a:pt x="657" y="1089"/>
                    <a:pt x="648" y="1052"/>
                  </a:cubicBezTo>
                  <a:cubicBezTo>
                    <a:pt x="624" y="948"/>
                    <a:pt x="624" y="943"/>
                    <a:pt x="616" y="943"/>
                  </a:cubicBezTo>
                  <a:cubicBezTo>
                    <a:pt x="608" y="943"/>
                    <a:pt x="596" y="995"/>
                    <a:pt x="572" y="1124"/>
                  </a:cubicBezTo>
                  <a:cubicBezTo>
                    <a:pt x="568" y="1158"/>
                    <a:pt x="560" y="1215"/>
                    <a:pt x="554" y="1252"/>
                  </a:cubicBezTo>
                  <a:cubicBezTo>
                    <a:pt x="542" y="1322"/>
                    <a:pt x="546" y="1349"/>
                    <a:pt x="572" y="1412"/>
                  </a:cubicBezTo>
                  <a:cubicBezTo>
                    <a:pt x="586" y="1431"/>
                    <a:pt x="604" y="1477"/>
                    <a:pt x="618" y="1510"/>
                  </a:cubicBezTo>
                  <a:cubicBezTo>
                    <a:pt x="632" y="1541"/>
                    <a:pt x="661" y="1600"/>
                    <a:pt x="683" y="1638"/>
                  </a:cubicBezTo>
                  <a:cubicBezTo>
                    <a:pt x="705" y="1678"/>
                    <a:pt x="731" y="1740"/>
                    <a:pt x="743" y="1781"/>
                  </a:cubicBezTo>
                  <a:cubicBezTo>
                    <a:pt x="779" y="1912"/>
                    <a:pt x="807" y="1989"/>
                    <a:pt x="849" y="2104"/>
                  </a:cubicBezTo>
                  <a:cubicBezTo>
                    <a:pt x="871" y="2167"/>
                    <a:pt x="893" y="2230"/>
                    <a:pt x="895" y="2244"/>
                  </a:cubicBezTo>
                  <a:cubicBezTo>
                    <a:pt x="901" y="2260"/>
                    <a:pt x="909" y="2282"/>
                    <a:pt x="917" y="2291"/>
                  </a:cubicBezTo>
                  <a:cubicBezTo>
                    <a:pt x="927" y="2307"/>
                    <a:pt x="927" y="2311"/>
                    <a:pt x="913" y="2320"/>
                  </a:cubicBezTo>
                  <a:cubicBezTo>
                    <a:pt x="895" y="2335"/>
                    <a:pt x="877" y="2335"/>
                    <a:pt x="855" y="2319"/>
                  </a:cubicBezTo>
                  <a:moveTo>
                    <a:pt x="849" y="682"/>
                  </a:moveTo>
                  <a:cubicBezTo>
                    <a:pt x="950" y="660"/>
                    <a:pt x="1064" y="528"/>
                    <a:pt x="1086" y="409"/>
                  </a:cubicBezTo>
                  <a:cubicBezTo>
                    <a:pt x="1092" y="369"/>
                    <a:pt x="1072" y="265"/>
                    <a:pt x="1046" y="206"/>
                  </a:cubicBezTo>
                  <a:cubicBezTo>
                    <a:pt x="1012" y="122"/>
                    <a:pt x="974" y="102"/>
                    <a:pt x="825" y="81"/>
                  </a:cubicBezTo>
                  <a:cubicBezTo>
                    <a:pt x="713" y="66"/>
                    <a:pt x="665" y="68"/>
                    <a:pt x="568" y="91"/>
                  </a:cubicBezTo>
                  <a:cubicBezTo>
                    <a:pt x="516" y="103"/>
                    <a:pt x="498" y="113"/>
                    <a:pt x="454" y="146"/>
                  </a:cubicBezTo>
                  <a:cubicBezTo>
                    <a:pt x="390" y="197"/>
                    <a:pt x="376" y="229"/>
                    <a:pt x="357" y="366"/>
                  </a:cubicBezTo>
                  <a:cubicBezTo>
                    <a:pt x="347" y="464"/>
                    <a:pt x="347" y="473"/>
                    <a:pt x="364" y="510"/>
                  </a:cubicBezTo>
                  <a:cubicBezTo>
                    <a:pt x="388" y="560"/>
                    <a:pt x="406" y="578"/>
                    <a:pt x="466" y="611"/>
                  </a:cubicBezTo>
                  <a:cubicBezTo>
                    <a:pt x="538" y="650"/>
                    <a:pt x="620" y="672"/>
                    <a:pt x="747" y="688"/>
                  </a:cubicBezTo>
                  <a:cubicBezTo>
                    <a:pt x="793" y="691"/>
                    <a:pt x="801" y="691"/>
                    <a:pt x="849" y="682"/>
                  </a:cubicBezTo>
                </a:path>
              </a:pathLst>
            </a:custGeom>
            <a:solidFill>
              <a:srgbClr val="582e50"/>
            </a:solidFill>
            <a:ln w="1080">
              <a:solidFill>
                <a:srgbClr val="582e50"/>
              </a:solidFill>
              <a:miter/>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grpSp>
      <p:sp>
        <p:nvSpPr>
          <p:cNvPr id="114" name=""/>
          <p:cNvSpPr txBox="1"/>
          <p:nvPr/>
        </p:nvSpPr>
        <p:spPr>
          <a:xfrm>
            <a:off x="7920000" y="4680000"/>
            <a:ext cx="3172320" cy="1114200"/>
          </a:xfrm>
          <a:prstGeom prst="rect">
            <a:avLst/>
          </a:prstGeom>
          <a:noFill/>
          <a:ln w="0">
            <a:noFill/>
          </a:ln>
        </p:spPr>
        <p:txBody>
          <a:bodyPr lIns="90000" rIns="90000" tIns="45000" bIns="45000" anchor="t">
            <a:noAutofit/>
          </a:bodyPr>
          <a:p>
            <a:r>
              <a:rPr b="0" lang="en-AU" sz="1800" spc="-1" strike="noStrike">
                <a:solidFill>
                  <a:srgbClr val="000000"/>
                </a:solidFill>
                <a:latin typeface="Arial"/>
              </a:rPr>
              <a:t>What we reshare</a:t>
            </a:r>
            <a:endParaRPr b="0" lang="en-AU" sz="1800" spc="-1" strike="noStrike">
              <a:solidFill>
                <a:srgbClr val="000000"/>
              </a:solidFill>
              <a:latin typeface="Arial"/>
            </a:endParaRPr>
          </a:p>
          <a:p>
            <a:r>
              <a:rPr b="0" lang="en-AU" sz="1800" spc="-1" strike="noStrike">
                <a:solidFill>
                  <a:srgbClr val="000000"/>
                </a:solidFill>
                <a:latin typeface="Arial"/>
              </a:rPr>
              <a:t>How we find our </a:t>
            </a:r>
            <a:r>
              <a:rPr b="0" lang="en-AU" sz="1800" spc="-1" strike="noStrike">
                <a:solidFill>
                  <a:srgbClr val="000000"/>
                </a:solidFill>
                <a:latin typeface="Arial"/>
              </a:rPr>
              <a:t>peers</a:t>
            </a:r>
            <a:endParaRPr b="0" lang="en-AU" sz="1800" spc="-1" strike="noStrike">
              <a:solidFill>
                <a:srgbClr val="000000"/>
              </a:solidFill>
              <a:latin typeface="Arial"/>
            </a:endParaRPr>
          </a:p>
          <a:p>
            <a:r>
              <a:rPr b="0" lang="en-AU" sz="1800" spc="-1" strike="noStrike">
                <a:solidFill>
                  <a:srgbClr val="000000"/>
                </a:solidFill>
                <a:latin typeface="Arial"/>
              </a:rPr>
              <a:t>How we consume </a:t>
            </a:r>
            <a:r>
              <a:rPr b="0" lang="en-AU" sz="1800" spc="-1" strike="noStrike">
                <a:solidFill>
                  <a:srgbClr val="000000"/>
                </a:solidFill>
                <a:latin typeface="Arial"/>
              </a:rPr>
              <a:t>information</a:t>
            </a:r>
            <a:endParaRPr b="0" lang="en-AU" sz="1800" spc="-1" strike="noStrike">
              <a:solidFill>
                <a:srgbClr val="000000"/>
              </a:solidFill>
              <a:latin typeface="Arial"/>
            </a:endParaRPr>
          </a:p>
          <a:p>
            <a:r>
              <a:rPr b="0" lang="en-AU" sz="1800" spc="-1" strike="noStrike">
                <a:solidFill>
                  <a:srgbClr val="000000"/>
                </a:solidFill>
                <a:latin typeface="Arial"/>
              </a:rPr>
              <a:t>What shapes our </a:t>
            </a:r>
            <a:r>
              <a:rPr b="0" lang="en-AU" sz="1800" spc="-1" strike="noStrike">
                <a:solidFill>
                  <a:srgbClr val="000000"/>
                </a:solidFill>
                <a:latin typeface="Arial"/>
              </a:rPr>
              <a:t>values</a:t>
            </a:r>
            <a:endParaRPr b="0" lang="en-AU" sz="1800" spc="-1" strike="noStrike">
              <a:solidFill>
                <a:srgbClr val="000000"/>
              </a:solidFill>
              <a:latin typeface="Arial"/>
            </a:endParaRPr>
          </a:p>
        </p:txBody>
      </p:sp>
      <p:sp>
        <p:nvSpPr>
          <p:cNvPr id="115" name=""/>
          <p:cNvSpPr/>
          <p:nvPr/>
        </p:nvSpPr>
        <p:spPr>
          <a:xfrm>
            <a:off x="0" y="0"/>
            <a:ext cx="12441960" cy="622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3600" spc="-1" strike="noStrike">
                <a:solidFill>
                  <a:srgbClr val="000000"/>
                </a:solidFill>
                <a:latin typeface="Arial"/>
                <a:ea typeface="Noto Sans CJK SC Regular"/>
              </a:rPr>
              <a:t>Our individual online actions shape online phenomena</a:t>
            </a:r>
            <a:endParaRPr b="0" lang="en-AU" sz="3600" spc="-1" strike="noStrike">
              <a:solidFill>
                <a:srgbClr val="000000"/>
              </a:solidFill>
              <a:latin typeface="Arial"/>
            </a:endParaRPr>
          </a:p>
        </p:txBody>
      </p:sp>
      <p:sp>
        <p:nvSpPr>
          <p:cNvPr id="116" name=""/>
          <p:cNvSpPr txBox="1"/>
          <p:nvPr/>
        </p:nvSpPr>
        <p:spPr>
          <a:xfrm>
            <a:off x="2340000" y="6480000"/>
            <a:ext cx="3439080" cy="346320"/>
          </a:xfrm>
          <a:prstGeom prst="rect">
            <a:avLst/>
          </a:prstGeom>
          <a:noFill/>
          <a:ln w="0">
            <a:noFill/>
          </a:ln>
        </p:spPr>
        <p:txBody>
          <a:bodyPr lIns="90000" rIns="90000" tIns="45000" bIns="45000" anchor="t">
            <a:noAutofit/>
          </a:bodyPr>
          <a:p>
            <a:r>
              <a:rPr b="0" lang="en-AU" sz="1800" spc="-1" strike="noStrike">
                <a:solidFill>
                  <a:srgbClr val="000000"/>
                </a:solidFill>
                <a:latin typeface="Arial"/>
              </a:rPr>
              <a:t>Complex societal phenomena ...</a:t>
            </a:r>
            <a:endParaRPr b="0" lang="en-AU" sz="1800" spc="-1" strike="noStrike">
              <a:solidFill>
                <a:srgbClr val="000000"/>
              </a:solidFill>
              <a:latin typeface="Arial"/>
            </a:endParaRPr>
          </a:p>
        </p:txBody>
      </p:sp>
      <p:sp>
        <p:nvSpPr>
          <p:cNvPr id="117" name=""/>
          <p:cNvSpPr txBox="1"/>
          <p:nvPr/>
        </p:nvSpPr>
        <p:spPr>
          <a:xfrm>
            <a:off x="7560000" y="3717720"/>
            <a:ext cx="4140000" cy="602280"/>
          </a:xfrm>
          <a:prstGeom prst="rect">
            <a:avLst/>
          </a:prstGeom>
          <a:noFill/>
          <a:ln w="0">
            <a:noFill/>
          </a:ln>
        </p:spPr>
        <p:txBody>
          <a:bodyPr lIns="90000" rIns="90000" tIns="45000" bIns="45000" anchor="t">
            <a:noAutofit/>
          </a:bodyPr>
          <a:p>
            <a:r>
              <a:rPr b="0" lang="en-AU" sz="1800" spc="-1" strike="noStrike">
                <a:solidFill>
                  <a:srgbClr val="000000"/>
                </a:solidFill>
                <a:latin typeface="Arial"/>
              </a:rPr>
              <a:t>… </a:t>
            </a:r>
            <a:r>
              <a:rPr b="0" lang="en-AU" sz="1800" spc="-1" strike="noStrike">
                <a:solidFill>
                  <a:srgbClr val="000000"/>
                </a:solidFill>
                <a:latin typeface="Arial"/>
              </a:rPr>
              <a:t>are </a:t>
            </a:r>
            <a:r>
              <a:rPr b="0" lang="en-AU" sz="1800" spc="-1" strike="noStrike">
                <a:solidFill>
                  <a:srgbClr val="000000"/>
                </a:solidFill>
                <a:latin typeface="Arial"/>
              </a:rPr>
              <a:t>shaped by </a:t>
            </a:r>
            <a:r>
              <a:rPr b="0" lang="en-AU" sz="1800" spc="-1" strike="noStrike">
                <a:solidFill>
                  <a:srgbClr val="000000"/>
                </a:solidFill>
                <a:latin typeface="Arial"/>
              </a:rPr>
              <a:t>the </a:t>
            </a:r>
            <a:r>
              <a:rPr b="0" lang="en-AU" sz="1800" spc="-1" strike="noStrike">
                <a:solidFill>
                  <a:srgbClr val="000000"/>
                </a:solidFill>
                <a:latin typeface="Arial"/>
              </a:rPr>
              <a:t>individual-</a:t>
            </a:r>
            <a:r>
              <a:rPr b="0" lang="en-AU" sz="1800" spc="-1" strike="noStrike">
                <a:solidFill>
                  <a:srgbClr val="000000"/>
                </a:solidFill>
                <a:latin typeface="Arial"/>
              </a:rPr>
              <a:t>level </a:t>
            </a:r>
            <a:br>
              <a:rPr sz="1800"/>
            </a:br>
            <a:r>
              <a:rPr b="0" lang="en-AU" sz="1800" spc="-1" strike="noStrike">
                <a:solidFill>
                  <a:srgbClr val="000000"/>
                </a:solidFill>
                <a:latin typeface="Arial"/>
              </a:rPr>
              <a:t>     decisions </a:t>
            </a:r>
            <a:r>
              <a:rPr b="0" lang="en-AU" sz="1800" spc="-1" strike="noStrike">
                <a:solidFill>
                  <a:srgbClr val="000000"/>
                </a:solidFill>
                <a:latin typeface="Arial"/>
              </a:rPr>
              <a:t>that people </a:t>
            </a:r>
            <a:r>
              <a:rPr b="0" lang="en-AU" sz="1800" spc="-1" strike="noStrike">
                <a:solidFill>
                  <a:srgbClr val="000000"/>
                </a:solidFill>
                <a:latin typeface="Arial"/>
              </a:rPr>
              <a:t>make:</a:t>
            </a: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4" name="Picture 2" descr="A picture containing text, screenshot, software, computer icon&#10;&#10;Description automatically generated"/>
          <p:cNvPicPr/>
          <p:nvPr/>
        </p:nvPicPr>
        <p:blipFill>
          <a:blip r:embed="rId1"/>
          <a:stretch/>
        </p:blipFill>
        <p:spPr>
          <a:xfrm>
            <a:off x="5607360" y="1825560"/>
            <a:ext cx="6019560" cy="3690360"/>
          </a:xfrm>
          <a:prstGeom prst="rect">
            <a:avLst/>
          </a:prstGeom>
          <a:ln w="0">
            <a:noFill/>
          </a:ln>
        </p:spPr>
      </p:pic>
      <p:sp>
        <p:nvSpPr>
          <p:cNvPr id="995" name="TextBox 12"/>
          <p:cNvSpPr/>
          <p:nvPr/>
        </p:nvSpPr>
        <p:spPr>
          <a:xfrm>
            <a:off x="10112040" y="125280"/>
            <a:ext cx="1688040" cy="15526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1" lang="en-AU" sz="9600" spc="-1" strike="noStrike">
                <a:solidFill>
                  <a:srgbClr val="0f4bea"/>
                </a:solidFill>
                <a:latin typeface="Albert Sans"/>
              </a:rPr>
              <a:t>1</a:t>
            </a:r>
            <a:endParaRPr b="0" lang="en-AU" sz="9600" spc="-1" strike="noStrike">
              <a:solidFill>
                <a:srgbClr val="000000"/>
              </a:solidFill>
              <a:latin typeface="Arial"/>
            </a:endParaRPr>
          </a:p>
        </p:txBody>
      </p:sp>
      <p:sp>
        <p:nvSpPr>
          <p:cNvPr id="996" name=""/>
          <p:cNvSpPr/>
          <p:nvPr/>
        </p:nvSpPr>
        <p:spPr>
          <a:xfrm>
            <a:off x="503640" y="1981800"/>
            <a:ext cx="4895280" cy="681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f1a71"/>
                </a:solidFill>
                <a:latin typeface="Arial"/>
              </a:rPr>
              <a:t>Aim:</a:t>
            </a:r>
            <a:r>
              <a:rPr b="0" lang="en-US" sz="1800" spc="-1" strike="noStrike">
                <a:solidFill>
                  <a:srgbClr val="0f1a71"/>
                </a:solidFill>
                <a:latin typeface="Arial"/>
              </a:rPr>
              <a:t> understand how misinformation spreads in Australia’s online ecosystem.</a:t>
            </a:r>
            <a:endParaRPr b="0" lang="en-AU" sz="1800" spc="-1" strike="noStrike">
              <a:solidFill>
                <a:srgbClr val="000000"/>
              </a:solidFill>
              <a:latin typeface="Arial"/>
            </a:endParaRPr>
          </a:p>
        </p:txBody>
      </p:sp>
      <p:sp>
        <p:nvSpPr>
          <p:cNvPr id="997" name=""/>
          <p:cNvSpPr/>
          <p:nvPr/>
        </p:nvSpPr>
        <p:spPr>
          <a:xfrm>
            <a:off x="462600" y="2880000"/>
            <a:ext cx="4936320" cy="3225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f1a71"/>
                </a:solidFill>
                <a:latin typeface="Arial"/>
              </a:rPr>
              <a:t>Findings: </a:t>
            </a:r>
            <a:endParaRPr b="0" lang="en-AU" sz="1800" spc="-1" strike="noStrike">
              <a:solidFill>
                <a:srgbClr val="000000"/>
              </a:solidFill>
              <a:latin typeface="Arial"/>
            </a:endParaRPr>
          </a:p>
          <a:p>
            <a:pPr marL="216000" indent="-216000">
              <a:lnSpc>
                <a:spcPct val="100000"/>
              </a:lnSpc>
              <a:spcAft>
                <a:spcPts val="1134"/>
              </a:spcAft>
              <a:buClr>
                <a:srgbClr val="000000"/>
              </a:buClr>
              <a:buSzPct val="45000"/>
              <a:buFont typeface="Wingdings" charset="2"/>
              <a:buChar char=""/>
            </a:pPr>
            <a:r>
              <a:rPr b="0" lang="en-US" sz="1800" spc="-1" strike="noStrike">
                <a:solidFill>
                  <a:srgbClr val="0f1a71"/>
                </a:solidFill>
                <a:latin typeface="Arial"/>
              </a:rPr>
              <a:t>Misinformation is an online product targeting specific vulnerable populations. </a:t>
            </a:r>
            <a:endParaRPr b="0" lang="en-AU" sz="1800" spc="-1" strike="noStrike">
              <a:solidFill>
                <a:srgbClr val="000000"/>
              </a:solidFill>
              <a:latin typeface="Arial"/>
            </a:endParaRPr>
          </a:p>
          <a:p>
            <a:pPr marL="216000" indent="-216000">
              <a:lnSpc>
                <a:spcPct val="100000"/>
              </a:lnSpc>
              <a:spcAft>
                <a:spcPts val="1134"/>
              </a:spcAft>
              <a:buClr>
                <a:srgbClr val="000000"/>
              </a:buClr>
              <a:buSzPct val="45000"/>
              <a:buFont typeface="Wingdings" charset="2"/>
              <a:buChar char=""/>
            </a:pPr>
            <a:r>
              <a:rPr b="0" lang="en-US" sz="1800" spc="-1" strike="noStrike">
                <a:solidFill>
                  <a:srgbClr val="0f1a71"/>
                </a:solidFill>
                <a:latin typeface="Arial"/>
              </a:rPr>
              <a:t>People believe and share misinformation that aligns with their preexisting beliefs and communication style. </a:t>
            </a:r>
            <a:endParaRPr b="0" lang="en-AU" sz="1800" spc="-1" strike="noStrike">
              <a:solidFill>
                <a:srgbClr val="000000"/>
              </a:solidFill>
              <a:latin typeface="Arial"/>
            </a:endParaRPr>
          </a:p>
          <a:p>
            <a:pPr marL="216000" indent="-216000">
              <a:lnSpc>
                <a:spcPct val="100000"/>
              </a:lnSpc>
              <a:spcAft>
                <a:spcPts val="1134"/>
              </a:spcAft>
              <a:buClr>
                <a:srgbClr val="000000"/>
              </a:buClr>
              <a:buSzPct val="45000"/>
              <a:buFont typeface="Wingdings" charset="2"/>
              <a:buChar char=""/>
            </a:pPr>
            <a:r>
              <a:rPr b="0" lang="en-US" sz="1800" spc="-1" strike="noStrike">
                <a:solidFill>
                  <a:srgbClr val="0f1a71"/>
                </a:solidFill>
                <a:latin typeface="Arial"/>
              </a:rPr>
              <a:t>Tailored messaging is 50-100% more effective than generic communication.</a:t>
            </a:r>
            <a:endParaRPr b="0" lang="en-AU" sz="1800" spc="-1" strike="noStrike">
              <a:solidFill>
                <a:srgbClr val="000000"/>
              </a:solidFill>
              <a:latin typeface="Arial"/>
            </a:endParaRPr>
          </a:p>
          <a:p>
            <a:pPr marL="216000" indent="-216000">
              <a:lnSpc>
                <a:spcPct val="100000"/>
              </a:lnSpc>
              <a:spcAft>
                <a:spcPts val="1134"/>
              </a:spcAft>
              <a:buClr>
                <a:srgbClr val="000000"/>
              </a:buClr>
              <a:buSzPct val="45000"/>
              <a:buFont typeface="Wingdings" charset="2"/>
              <a:buChar char=""/>
            </a:pPr>
            <a:r>
              <a:rPr b="0" lang="en-US" sz="1800" spc="-1" strike="noStrike">
                <a:solidFill>
                  <a:srgbClr val="0f1a71"/>
                </a:solidFill>
                <a:latin typeface="Arial"/>
              </a:rPr>
              <a:t>Identify vulnerable users based on their communication style rather than content.</a:t>
            </a:r>
            <a:endParaRPr b="0" lang="en-AU" sz="1800" spc="-1" strike="noStrike">
              <a:solidFill>
                <a:srgbClr val="000000"/>
              </a:solidFill>
              <a:latin typeface="Arial"/>
            </a:endParaRPr>
          </a:p>
        </p:txBody>
      </p:sp>
      <p:sp>
        <p:nvSpPr>
          <p:cNvPr id="998" name=""/>
          <p:cNvSpPr/>
          <p:nvPr/>
        </p:nvSpPr>
        <p:spPr>
          <a:xfrm>
            <a:off x="0" y="0"/>
            <a:ext cx="1058364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Mitigate:</a:t>
            </a:r>
            <a:r>
              <a:rPr b="0" lang="en-US" sz="3600" spc="-1" strike="noStrike">
                <a:solidFill>
                  <a:srgbClr val="000000"/>
                </a:solidFill>
                <a:latin typeface="Arial"/>
                <a:ea typeface="Arial"/>
              </a:rPr>
              <a:t> misinformation as a content consumption problem</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PlaceHolder 1"/>
          <p:cNvSpPr>
            <a:spLocks noGrp="1"/>
          </p:cNvSpPr>
          <p:nvPr>
            <p:ph type="title"/>
          </p:nvPr>
        </p:nvSpPr>
        <p:spPr>
          <a:xfrm>
            <a:off x="0" y="-8640"/>
            <a:ext cx="12382560" cy="1241280"/>
          </a:xfrm>
          <a:prstGeom prst="rect">
            <a:avLst/>
          </a:prstGeom>
          <a:noFill/>
          <a:ln w="0">
            <a:noFill/>
          </a:ln>
        </p:spPr>
        <p:txBody>
          <a:bodyPr lIns="0" rIns="0" tIns="0" bIns="0" anchor="ctr">
            <a:noAutofit/>
          </a:bodyPr>
          <a:p>
            <a:pPr indent="0" algn="ctr">
              <a:lnSpc>
                <a:spcPct val="100000"/>
              </a:lnSpc>
              <a:buNone/>
              <a:tabLst>
                <a:tab algn="l" pos="0"/>
              </a:tabLst>
            </a:pPr>
            <a:r>
              <a:rPr b="0" lang="en-AU" sz="5140" spc="-1" strike="noStrike">
                <a:solidFill>
                  <a:srgbClr val="000000"/>
                </a:solidFill>
                <a:latin typeface="Arial"/>
              </a:rPr>
              <a:t>Vulnerable target personae – Jennifer</a:t>
            </a:r>
            <a:endParaRPr b="0" lang="en-AU" sz="5140" spc="-1" strike="noStrike">
              <a:solidFill>
                <a:srgbClr val="000000"/>
              </a:solidFill>
              <a:latin typeface="Arial"/>
            </a:endParaRPr>
          </a:p>
        </p:txBody>
      </p:sp>
      <p:pic>
        <p:nvPicPr>
          <p:cNvPr id="1000" name="Google Shape;102;p 2" descr=""/>
          <p:cNvPicPr/>
          <p:nvPr/>
        </p:nvPicPr>
        <p:blipFill>
          <a:blip r:embed="rId1"/>
          <a:stretch/>
        </p:blipFill>
        <p:spPr>
          <a:xfrm>
            <a:off x="215640" y="1162080"/>
            <a:ext cx="7428240" cy="5605560"/>
          </a:xfrm>
          <a:prstGeom prst="rect">
            <a:avLst/>
          </a:prstGeom>
          <a:ln w="0">
            <a:noFill/>
          </a:ln>
        </p:spPr>
      </p:pic>
      <p:sp>
        <p:nvSpPr>
          <p:cNvPr id="1001" name=""/>
          <p:cNvSpPr/>
          <p:nvPr/>
        </p:nvSpPr>
        <p:spPr>
          <a:xfrm>
            <a:off x="7827480" y="1487880"/>
            <a:ext cx="4267080" cy="49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f1a71"/>
                </a:solidFill>
                <a:latin typeface="Arial"/>
              </a:rPr>
              <a:t>Interests:</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Health, children, creativity, simple pleasures</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Fears</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Her children will get sick</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She is not the best mother she could be</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Her friends at work forget her</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She become unattractive to her husband after having two children</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Preferred style:</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Intimacy + Junk Science</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Barrier to generic communication:</a:t>
            </a:r>
            <a:br>
              <a:rPr sz="1800"/>
            </a:br>
            <a:r>
              <a:rPr b="0" lang="en-US" sz="1800" spc="-1" strike="noStrike">
                <a:solidFill>
                  <a:srgbClr val="0f1a71"/>
                </a:solidFill>
                <a:latin typeface="Arial"/>
              </a:rPr>
              <a:t>formal, masculine style</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PlaceHolder 1"/>
          <p:cNvSpPr>
            <a:spLocks noGrp="1"/>
          </p:cNvSpPr>
          <p:nvPr>
            <p:ph type="title"/>
          </p:nvPr>
        </p:nvSpPr>
        <p:spPr>
          <a:xfrm>
            <a:off x="0" y="27000"/>
            <a:ext cx="12310560" cy="1241280"/>
          </a:xfrm>
          <a:prstGeom prst="rect">
            <a:avLst/>
          </a:prstGeom>
          <a:noFill/>
          <a:ln w="0">
            <a:noFill/>
          </a:ln>
        </p:spPr>
        <p:txBody>
          <a:bodyPr lIns="0" rIns="0" tIns="0" bIns="0" anchor="ctr">
            <a:noAutofit/>
          </a:bodyPr>
          <a:p>
            <a:pPr indent="0" algn="ctr">
              <a:lnSpc>
                <a:spcPct val="100000"/>
              </a:lnSpc>
              <a:buNone/>
              <a:tabLst>
                <a:tab algn="l" pos="0"/>
              </a:tabLst>
            </a:pPr>
            <a:r>
              <a:rPr b="0" lang="en-AU" sz="5140" spc="-1" strike="noStrike">
                <a:solidFill>
                  <a:srgbClr val="000000"/>
                </a:solidFill>
                <a:latin typeface="Arial"/>
              </a:rPr>
              <a:t>Vulnerable target personae – Patrick</a:t>
            </a:r>
            <a:endParaRPr b="0" lang="en-AU" sz="5140" spc="-1" strike="noStrike">
              <a:solidFill>
                <a:srgbClr val="000000"/>
              </a:solidFill>
              <a:latin typeface="Arial"/>
            </a:endParaRPr>
          </a:p>
        </p:txBody>
      </p:sp>
      <p:pic>
        <p:nvPicPr>
          <p:cNvPr id="1003" name="Google Shape;103;p 1" descr=""/>
          <p:cNvPicPr/>
          <p:nvPr/>
        </p:nvPicPr>
        <p:blipFill>
          <a:blip r:embed="rId1"/>
          <a:stretch/>
        </p:blipFill>
        <p:spPr>
          <a:xfrm>
            <a:off x="215640" y="1162800"/>
            <a:ext cx="7429320" cy="5511240"/>
          </a:xfrm>
          <a:prstGeom prst="rect">
            <a:avLst/>
          </a:prstGeom>
          <a:ln w="0">
            <a:noFill/>
          </a:ln>
        </p:spPr>
      </p:pic>
      <p:sp>
        <p:nvSpPr>
          <p:cNvPr id="1004" name=""/>
          <p:cNvSpPr/>
          <p:nvPr/>
        </p:nvSpPr>
        <p:spPr>
          <a:xfrm>
            <a:off x="7827840" y="1487880"/>
            <a:ext cx="4267080" cy="49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f1a71"/>
                </a:solidFill>
                <a:latin typeface="Arial"/>
              </a:rPr>
              <a:t>Interests:</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Humour, Hard work, Family</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Fears</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New changes in the world</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His family forgetting him</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Financial security</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Being alone</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Illness and death for him and his wife</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Preferred style:</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Expert + Conspiracy</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Barrier to generic communication:</a:t>
            </a:r>
            <a:br>
              <a:rPr sz="1800"/>
            </a:br>
            <a:r>
              <a:rPr b="0" lang="en-US" sz="1800" spc="-1" strike="noStrike">
                <a:solidFill>
                  <a:srgbClr val="0f1a71"/>
                </a:solidFill>
                <a:latin typeface="Arial"/>
              </a:rPr>
              <a:t>belief in own expertise, difficulty in understanding long complex text</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5" name="Google Shape;104;p 4" descr=""/>
          <p:cNvPicPr/>
          <p:nvPr/>
        </p:nvPicPr>
        <p:blipFill>
          <a:blip r:embed="rId1"/>
          <a:stretch/>
        </p:blipFill>
        <p:spPr>
          <a:xfrm>
            <a:off x="215640" y="1162800"/>
            <a:ext cx="7429320" cy="5273640"/>
          </a:xfrm>
          <a:prstGeom prst="rect">
            <a:avLst/>
          </a:prstGeom>
          <a:ln w="0">
            <a:noFill/>
          </a:ln>
        </p:spPr>
      </p:pic>
      <p:sp>
        <p:nvSpPr>
          <p:cNvPr id="1006" name="PlaceHolder 1"/>
          <p:cNvSpPr>
            <a:spLocks noGrp="1"/>
          </p:cNvSpPr>
          <p:nvPr>
            <p:ph type="title"/>
          </p:nvPr>
        </p:nvSpPr>
        <p:spPr>
          <a:xfrm>
            <a:off x="0" y="27000"/>
            <a:ext cx="12191760" cy="1241280"/>
          </a:xfrm>
          <a:prstGeom prst="rect">
            <a:avLst/>
          </a:prstGeom>
          <a:noFill/>
          <a:ln w="0">
            <a:noFill/>
          </a:ln>
        </p:spPr>
        <p:txBody>
          <a:bodyPr lIns="0" rIns="0" tIns="0" bIns="0" anchor="ctr">
            <a:noAutofit/>
          </a:bodyPr>
          <a:p>
            <a:pPr indent="0" algn="ctr">
              <a:lnSpc>
                <a:spcPct val="100000"/>
              </a:lnSpc>
              <a:buNone/>
              <a:tabLst>
                <a:tab algn="l" pos="0"/>
              </a:tabLst>
            </a:pPr>
            <a:r>
              <a:rPr b="0" lang="en-AU" sz="5140" spc="-1" strike="noStrike">
                <a:solidFill>
                  <a:srgbClr val="000000"/>
                </a:solidFill>
                <a:latin typeface="Arial"/>
              </a:rPr>
              <a:t>Vulnerable target personae – Aaron</a:t>
            </a:r>
            <a:endParaRPr b="0" lang="en-AU" sz="5140" spc="-1" strike="noStrike">
              <a:solidFill>
                <a:srgbClr val="000000"/>
              </a:solidFill>
              <a:latin typeface="Arial"/>
            </a:endParaRPr>
          </a:p>
        </p:txBody>
      </p:sp>
      <p:sp>
        <p:nvSpPr>
          <p:cNvPr id="1007" name=""/>
          <p:cNvSpPr/>
          <p:nvPr/>
        </p:nvSpPr>
        <p:spPr>
          <a:xfrm>
            <a:off x="7828200" y="1487880"/>
            <a:ext cx="4267080" cy="49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Interests:</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Strength and confidence in men</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Beauty in women </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Christianity</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Recognition for his hard work</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Fears</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Professional failure</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Personal failure – He will not get a girlfriend</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He will lose his connection to his Church </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Preferred style:</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Empower + Hate Speech</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Barrier to generic communication:</a:t>
            </a:r>
            <a:br>
              <a:rPr sz="1800"/>
            </a:br>
            <a:r>
              <a:rPr b="0" lang="en-US" sz="1800" spc="-1" strike="noStrike">
                <a:solidFill>
                  <a:srgbClr val="000000"/>
                </a:solidFill>
                <a:latin typeface="Arial"/>
              </a:rPr>
              <a:t>authoritative tone</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CustomShape 3_ 19"/>
          <p:cNvSpPr/>
          <p:nvPr/>
        </p:nvSpPr>
        <p:spPr>
          <a:xfrm>
            <a:off x="0" y="360"/>
            <a:ext cx="95036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Mitigate:</a:t>
            </a:r>
            <a:r>
              <a:rPr b="0" lang="en-US" sz="3600" spc="-1" strike="noStrike">
                <a:solidFill>
                  <a:srgbClr val="000000"/>
                </a:solidFill>
                <a:latin typeface="Arial"/>
                <a:ea typeface="Arial"/>
              </a:rPr>
              <a:t> run “packaged” ads campaigns</a:t>
            </a:r>
            <a:endParaRPr b="0" lang="en-AU" sz="3600" spc="-1" strike="noStrike">
              <a:solidFill>
                <a:srgbClr val="000000"/>
              </a:solidFill>
              <a:latin typeface="Arial"/>
            </a:endParaRPr>
          </a:p>
        </p:txBody>
      </p:sp>
      <p:pic>
        <p:nvPicPr>
          <p:cNvPr id="1009" name="" descr=""/>
          <p:cNvPicPr/>
          <p:nvPr/>
        </p:nvPicPr>
        <p:blipFill>
          <a:blip r:embed="rId1"/>
          <a:srcRect l="0" t="20141" r="0" b="18142"/>
          <a:stretch/>
        </p:blipFill>
        <p:spPr>
          <a:xfrm>
            <a:off x="9835920" y="72000"/>
            <a:ext cx="2259720" cy="1439280"/>
          </a:xfrm>
          <a:prstGeom prst="rect">
            <a:avLst/>
          </a:prstGeom>
          <a:ln w="0">
            <a:noFill/>
          </a:ln>
        </p:spPr>
      </p:pic>
      <p:sp>
        <p:nvSpPr>
          <p:cNvPr id="1010" name=""/>
          <p:cNvSpPr/>
          <p:nvPr/>
        </p:nvSpPr>
        <p:spPr>
          <a:xfrm>
            <a:off x="2952000" y="2146680"/>
            <a:ext cx="6191640" cy="2928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Write a 100 word social media post that would appeal to Jennifer, accounting for: </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al"/>
              </a:rPr>
              <a:t>the post comes from a fellow mother who understands Jennifer's fears </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al"/>
              </a:rPr>
              <a:t>she reassures her that vaccines are safe for her children. </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al"/>
              </a:rPr>
              <a:t>she vaccinated her children against smallpox the other day, and 2 weeks later all the children in the neighborhood got it, except hers.</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Arial"/>
              </a:rPr>
              <a:t>write it as if it is send on a mum's Facebook group.</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p:txBody>
      </p:sp>
      <p:sp>
        <p:nvSpPr>
          <p:cNvPr id="1011" name=""/>
          <p:cNvSpPr/>
          <p:nvPr/>
        </p:nvSpPr>
        <p:spPr>
          <a:xfrm>
            <a:off x="72360" y="1296000"/>
            <a:ext cx="2927520" cy="43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Arial"/>
              </a:rPr>
              <a:t>Instruction set:</a:t>
            </a:r>
            <a:endParaRPr b="0" lang="en-AU" sz="2400" spc="-1" strike="noStrike">
              <a:solidFill>
                <a:srgbClr val="000000"/>
              </a:solidFill>
              <a:latin typeface="Arial"/>
            </a:endParaRPr>
          </a:p>
        </p:txBody>
      </p:sp>
      <p:sp>
        <p:nvSpPr>
          <p:cNvPr id="1012" name=""/>
          <p:cNvSpPr/>
          <p:nvPr/>
        </p:nvSpPr>
        <p:spPr>
          <a:xfrm>
            <a:off x="2543040" y="6197760"/>
            <a:ext cx="6888600" cy="65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AU" sz="2000" spc="-1" strike="noStrike">
                <a:solidFill>
                  <a:srgbClr val="000000"/>
                </a:solidFill>
                <a:latin typeface="Arial"/>
                <a:ea typeface="DejaVu Sans"/>
              </a:rPr>
              <a:t>A synthetically-generated social media post , campaigning for vaccines targeting the “Jennifer” persona.</a:t>
            </a:r>
            <a:endParaRPr b="0" lang="en-AU"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CustomShape 3_ 16"/>
          <p:cNvSpPr/>
          <p:nvPr/>
        </p:nvSpPr>
        <p:spPr>
          <a:xfrm>
            <a:off x="0" y="360"/>
            <a:ext cx="95036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Mitigate:</a:t>
            </a:r>
            <a:r>
              <a:rPr b="0" lang="en-US" sz="3600" spc="-1" strike="noStrike">
                <a:solidFill>
                  <a:srgbClr val="000000"/>
                </a:solidFill>
                <a:latin typeface="Arial"/>
                <a:ea typeface="Arial"/>
              </a:rPr>
              <a:t> run “packaged” ads campaigns</a:t>
            </a:r>
            <a:endParaRPr b="0" lang="en-AU" sz="3600" spc="-1" strike="noStrike">
              <a:solidFill>
                <a:srgbClr val="000000"/>
              </a:solidFill>
              <a:latin typeface="Arial"/>
            </a:endParaRPr>
          </a:p>
        </p:txBody>
      </p:sp>
      <p:pic>
        <p:nvPicPr>
          <p:cNvPr id="1014" name="" descr=""/>
          <p:cNvPicPr/>
          <p:nvPr/>
        </p:nvPicPr>
        <p:blipFill>
          <a:blip r:embed="rId1"/>
          <a:srcRect l="0" t="20141" r="0" b="18142"/>
          <a:stretch/>
        </p:blipFill>
        <p:spPr>
          <a:xfrm>
            <a:off x="9835920" y="72000"/>
            <a:ext cx="2259720" cy="1439280"/>
          </a:xfrm>
          <a:prstGeom prst="rect">
            <a:avLst/>
          </a:prstGeom>
          <a:ln w="0">
            <a:noFill/>
          </a:ln>
        </p:spPr>
      </p:pic>
      <p:sp>
        <p:nvSpPr>
          <p:cNvPr id="1015" name=""/>
          <p:cNvSpPr/>
          <p:nvPr/>
        </p:nvSpPr>
        <p:spPr>
          <a:xfrm>
            <a:off x="2952000" y="1246320"/>
            <a:ext cx="6191640" cy="4697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Hey mamas,</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I just wanted to share something with you all that happened recently. I vaccinated my kids against smallpox a couple of weeks ago and, unfortunately, all the kids in our neighborhood got it except mine. It's a scary thing when there's a new vaccine out there, but I just wanted to let you all know that vaccines are safe and effective. They've been tested a ton, and they work to protect our kids from some really dangerous diseases. So if you're still on the fence about vaccinating your kiddos, I'm here to tell you - do it!</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 </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Let's keep our babies healthy and safe together!</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#MomSquad #VaccineSafety #SmallpoxPrevention #HealthyKids.</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Love, </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One of your fellow moms.</a:t>
            </a:r>
            <a:endParaRPr b="0" lang="en-AU" sz="1800" spc="-1" strike="noStrike">
              <a:solidFill>
                <a:srgbClr val="000000"/>
              </a:solidFill>
              <a:latin typeface="Arial"/>
            </a:endParaRPr>
          </a:p>
        </p:txBody>
      </p:sp>
      <p:sp>
        <p:nvSpPr>
          <p:cNvPr id="1016" name=""/>
          <p:cNvSpPr/>
          <p:nvPr/>
        </p:nvSpPr>
        <p:spPr>
          <a:xfrm>
            <a:off x="2543040" y="6197400"/>
            <a:ext cx="6888600" cy="656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i="1" lang="en-AU" sz="2000" spc="-1" strike="noStrike">
                <a:solidFill>
                  <a:srgbClr val="000000"/>
                </a:solidFill>
                <a:latin typeface="Arial"/>
                <a:ea typeface="DejaVu Sans"/>
              </a:rPr>
              <a:t>A synthetically-generated social media post , campaigning for vaccines targeting the “Jennifer” persona.</a:t>
            </a:r>
            <a:endParaRPr b="0" lang="en-AU" sz="2000" spc="-1" strike="noStrike">
              <a:solidFill>
                <a:srgbClr val="000000"/>
              </a:solidFill>
              <a:latin typeface="Arial"/>
            </a:endParaRPr>
          </a:p>
        </p:txBody>
      </p:sp>
      <p:sp>
        <p:nvSpPr>
          <p:cNvPr id="1017" name=""/>
          <p:cNvSpPr/>
          <p:nvPr/>
        </p:nvSpPr>
        <p:spPr>
          <a:xfrm>
            <a:off x="72000" y="1296000"/>
            <a:ext cx="2927520" cy="431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400" spc="-1" strike="noStrike">
                <a:solidFill>
                  <a:srgbClr val="000000"/>
                </a:solidFill>
                <a:latin typeface="Arial"/>
              </a:rPr>
              <a:t>Generated post:</a:t>
            </a:r>
            <a:endParaRPr b="0" lang="en-AU"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PlaceHolder 1"/>
          <p:cNvSpPr>
            <a:spLocks noGrp="1"/>
          </p:cNvSpPr>
          <p:nvPr>
            <p:ph type="title"/>
          </p:nvPr>
        </p:nvSpPr>
        <p:spPr>
          <a:xfrm>
            <a:off x="3959640" y="1453680"/>
            <a:ext cx="4390920" cy="396360"/>
          </a:xfrm>
          <a:prstGeom prst="rect">
            <a:avLst/>
          </a:prstGeom>
          <a:noFill/>
          <a:ln w="0">
            <a:noFill/>
          </a:ln>
        </p:spPr>
        <p:txBody>
          <a:bodyPr lIns="0" rIns="0" tIns="0" bIns="0" anchor="ctr">
            <a:noAutofit/>
          </a:bodyPr>
          <a:p>
            <a:pPr indent="0" algn="ctr">
              <a:lnSpc>
                <a:spcPct val="100000"/>
              </a:lnSpc>
              <a:buNone/>
              <a:tabLst>
                <a:tab algn="l" pos="0"/>
              </a:tabLst>
            </a:pPr>
            <a:r>
              <a:rPr b="0" lang="en-US" sz="2800" spc="-1" strike="noStrike">
                <a:solidFill>
                  <a:srgbClr val="000000"/>
                </a:solidFill>
                <a:latin typeface="Arial"/>
              </a:rPr>
              <a:t>Testing protocol:</a:t>
            </a:r>
            <a:endParaRPr b="0" lang="en-AU" sz="2800" spc="-1" strike="noStrike">
              <a:solidFill>
                <a:srgbClr val="000000"/>
              </a:solidFill>
              <a:latin typeface="Arial"/>
            </a:endParaRPr>
          </a:p>
        </p:txBody>
      </p:sp>
      <p:sp>
        <p:nvSpPr>
          <p:cNvPr id="1019" name=""/>
          <p:cNvSpPr/>
          <p:nvPr/>
        </p:nvSpPr>
        <p:spPr>
          <a:xfrm>
            <a:off x="4175280" y="1936080"/>
            <a:ext cx="6190920" cy="1625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pc="-1" strike="noStrike">
                <a:solidFill>
                  <a:srgbClr val="0f1a71"/>
                </a:solidFill>
                <a:latin typeface="Arial"/>
              </a:rPr>
              <a:t>Facebook ads with A/B testing facility</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f1a71"/>
                </a:solidFill>
                <a:latin typeface="Arial"/>
              </a:rPr>
              <a:t>Stock images</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f1a71"/>
                </a:solidFill>
                <a:latin typeface="Arial"/>
              </a:rPr>
              <a:t>Ads link to Government information sites</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f1a71"/>
                </a:solidFill>
                <a:latin typeface="Arial"/>
              </a:rPr>
              <a:t>A/B test: targeted (A) vs generic styling (B). All other indicators stay the same: target demographic, image, message</a:t>
            </a:r>
            <a:endParaRPr b="0" lang="en-AU" sz="1800" spc="-1" strike="noStrike">
              <a:solidFill>
                <a:srgbClr val="000000"/>
              </a:solidFill>
              <a:latin typeface="Arial"/>
            </a:endParaRPr>
          </a:p>
        </p:txBody>
      </p:sp>
      <p:sp>
        <p:nvSpPr>
          <p:cNvPr id="1020" name="PlaceHolder 2"/>
          <p:cNvSpPr>
            <a:spLocks noGrp="1"/>
          </p:cNvSpPr>
          <p:nvPr>
            <p:ph type="title"/>
          </p:nvPr>
        </p:nvSpPr>
        <p:spPr>
          <a:xfrm>
            <a:off x="287640" y="4189680"/>
            <a:ext cx="4390920" cy="396360"/>
          </a:xfrm>
          <a:prstGeom prst="rect">
            <a:avLst/>
          </a:prstGeom>
          <a:noFill/>
          <a:ln w="0">
            <a:noFill/>
          </a:ln>
        </p:spPr>
        <p:txBody>
          <a:bodyPr lIns="0" rIns="0" tIns="0" bIns="0" anchor="ctr">
            <a:noAutofit/>
          </a:bodyPr>
          <a:p>
            <a:pPr indent="0" algn="ctr">
              <a:lnSpc>
                <a:spcPct val="100000"/>
              </a:lnSpc>
              <a:buNone/>
              <a:tabLst>
                <a:tab algn="l" pos="0"/>
              </a:tabLst>
            </a:pPr>
            <a:r>
              <a:rPr b="0" lang="en-US" sz="2800" spc="-1" strike="noStrike">
                <a:solidFill>
                  <a:srgbClr val="000000"/>
                </a:solidFill>
                <a:latin typeface="Arial"/>
              </a:rPr>
              <a:t>Tested variables:</a:t>
            </a:r>
            <a:endParaRPr b="0" lang="en-AU" sz="2800" spc="-1" strike="noStrike">
              <a:solidFill>
                <a:srgbClr val="000000"/>
              </a:solidFill>
              <a:latin typeface="Arial"/>
            </a:endParaRPr>
          </a:p>
        </p:txBody>
      </p:sp>
      <p:sp>
        <p:nvSpPr>
          <p:cNvPr id="1021" name=""/>
          <p:cNvSpPr/>
          <p:nvPr/>
        </p:nvSpPr>
        <p:spPr>
          <a:xfrm>
            <a:off x="503640" y="4672080"/>
            <a:ext cx="5255280" cy="18817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pc="-1" strike="noStrike">
                <a:solidFill>
                  <a:srgbClr val="0f1a71"/>
                </a:solidFill>
                <a:latin typeface="Arial"/>
              </a:rPr>
              <a:t>Three target demographics – consumer personae</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f1a71"/>
                </a:solidFill>
                <a:latin typeface="Arial"/>
              </a:rPr>
              <a:t>Four message styling – generic, Jennifer-, Patrick- and Aaron-styled</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0" lang="en-US" sz="1800" spc="-1" strike="noStrike">
                <a:solidFill>
                  <a:srgbClr val="0f1a71"/>
                </a:solidFill>
                <a:latin typeface="Arial"/>
              </a:rPr>
              <a:t>5 topics of interest: children vaccination, children sexual education, 5G, climate change, nutrition supplements for physical fitness</a:t>
            </a:r>
            <a:endParaRPr b="0" lang="en-AU" sz="1800" spc="-1" strike="noStrike">
              <a:solidFill>
                <a:srgbClr val="000000"/>
              </a:solidFill>
              <a:latin typeface="Arial"/>
            </a:endParaRPr>
          </a:p>
        </p:txBody>
      </p:sp>
      <p:sp>
        <p:nvSpPr>
          <p:cNvPr id="1022" name="PlaceHolder 3"/>
          <p:cNvSpPr>
            <a:spLocks noGrp="1"/>
          </p:cNvSpPr>
          <p:nvPr>
            <p:ph type="title"/>
          </p:nvPr>
        </p:nvSpPr>
        <p:spPr>
          <a:xfrm>
            <a:off x="5687280" y="4190040"/>
            <a:ext cx="4390920" cy="396360"/>
          </a:xfrm>
          <a:prstGeom prst="rect">
            <a:avLst/>
          </a:prstGeom>
          <a:noFill/>
          <a:ln w="0">
            <a:noFill/>
          </a:ln>
        </p:spPr>
        <p:txBody>
          <a:bodyPr lIns="0" rIns="0" tIns="0" bIns="0" anchor="ctr">
            <a:noAutofit/>
          </a:bodyPr>
          <a:p>
            <a:pPr indent="0" algn="ctr">
              <a:lnSpc>
                <a:spcPct val="100000"/>
              </a:lnSpc>
              <a:buNone/>
              <a:tabLst>
                <a:tab algn="l" pos="0"/>
              </a:tabLst>
            </a:pPr>
            <a:r>
              <a:rPr b="0" lang="en-US" sz="2800" spc="-1" strike="noStrike">
                <a:solidFill>
                  <a:srgbClr val="000000"/>
                </a:solidFill>
                <a:latin typeface="Arial"/>
              </a:rPr>
              <a:t>Success </a:t>
            </a:r>
            <a:r>
              <a:rPr b="0" lang="en-US" sz="2800" spc="-1" strike="noStrike">
                <a:solidFill>
                  <a:srgbClr val="000000"/>
                </a:solidFill>
                <a:latin typeface="Arial"/>
              </a:rPr>
              <a:t>measurement</a:t>
            </a:r>
            <a:r>
              <a:rPr b="0" lang="en-US" sz="2800" spc="-1" strike="noStrike">
                <a:solidFill>
                  <a:srgbClr val="000000"/>
                </a:solidFill>
                <a:latin typeface="Arial"/>
              </a:rPr>
              <a:t>	</a:t>
            </a:r>
            <a:endParaRPr b="0" lang="en-AU" sz="2800" spc="-1" strike="noStrike">
              <a:solidFill>
                <a:srgbClr val="000000"/>
              </a:solidFill>
              <a:latin typeface="Arial"/>
            </a:endParaRPr>
          </a:p>
        </p:txBody>
      </p:sp>
      <p:sp>
        <p:nvSpPr>
          <p:cNvPr id="1023" name=""/>
          <p:cNvSpPr/>
          <p:nvPr/>
        </p:nvSpPr>
        <p:spPr>
          <a:xfrm>
            <a:off x="5903280" y="4672440"/>
            <a:ext cx="6190920" cy="13698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00000"/>
              </a:lnSpc>
              <a:buClr>
                <a:srgbClr val="000000"/>
              </a:buClr>
              <a:buSzPct val="45000"/>
              <a:buFont typeface="Wingdings" charset="2"/>
              <a:buChar char=""/>
            </a:pPr>
            <a:r>
              <a:rPr b="0" lang="en-US" sz="1800" spc="-1" strike="noStrike">
                <a:solidFill>
                  <a:srgbClr val="0f1a71"/>
                </a:solidFill>
                <a:latin typeface="Arial"/>
              </a:rPr>
              <a:t>Click-Through-Rate (CTR): number of clicks vs number of impressions</a:t>
            </a:r>
            <a:endParaRPr b="0" lang="en-AU" sz="1800" spc="-1" strike="noStrike">
              <a:solidFill>
                <a:srgbClr val="000000"/>
              </a:solidFill>
              <a:latin typeface="Arial"/>
            </a:endParaRPr>
          </a:p>
          <a:p>
            <a:pPr marL="216000" indent="-216000">
              <a:lnSpc>
                <a:spcPct val="100000"/>
              </a:lnSpc>
              <a:buClr>
                <a:srgbClr val="000000"/>
              </a:buClr>
              <a:buSzPct val="45000"/>
              <a:buFont typeface="Wingdings" charset="2"/>
              <a:buChar char=""/>
            </a:pPr>
            <a:r>
              <a:rPr b="1" lang="en-US" sz="1800" spc="-1" strike="noStrike">
                <a:solidFill>
                  <a:srgbClr val="0f1a71"/>
                </a:solidFill>
                <a:latin typeface="Arial"/>
              </a:rPr>
              <a:t>Higher (CTR) – higher message effectiveness</a:t>
            </a:r>
            <a:endParaRPr b="0" lang="en-AU" sz="1800" spc="-1" strike="noStrike">
              <a:solidFill>
                <a:srgbClr val="000000"/>
              </a:solidFill>
              <a:latin typeface="Arial"/>
            </a:endParaRPr>
          </a:p>
        </p:txBody>
      </p:sp>
      <p:sp>
        <p:nvSpPr>
          <p:cNvPr id="1024" name="CustomShape 3_ 11"/>
          <p:cNvSpPr/>
          <p:nvPr/>
        </p:nvSpPr>
        <p:spPr>
          <a:xfrm>
            <a:off x="0" y="360"/>
            <a:ext cx="113756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Mitigate:</a:t>
            </a:r>
            <a:r>
              <a:rPr b="0" lang="en-US" sz="3600" spc="-1" strike="noStrike">
                <a:solidFill>
                  <a:srgbClr val="000000"/>
                </a:solidFill>
                <a:latin typeface="Arial"/>
                <a:ea typeface="Arial"/>
              </a:rPr>
              <a:t> Effectiveness of communication styling</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5" name="" descr=""/>
          <p:cNvPicPr/>
          <p:nvPr/>
        </p:nvPicPr>
        <p:blipFill>
          <a:blip r:embed="rId1"/>
          <a:stretch/>
        </p:blipFill>
        <p:spPr>
          <a:xfrm>
            <a:off x="4065120" y="2124000"/>
            <a:ext cx="3122640" cy="4451400"/>
          </a:xfrm>
          <a:prstGeom prst="rect">
            <a:avLst/>
          </a:prstGeom>
          <a:ln w="0">
            <a:noFill/>
          </a:ln>
        </p:spPr>
      </p:pic>
      <p:sp>
        <p:nvSpPr>
          <p:cNvPr id="1026" name=""/>
          <p:cNvSpPr/>
          <p:nvPr/>
        </p:nvSpPr>
        <p:spPr>
          <a:xfrm>
            <a:off x="4074480" y="1620000"/>
            <a:ext cx="12236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f1a71"/>
                </a:solidFill>
                <a:latin typeface="Arial"/>
              </a:rPr>
              <a:t>B: Styled</a:t>
            </a:r>
            <a:endParaRPr b="0" lang="en-AU" sz="1800" spc="-1" strike="noStrike">
              <a:solidFill>
                <a:srgbClr val="000000"/>
              </a:solidFill>
              <a:latin typeface="Arial"/>
            </a:endParaRPr>
          </a:p>
        </p:txBody>
      </p:sp>
      <p:pic>
        <p:nvPicPr>
          <p:cNvPr id="1027" name="" descr=""/>
          <p:cNvPicPr/>
          <p:nvPr/>
        </p:nvPicPr>
        <p:blipFill>
          <a:blip r:embed="rId2"/>
          <a:stretch/>
        </p:blipFill>
        <p:spPr>
          <a:xfrm>
            <a:off x="402840" y="2134800"/>
            <a:ext cx="3121920" cy="4452840"/>
          </a:xfrm>
          <a:prstGeom prst="rect">
            <a:avLst/>
          </a:prstGeom>
          <a:ln w="0">
            <a:noFill/>
          </a:ln>
        </p:spPr>
      </p:pic>
      <p:sp>
        <p:nvSpPr>
          <p:cNvPr id="1028" name=""/>
          <p:cNvSpPr/>
          <p:nvPr/>
        </p:nvSpPr>
        <p:spPr>
          <a:xfrm>
            <a:off x="409320" y="1620000"/>
            <a:ext cx="143316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f1a71"/>
                </a:solidFill>
                <a:latin typeface="Arial"/>
              </a:rPr>
              <a:t>A: Generic</a:t>
            </a:r>
            <a:endParaRPr b="0" lang="en-AU" sz="1800" spc="-1" strike="noStrike">
              <a:solidFill>
                <a:srgbClr val="000000"/>
              </a:solidFill>
              <a:latin typeface="Arial"/>
            </a:endParaRPr>
          </a:p>
        </p:txBody>
      </p:sp>
      <p:sp>
        <p:nvSpPr>
          <p:cNvPr id="1029" name="PlaceHolder 1"/>
          <p:cNvSpPr>
            <a:spLocks noGrp="1"/>
          </p:cNvSpPr>
          <p:nvPr>
            <p:ph type="title"/>
          </p:nvPr>
        </p:nvSpPr>
        <p:spPr>
          <a:xfrm>
            <a:off x="504000" y="913680"/>
            <a:ext cx="5470920" cy="396360"/>
          </a:xfrm>
          <a:prstGeom prst="rect">
            <a:avLst/>
          </a:prstGeom>
          <a:noFill/>
          <a:ln w="0">
            <a:noFill/>
          </a:ln>
        </p:spPr>
        <p:txBody>
          <a:bodyPr lIns="0" rIns="0" tIns="0" bIns="0" anchor="ctr">
            <a:noAutofit/>
          </a:bodyPr>
          <a:p>
            <a:pPr indent="0" algn="ctr">
              <a:lnSpc>
                <a:spcPct val="100000"/>
              </a:lnSpc>
              <a:buNone/>
              <a:tabLst>
                <a:tab algn="l" pos="0"/>
              </a:tabLst>
            </a:pPr>
            <a:r>
              <a:rPr b="0" lang="en-US" sz="2800" spc="-1" strike="noStrike">
                <a:solidFill>
                  <a:srgbClr val="000000"/>
                </a:solidFill>
                <a:latin typeface="Arial"/>
              </a:rPr>
              <a:t>Children vaccination (Jennifer)</a:t>
            </a:r>
            <a:endParaRPr b="0" lang="en-AU" sz="2800" spc="-1" strike="noStrike">
              <a:solidFill>
                <a:srgbClr val="000000"/>
              </a:solidFill>
              <a:latin typeface="Arial"/>
            </a:endParaRPr>
          </a:p>
        </p:txBody>
      </p:sp>
      <p:sp>
        <p:nvSpPr>
          <p:cNvPr id="1030" name=""/>
          <p:cNvSpPr/>
          <p:nvPr/>
        </p:nvSpPr>
        <p:spPr>
          <a:xfrm>
            <a:off x="8404200" y="1739880"/>
            <a:ext cx="3042000" cy="49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f1a71"/>
                </a:solidFill>
                <a:latin typeface="Arial"/>
              </a:rPr>
              <a:t>Results:</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A: Generic</a:t>
            </a: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Reach: </a:t>
            </a:r>
            <a:r>
              <a:rPr b="0" lang="en-US" sz="1800" spc="-1" strike="noStrike">
                <a:solidFill>
                  <a:srgbClr val="0f1a71"/>
                </a:solidFill>
                <a:latin typeface="Arial"/>
              </a:rPr>
              <a:t>10,346 users</a:t>
            </a: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Impressions:</a:t>
            </a:r>
            <a:r>
              <a:rPr b="0" lang="en-US" sz="1800" spc="-1" strike="noStrike">
                <a:solidFill>
                  <a:srgbClr val="0f1a71"/>
                </a:solidFill>
                <a:latin typeface="Arial"/>
              </a:rPr>
              <a:t> 15,567</a:t>
            </a: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Clicks:</a:t>
            </a:r>
            <a:r>
              <a:rPr b="0" lang="en-US" sz="1800" spc="-1" strike="noStrike">
                <a:solidFill>
                  <a:srgbClr val="0f1a71"/>
                </a:solidFill>
                <a:latin typeface="Arial"/>
              </a:rPr>
              <a:t> 101</a:t>
            </a: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CTR:</a:t>
            </a:r>
            <a:r>
              <a:rPr b="0" lang="en-US" sz="1800" spc="-1" strike="noStrike">
                <a:solidFill>
                  <a:srgbClr val="0f1a71"/>
                </a:solidFill>
                <a:latin typeface="Arial"/>
              </a:rPr>
              <a:t> 0.65%</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B: Styled</a:t>
            </a: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Reach: </a:t>
            </a:r>
            <a:r>
              <a:rPr b="0" lang="en-US" sz="1800" spc="-1" strike="noStrike">
                <a:solidFill>
                  <a:srgbClr val="0f1a71"/>
                </a:solidFill>
                <a:latin typeface="Arial"/>
              </a:rPr>
              <a:t>10,020 users</a:t>
            </a: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Impressions:</a:t>
            </a:r>
            <a:r>
              <a:rPr b="0" lang="en-US" sz="1800" spc="-1" strike="noStrike">
                <a:solidFill>
                  <a:srgbClr val="0f1a71"/>
                </a:solidFill>
                <a:latin typeface="Arial"/>
              </a:rPr>
              <a:t> 13,107</a:t>
            </a: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Clicks:</a:t>
            </a:r>
            <a:r>
              <a:rPr b="0" lang="en-US" sz="1800" spc="-1" strike="noStrike">
                <a:solidFill>
                  <a:srgbClr val="0f1a71"/>
                </a:solidFill>
                <a:latin typeface="Arial"/>
              </a:rPr>
              <a:t> 129</a:t>
            </a: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CTR:</a:t>
            </a:r>
            <a:r>
              <a:rPr b="0" lang="en-US" sz="1800" spc="-1" strike="noStrike">
                <a:solidFill>
                  <a:srgbClr val="0f1a71"/>
                </a:solidFill>
                <a:latin typeface="Arial"/>
              </a:rPr>
              <a:t> 0.98%</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f1a71"/>
                </a:solidFill>
                <a:latin typeface="Arial"/>
              </a:rPr>
              <a:t>Improvement:</a:t>
            </a:r>
            <a:endParaRPr b="0" lang="en-AU" sz="1800" spc="-1" strike="noStrike">
              <a:solidFill>
                <a:srgbClr val="000000"/>
              </a:solidFill>
              <a:latin typeface="Arial"/>
            </a:endParaRPr>
          </a:p>
          <a:p>
            <a:pPr>
              <a:lnSpc>
                <a:spcPct val="100000"/>
              </a:lnSpc>
            </a:pPr>
            <a:r>
              <a:rPr b="0" lang="en-US" sz="1800" spc="-1" strike="noStrike">
                <a:solidFill>
                  <a:srgbClr val="0f1a71"/>
                </a:solidFill>
                <a:latin typeface="Arial"/>
              </a:rPr>
              <a:t>51%</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p:txBody>
      </p:sp>
      <p:sp>
        <p:nvSpPr>
          <p:cNvPr id="1031" name="CustomShape 3_ 15"/>
          <p:cNvSpPr/>
          <p:nvPr/>
        </p:nvSpPr>
        <p:spPr>
          <a:xfrm>
            <a:off x="0" y="360"/>
            <a:ext cx="113756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Mitigate:</a:t>
            </a:r>
            <a:r>
              <a:rPr b="0" lang="en-US" sz="3600" spc="-1" strike="noStrike">
                <a:solidFill>
                  <a:srgbClr val="000000"/>
                </a:solidFill>
                <a:latin typeface="Arial"/>
                <a:ea typeface="Arial"/>
              </a:rPr>
              <a:t> Effectiveness of communication styling</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2" name="" descr=""/>
          <p:cNvPicPr/>
          <p:nvPr/>
        </p:nvPicPr>
        <p:blipFill>
          <a:blip r:embed="rId1"/>
          <a:stretch/>
        </p:blipFill>
        <p:spPr>
          <a:xfrm>
            <a:off x="3892320" y="2122560"/>
            <a:ext cx="3090600" cy="4434840"/>
          </a:xfrm>
          <a:prstGeom prst="rect">
            <a:avLst/>
          </a:prstGeom>
          <a:ln w="0">
            <a:noFill/>
          </a:ln>
        </p:spPr>
      </p:pic>
      <p:sp>
        <p:nvSpPr>
          <p:cNvPr id="1033" name=""/>
          <p:cNvSpPr/>
          <p:nvPr/>
        </p:nvSpPr>
        <p:spPr>
          <a:xfrm>
            <a:off x="3887640" y="1668240"/>
            <a:ext cx="1943640" cy="34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f1a71"/>
                </a:solidFill>
                <a:latin typeface="Arial"/>
              </a:rPr>
              <a:t>B. Styled</a:t>
            </a:r>
            <a:endParaRPr b="0" lang="en-AU" sz="1800" spc="-1" strike="noStrike">
              <a:solidFill>
                <a:srgbClr val="000000"/>
              </a:solidFill>
              <a:latin typeface="Arial"/>
            </a:endParaRPr>
          </a:p>
        </p:txBody>
      </p:sp>
      <p:pic>
        <p:nvPicPr>
          <p:cNvPr id="1034" name="" descr=""/>
          <p:cNvPicPr/>
          <p:nvPr/>
        </p:nvPicPr>
        <p:blipFill>
          <a:blip r:embed="rId2"/>
          <a:stretch/>
        </p:blipFill>
        <p:spPr>
          <a:xfrm>
            <a:off x="424440" y="2140560"/>
            <a:ext cx="3090600" cy="4434840"/>
          </a:xfrm>
          <a:prstGeom prst="rect">
            <a:avLst/>
          </a:prstGeom>
          <a:ln w="0">
            <a:noFill/>
          </a:ln>
        </p:spPr>
      </p:pic>
      <p:sp>
        <p:nvSpPr>
          <p:cNvPr id="1035" name=""/>
          <p:cNvSpPr/>
          <p:nvPr/>
        </p:nvSpPr>
        <p:spPr>
          <a:xfrm>
            <a:off x="402120" y="1656000"/>
            <a:ext cx="1541160" cy="35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f1a71"/>
                </a:solidFill>
                <a:latin typeface="Arial"/>
              </a:rPr>
              <a:t>A. Generic</a:t>
            </a:r>
            <a:endParaRPr b="0" lang="en-AU" sz="1800" spc="-1" strike="noStrike">
              <a:solidFill>
                <a:srgbClr val="000000"/>
              </a:solidFill>
              <a:latin typeface="Arial"/>
            </a:endParaRPr>
          </a:p>
        </p:txBody>
      </p:sp>
      <p:sp>
        <p:nvSpPr>
          <p:cNvPr id="1036" name="PlaceHolder 1"/>
          <p:cNvSpPr>
            <a:spLocks noGrp="1"/>
          </p:cNvSpPr>
          <p:nvPr>
            <p:ph type="title"/>
          </p:nvPr>
        </p:nvSpPr>
        <p:spPr>
          <a:xfrm>
            <a:off x="504360" y="949680"/>
            <a:ext cx="6190200" cy="396360"/>
          </a:xfrm>
          <a:prstGeom prst="rect">
            <a:avLst/>
          </a:prstGeom>
          <a:noFill/>
          <a:ln w="0">
            <a:noFill/>
          </a:ln>
        </p:spPr>
        <p:txBody>
          <a:bodyPr lIns="0" rIns="0" tIns="0" bIns="0" anchor="ctr">
            <a:noAutofit/>
          </a:bodyPr>
          <a:p>
            <a:pPr indent="0" algn="ctr">
              <a:lnSpc>
                <a:spcPct val="100000"/>
              </a:lnSpc>
              <a:buNone/>
              <a:tabLst>
                <a:tab algn="l" pos="0"/>
              </a:tabLst>
            </a:pPr>
            <a:r>
              <a:rPr b="0" lang="en-US" sz="2800" spc="-1" strike="noStrike">
                <a:solidFill>
                  <a:srgbClr val="000000"/>
                </a:solidFill>
                <a:latin typeface="Arial"/>
              </a:rPr>
              <a:t>C</a:t>
            </a:r>
            <a:r>
              <a:rPr b="0" lang="en-US" sz="2800" spc="-1" strike="noStrike">
                <a:solidFill>
                  <a:srgbClr val="000000"/>
                </a:solidFill>
                <a:latin typeface="Arial"/>
              </a:rPr>
              <a:t>l</a:t>
            </a:r>
            <a:r>
              <a:rPr b="0" lang="en-US" sz="2800" spc="-1" strike="noStrike">
                <a:solidFill>
                  <a:srgbClr val="000000"/>
                </a:solidFill>
                <a:latin typeface="Arial"/>
              </a:rPr>
              <a:t>i</a:t>
            </a:r>
            <a:r>
              <a:rPr b="0" lang="en-US" sz="2800" spc="-1" strike="noStrike">
                <a:solidFill>
                  <a:srgbClr val="000000"/>
                </a:solidFill>
                <a:latin typeface="Arial"/>
              </a:rPr>
              <a:t>m</a:t>
            </a:r>
            <a:r>
              <a:rPr b="0" lang="en-US" sz="2800" spc="-1" strike="noStrike">
                <a:solidFill>
                  <a:srgbClr val="000000"/>
                </a:solidFill>
                <a:latin typeface="Arial"/>
              </a:rPr>
              <a:t>a</a:t>
            </a:r>
            <a:r>
              <a:rPr b="0" lang="en-US" sz="2800" spc="-1" strike="noStrike">
                <a:solidFill>
                  <a:srgbClr val="000000"/>
                </a:solidFill>
                <a:latin typeface="Arial"/>
              </a:rPr>
              <a:t>t</a:t>
            </a:r>
            <a:r>
              <a:rPr b="0" lang="en-US" sz="2800" spc="-1" strike="noStrike">
                <a:solidFill>
                  <a:srgbClr val="000000"/>
                </a:solidFill>
                <a:latin typeface="Arial"/>
              </a:rPr>
              <a:t>e</a:t>
            </a:r>
            <a:r>
              <a:rPr b="0" lang="en-US" sz="2800" spc="-1" strike="noStrike">
                <a:solidFill>
                  <a:srgbClr val="000000"/>
                </a:solidFill>
                <a:latin typeface="Arial"/>
              </a:rPr>
              <a:t> </a:t>
            </a:r>
            <a:r>
              <a:rPr b="0" lang="en-US" sz="2800" spc="-1" strike="noStrike">
                <a:solidFill>
                  <a:srgbClr val="000000"/>
                </a:solidFill>
                <a:latin typeface="Arial"/>
              </a:rPr>
              <a:t>c</a:t>
            </a:r>
            <a:r>
              <a:rPr b="0" lang="en-US" sz="2800" spc="-1" strike="noStrike">
                <a:solidFill>
                  <a:srgbClr val="000000"/>
                </a:solidFill>
                <a:latin typeface="Arial"/>
              </a:rPr>
              <a:t>h</a:t>
            </a:r>
            <a:r>
              <a:rPr b="0" lang="en-US" sz="2800" spc="-1" strike="noStrike">
                <a:solidFill>
                  <a:srgbClr val="000000"/>
                </a:solidFill>
                <a:latin typeface="Arial"/>
              </a:rPr>
              <a:t>a</a:t>
            </a:r>
            <a:r>
              <a:rPr b="0" lang="en-US" sz="2800" spc="-1" strike="noStrike">
                <a:solidFill>
                  <a:srgbClr val="000000"/>
                </a:solidFill>
                <a:latin typeface="Arial"/>
              </a:rPr>
              <a:t>n</a:t>
            </a:r>
            <a:r>
              <a:rPr b="0" lang="en-US" sz="2800" spc="-1" strike="noStrike">
                <a:solidFill>
                  <a:srgbClr val="000000"/>
                </a:solidFill>
                <a:latin typeface="Arial"/>
              </a:rPr>
              <a:t>g</a:t>
            </a:r>
            <a:r>
              <a:rPr b="0" lang="en-US" sz="2800" spc="-1" strike="noStrike">
                <a:solidFill>
                  <a:srgbClr val="000000"/>
                </a:solidFill>
                <a:latin typeface="Arial"/>
              </a:rPr>
              <a:t>e</a:t>
            </a:r>
            <a:r>
              <a:rPr b="0" lang="en-US" sz="2800" spc="-1" strike="noStrike">
                <a:solidFill>
                  <a:srgbClr val="000000"/>
                </a:solidFill>
                <a:latin typeface="Arial"/>
              </a:rPr>
              <a:t> </a:t>
            </a:r>
            <a:r>
              <a:rPr b="0" lang="en-US" sz="2800" spc="-1" strike="noStrike">
                <a:solidFill>
                  <a:srgbClr val="000000"/>
                </a:solidFill>
                <a:latin typeface="Arial"/>
              </a:rPr>
              <a:t>(</a:t>
            </a:r>
            <a:r>
              <a:rPr b="0" lang="en-US" sz="2800" spc="-1" strike="noStrike">
                <a:solidFill>
                  <a:srgbClr val="000000"/>
                </a:solidFill>
                <a:latin typeface="Arial"/>
              </a:rPr>
              <a:t>P</a:t>
            </a:r>
            <a:r>
              <a:rPr b="0" lang="en-US" sz="2800" spc="-1" strike="noStrike">
                <a:solidFill>
                  <a:srgbClr val="000000"/>
                </a:solidFill>
                <a:latin typeface="Arial"/>
              </a:rPr>
              <a:t>a</a:t>
            </a:r>
            <a:r>
              <a:rPr b="0" lang="en-US" sz="2800" spc="-1" strike="noStrike">
                <a:solidFill>
                  <a:srgbClr val="000000"/>
                </a:solidFill>
                <a:latin typeface="Arial"/>
              </a:rPr>
              <a:t>t</a:t>
            </a:r>
            <a:r>
              <a:rPr b="0" lang="en-US" sz="2800" spc="-1" strike="noStrike">
                <a:solidFill>
                  <a:srgbClr val="000000"/>
                </a:solidFill>
                <a:latin typeface="Arial"/>
              </a:rPr>
              <a:t>r</a:t>
            </a:r>
            <a:r>
              <a:rPr b="0" lang="en-US" sz="2800" spc="-1" strike="noStrike">
                <a:solidFill>
                  <a:srgbClr val="000000"/>
                </a:solidFill>
                <a:latin typeface="Arial"/>
              </a:rPr>
              <a:t>i</a:t>
            </a:r>
            <a:r>
              <a:rPr b="0" lang="en-US" sz="2800" spc="-1" strike="noStrike">
                <a:solidFill>
                  <a:srgbClr val="000000"/>
                </a:solidFill>
                <a:latin typeface="Arial"/>
              </a:rPr>
              <a:t>c</a:t>
            </a:r>
            <a:r>
              <a:rPr b="0" lang="en-US" sz="2800" spc="-1" strike="noStrike">
                <a:solidFill>
                  <a:srgbClr val="000000"/>
                </a:solidFill>
                <a:latin typeface="Arial"/>
              </a:rPr>
              <a:t>k</a:t>
            </a:r>
            <a:r>
              <a:rPr b="0" lang="en-US" sz="2800" spc="-1" strike="noStrike">
                <a:solidFill>
                  <a:srgbClr val="000000"/>
                </a:solidFill>
                <a:latin typeface="Arial"/>
              </a:rPr>
              <a:t>)</a:t>
            </a:r>
            <a:endParaRPr b="0" lang="en-AU" sz="2800" spc="-1" strike="noStrike">
              <a:solidFill>
                <a:srgbClr val="000000"/>
              </a:solidFill>
              <a:latin typeface="Arial"/>
            </a:endParaRPr>
          </a:p>
        </p:txBody>
      </p:sp>
      <p:sp>
        <p:nvSpPr>
          <p:cNvPr id="1037" name=""/>
          <p:cNvSpPr/>
          <p:nvPr/>
        </p:nvSpPr>
        <p:spPr>
          <a:xfrm>
            <a:off x="8404200" y="1775880"/>
            <a:ext cx="3042000" cy="495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Arial"/>
              </a:rPr>
              <a:t>Results:</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A: Generic</a:t>
            </a: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Reach: </a:t>
            </a:r>
            <a:r>
              <a:rPr b="0" lang="en-US" sz="1800" spc="-1" strike="noStrike">
                <a:solidFill>
                  <a:srgbClr val="000000"/>
                </a:solidFill>
                <a:latin typeface="Arial"/>
              </a:rPr>
              <a:t>5,362 users</a:t>
            </a: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Impressions:</a:t>
            </a:r>
            <a:r>
              <a:rPr b="0" lang="en-US" sz="1800" spc="-1" strike="noStrike">
                <a:solidFill>
                  <a:srgbClr val="000000"/>
                </a:solidFill>
                <a:latin typeface="Arial"/>
              </a:rPr>
              <a:t> 10,095</a:t>
            </a: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Clicks:</a:t>
            </a:r>
            <a:r>
              <a:rPr b="0" lang="en-US" sz="1800" spc="-1" strike="noStrike">
                <a:solidFill>
                  <a:srgbClr val="000000"/>
                </a:solidFill>
                <a:latin typeface="Arial"/>
              </a:rPr>
              <a:t> 170</a:t>
            </a: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CTR:</a:t>
            </a:r>
            <a:r>
              <a:rPr b="0" lang="en-US" sz="1800" spc="-1" strike="noStrike">
                <a:solidFill>
                  <a:srgbClr val="000000"/>
                </a:solidFill>
                <a:latin typeface="Arial"/>
              </a:rPr>
              <a:t> 1.68%</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B: Styled</a:t>
            </a: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Reach: </a:t>
            </a:r>
            <a:r>
              <a:rPr b="0" lang="en-US" sz="1800" spc="-1" strike="noStrike">
                <a:solidFill>
                  <a:srgbClr val="000000"/>
                </a:solidFill>
                <a:latin typeface="Arial"/>
              </a:rPr>
              <a:t>5,952 users</a:t>
            </a: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Impressions:</a:t>
            </a:r>
            <a:r>
              <a:rPr b="0" lang="en-US" sz="1800" spc="-1" strike="noStrike">
                <a:solidFill>
                  <a:srgbClr val="000000"/>
                </a:solidFill>
                <a:latin typeface="Arial"/>
              </a:rPr>
              <a:t> 10,082</a:t>
            </a: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Clicks:</a:t>
            </a:r>
            <a:r>
              <a:rPr b="0" lang="en-US" sz="1800" spc="-1" strike="noStrike">
                <a:solidFill>
                  <a:srgbClr val="000000"/>
                </a:solidFill>
                <a:latin typeface="Arial"/>
              </a:rPr>
              <a:t> 334</a:t>
            </a: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CTR:</a:t>
            </a:r>
            <a:r>
              <a:rPr b="0" lang="en-US" sz="1800" spc="-1" strike="noStrike">
                <a:solidFill>
                  <a:srgbClr val="000000"/>
                </a:solidFill>
                <a:latin typeface="Arial"/>
              </a:rPr>
              <a:t> 3.31%</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r>
              <a:rPr b="1" lang="en-US" sz="1800" spc="-1" strike="noStrike">
                <a:solidFill>
                  <a:srgbClr val="000000"/>
                </a:solidFill>
                <a:latin typeface="Arial"/>
              </a:rPr>
              <a:t>Improvement:</a:t>
            </a:r>
            <a:endParaRPr b="0" lang="en-AU" sz="1800" spc="-1" strike="noStrike">
              <a:solidFill>
                <a:srgbClr val="000000"/>
              </a:solidFill>
              <a:latin typeface="Arial"/>
            </a:endParaRPr>
          </a:p>
          <a:p>
            <a:pPr>
              <a:lnSpc>
                <a:spcPct val="100000"/>
              </a:lnSpc>
            </a:pPr>
            <a:r>
              <a:rPr b="0" lang="en-US" sz="1800" spc="-1" strike="noStrike">
                <a:solidFill>
                  <a:srgbClr val="000000"/>
                </a:solidFill>
                <a:latin typeface="Arial"/>
              </a:rPr>
              <a:t>97%</a:t>
            </a: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a:p>
            <a:pPr>
              <a:lnSpc>
                <a:spcPct val="100000"/>
              </a:lnSpc>
            </a:pPr>
            <a:endParaRPr b="0" lang="en-AU" sz="1800" spc="-1" strike="noStrike">
              <a:solidFill>
                <a:srgbClr val="000000"/>
              </a:solidFill>
              <a:latin typeface="Arial"/>
            </a:endParaRPr>
          </a:p>
        </p:txBody>
      </p:sp>
      <p:sp>
        <p:nvSpPr>
          <p:cNvPr id="1038" name="CustomShape 3_ 20"/>
          <p:cNvSpPr/>
          <p:nvPr/>
        </p:nvSpPr>
        <p:spPr>
          <a:xfrm>
            <a:off x="0" y="360"/>
            <a:ext cx="113756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Mitigate:</a:t>
            </a:r>
            <a:r>
              <a:rPr b="0" lang="en-US" sz="3600" spc="-1" strike="noStrike">
                <a:solidFill>
                  <a:srgbClr val="000000"/>
                </a:solidFill>
                <a:latin typeface="Arial"/>
                <a:ea typeface="Arial"/>
              </a:rPr>
              <a:t> Effectiveness of communication styling</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
          <p:cNvSpPr/>
          <p:nvPr/>
        </p:nvSpPr>
        <p:spPr>
          <a:xfrm>
            <a:off x="3890160" y="3668400"/>
            <a:ext cx="8061480" cy="1061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040" name=""/>
          <p:cNvSpPr/>
          <p:nvPr/>
        </p:nvSpPr>
        <p:spPr>
          <a:xfrm>
            <a:off x="3888000" y="3668760"/>
            <a:ext cx="2876400" cy="1061640"/>
          </a:xfrm>
          <a:prstGeom prst="chevron">
            <a:avLst>
              <a:gd name="adj" fmla="val 50000"/>
            </a:avLst>
          </a:prstGeom>
          <a:solidFill>
            <a:srgbClr val="40404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Detect adversarial information campaigns</a:t>
            </a:r>
            <a:endParaRPr b="0" lang="en-AU" sz="1600" spc="-1" strike="noStrike">
              <a:solidFill>
                <a:srgbClr val="000000"/>
              </a:solidFill>
              <a:latin typeface="Arial"/>
            </a:endParaRPr>
          </a:p>
        </p:txBody>
      </p:sp>
      <p:sp>
        <p:nvSpPr>
          <p:cNvPr id="1041" name=""/>
          <p:cNvSpPr/>
          <p:nvPr/>
        </p:nvSpPr>
        <p:spPr>
          <a:xfrm>
            <a:off x="6482160" y="3668760"/>
            <a:ext cx="2876760" cy="1061640"/>
          </a:xfrm>
          <a:prstGeom prst="chevron">
            <a:avLst>
              <a:gd name="adj" fmla="val 50000"/>
            </a:avLst>
          </a:prstGeom>
          <a:solidFill>
            <a:srgbClr val="80808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Estimate the  effectiveness of influence operations</a:t>
            </a:r>
            <a:endParaRPr b="0" lang="en-AU" sz="1600" spc="-1" strike="noStrike">
              <a:solidFill>
                <a:srgbClr val="000000"/>
              </a:solidFill>
              <a:latin typeface="Arial"/>
            </a:endParaRPr>
          </a:p>
        </p:txBody>
      </p:sp>
      <p:sp>
        <p:nvSpPr>
          <p:cNvPr id="1042" name=""/>
          <p:cNvSpPr/>
          <p:nvPr/>
        </p:nvSpPr>
        <p:spPr>
          <a:xfrm>
            <a:off x="9072720" y="3668760"/>
            <a:ext cx="2876760" cy="1061280"/>
          </a:xfrm>
          <a:prstGeom prst="chevron">
            <a:avLst>
              <a:gd name="adj" fmla="val 50000"/>
            </a:avLst>
          </a:prstGeom>
          <a:solidFill>
            <a:srgbClr val="b2b2b2"/>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Design and apply countermeasures </a:t>
            </a:r>
            <a:endParaRPr b="0" lang="en-AU" sz="1600" spc="-1" strike="noStrike">
              <a:solidFill>
                <a:srgbClr val="000000"/>
              </a:solidFill>
              <a:latin typeface="Arial"/>
            </a:endParaRPr>
          </a:p>
        </p:txBody>
      </p:sp>
      <p:sp>
        <p:nvSpPr>
          <p:cNvPr id="1043" name=""/>
          <p:cNvSpPr/>
          <p:nvPr/>
        </p:nvSpPr>
        <p:spPr>
          <a:xfrm>
            <a:off x="1273320" y="3669120"/>
            <a:ext cx="2876400" cy="1061280"/>
          </a:xfrm>
          <a:prstGeom prst="chevron">
            <a:avLst>
              <a:gd name="adj" fmla="val 50000"/>
            </a:avLst>
          </a:prstGeom>
          <a:solidFill>
            <a:srgbClr val="000000"/>
          </a:solidFill>
          <a:ln w="12600">
            <a:solidFill>
              <a:srgbClr val="ffffff"/>
            </a:solidFill>
            <a:miter/>
          </a:ln>
        </p:spPr>
        <p:style>
          <a:lnRef idx="0"/>
          <a:fillRef idx="0"/>
          <a:effectRef idx="0"/>
          <a:fontRef idx="minor"/>
        </p:style>
        <p:txBody>
          <a:bodyPr numCol="1" spcCol="1440" lIns="111960" rIns="37440" tIns="37440" bIns="37440" anchor="ctr">
            <a:noAutofit/>
          </a:bodyPr>
          <a:p>
            <a:pPr algn="ctr">
              <a:lnSpc>
                <a:spcPct val="90000"/>
              </a:lnSpc>
              <a:spcAft>
                <a:spcPts val="981"/>
              </a:spcAft>
            </a:pPr>
            <a:r>
              <a:rPr b="0" lang="en-AU" sz="1600" spc="-1" strike="noStrike">
                <a:solidFill>
                  <a:srgbClr val="ffffff"/>
                </a:solidFill>
                <a:latin typeface="Arial"/>
                <a:ea typeface="DejaVu Sans"/>
              </a:rPr>
              <a:t>Monitor discussions on social and traditional media</a:t>
            </a:r>
            <a:endParaRPr b="0" lang="en-AU" sz="1600" spc="-1" strike="noStrike">
              <a:solidFill>
                <a:srgbClr val="ffffff"/>
              </a:solidFill>
              <a:latin typeface="Arial"/>
            </a:endParaRPr>
          </a:p>
        </p:txBody>
      </p:sp>
      <p:grpSp>
        <p:nvGrpSpPr>
          <p:cNvPr id="1044" name="Group 11"/>
          <p:cNvGrpSpPr/>
          <p:nvPr/>
        </p:nvGrpSpPr>
        <p:grpSpPr>
          <a:xfrm>
            <a:off x="12960" y="4790160"/>
            <a:ext cx="1197720" cy="945000"/>
            <a:chOff x="12960" y="4790160"/>
            <a:chExt cx="1197720" cy="945000"/>
          </a:xfrm>
        </p:grpSpPr>
        <p:sp>
          <p:nvSpPr>
            <p:cNvPr id="1045" name="TextBox 43"/>
            <p:cNvSpPr/>
            <p:nvPr/>
          </p:nvSpPr>
          <p:spPr>
            <a:xfrm>
              <a:off x="12960" y="5416920"/>
              <a:ext cx="1197720" cy="318240"/>
            </a:xfrm>
            <a:prstGeom prst="rect">
              <a:avLst/>
            </a:prstGeom>
            <a:noFill/>
            <a:ln w="0">
              <a:noFill/>
            </a:ln>
          </p:spPr>
          <p:style>
            <a:lnRef idx="0"/>
            <a:fillRef idx="0"/>
            <a:effectRef idx="0"/>
            <a:fontRef idx="minor"/>
          </p:style>
          <p:txBody>
            <a:bodyPr numCol="1" spcCol="1440" lIns="90000" rIns="90000" tIns="45000" bIns="45000" anchor="t">
              <a:spAutoFit/>
            </a:bodyPr>
            <a:p>
              <a:pPr algn="ctr">
                <a:lnSpc>
                  <a:spcPct val="100000"/>
                </a:lnSpc>
              </a:pPr>
              <a:r>
                <a:rPr b="1" lang="en-AU" sz="1500" spc="-1" strike="noStrike">
                  <a:solidFill>
                    <a:srgbClr val="000000"/>
                  </a:solidFill>
                  <a:latin typeface="Arial"/>
                  <a:ea typeface="DejaVu Sans"/>
                </a:rPr>
                <a:t>Approach</a:t>
              </a:r>
              <a:endParaRPr b="0" lang="en-AU" sz="1500" spc="-1" strike="noStrike">
                <a:solidFill>
                  <a:srgbClr val="000000"/>
                </a:solidFill>
                <a:latin typeface="Arial"/>
              </a:endParaRPr>
            </a:p>
          </p:txBody>
        </p:sp>
        <p:pic>
          <p:nvPicPr>
            <p:cNvPr id="1046" name="Picture 13" descr=""/>
            <p:cNvPicPr/>
            <p:nvPr/>
          </p:nvPicPr>
          <p:blipFill>
            <a:blip r:embed="rId1"/>
            <a:stretch/>
          </p:blipFill>
          <p:spPr>
            <a:xfrm>
              <a:off x="243360" y="4790160"/>
              <a:ext cx="736920" cy="736200"/>
            </a:xfrm>
            <a:prstGeom prst="rect">
              <a:avLst/>
            </a:prstGeom>
            <a:ln w="0">
              <a:noFill/>
            </a:ln>
          </p:spPr>
        </p:pic>
      </p:grpSp>
      <p:sp>
        <p:nvSpPr>
          <p:cNvPr id="1047" name="TextBox 44"/>
          <p:cNvSpPr/>
          <p:nvPr/>
        </p:nvSpPr>
        <p:spPr>
          <a:xfrm>
            <a:off x="3888000" y="5815080"/>
            <a:ext cx="273384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Deploy natural language processing techniques to automate the detection of problematic online messages based on the structure and content of the message</a:t>
            </a:r>
            <a:endParaRPr b="0" lang="en-AU" sz="1100" spc="-1" strike="noStrike">
              <a:solidFill>
                <a:srgbClr val="000000"/>
              </a:solidFill>
              <a:latin typeface="Arial"/>
            </a:endParaRPr>
          </a:p>
        </p:txBody>
      </p:sp>
      <p:sp>
        <p:nvSpPr>
          <p:cNvPr id="1048" name="TextBox 45"/>
          <p:cNvSpPr/>
          <p:nvPr/>
        </p:nvSpPr>
        <p:spPr>
          <a:xfrm>
            <a:off x="3888000" y="4877280"/>
            <a:ext cx="244368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Utilise information diffusion techniques to identify problematic content based on the way it moves through and across online channels</a:t>
            </a:r>
            <a:endParaRPr b="0" lang="en-AU" sz="1100" spc="-1" strike="noStrike">
              <a:solidFill>
                <a:srgbClr val="000000"/>
              </a:solidFill>
              <a:latin typeface="Arial"/>
            </a:endParaRPr>
          </a:p>
        </p:txBody>
      </p:sp>
      <p:sp>
        <p:nvSpPr>
          <p:cNvPr id="1049" name="TextBox 46"/>
          <p:cNvSpPr/>
          <p:nvPr/>
        </p:nvSpPr>
        <p:spPr>
          <a:xfrm>
            <a:off x="6698160" y="4877280"/>
            <a:ext cx="229968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Model the impact of networks and influencers on the virality and reach of problematic messages</a:t>
            </a:r>
            <a:endParaRPr b="0" lang="en-AU" sz="1100" spc="-1" strike="noStrike">
              <a:solidFill>
                <a:srgbClr val="000000"/>
              </a:solidFill>
              <a:latin typeface="Arial"/>
            </a:endParaRPr>
          </a:p>
        </p:txBody>
      </p:sp>
      <p:sp>
        <p:nvSpPr>
          <p:cNvPr id="1050" name="TextBox 47"/>
          <p:cNvSpPr/>
          <p:nvPr/>
        </p:nvSpPr>
        <p:spPr>
          <a:xfrm>
            <a:off x="9322920" y="4877280"/>
            <a:ext cx="248472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Use natural language processing to automatically generate counter-messaging that is tuned for the platform and target group of interest</a:t>
            </a:r>
            <a:endParaRPr b="0" lang="en-AU" sz="1100" spc="-1" strike="noStrike">
              <a:solidFill>
                <a:srgbClr val="000000"/>
              </a:solidFill>
              <a:latin typeface="Arial"/>
            </a:endParaRPr>
          </a:p>
        </p:txBody>
      </p:sp>
      <p:sp>
        <p:nvSpPr>
          <p:cNvPr id="1051" name="TextBox 48"/>
          <p:cNvSpPr/>
          <p:nvPr/>
        </p:nvSpPr>
        <p:spPr>
          <a:xfrm>
            <a:off x="9322920" y="5815080"/>
            <a:ext cx="266004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Identify key message inoculation points in social networks based on how information flows and gains velocity</a:t>
            </a:r>
            <a:endParaRPr b="0" lang="en-AU" sz="1100" spc="-1" strike="noStrike">
              <a:solidFill>
                <a:srgbClr val="000000"/>
              </a:solidFill>
              <a:latin typeface="Arial"/>
            </a:endParaRPr>
          </a:p>
        </p:txBody>
      </p:sp>
      <p:sp>
        <p:nvSpPr>
          <p:cNvPr id="1052" name="TextBox 49"/>
          <p:cNvSpPr/>
          <p:nvPr/>
        </p:nvSpPr>
        <p:spPr>
          <a:xfrm>
            <a:off x="6698160" y="5815080"/>
            <a:ext cx="2554920" cy="592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Track the spread of problematic messages across and between online platforms and into the real-world</a:t>
            </a:r>
            <a:endParaRPr b="0" lang="en-AU" sz="1100" spc="-1" strike="noStrike">
              <a:solidFill>
                <a:srgbClr val="000000"/>
              </a:solidFill>
              <a:latin typeface="Arial"/>
            </a:endParaRPr>
          </a:p>
        </p:txBody>
      </p:sp>
      <p:sp>
        <p:nvSpPr>
          <p:cNvPr id="1053" name="TextBox 50"/>
          <p:cNvSpPr/>
          <p:nvPr/>
        </p:nvSpPr>
        <p:spPr>
          <a:xfrm>
            <a:off x="388800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do we most effectively identify and triage information campaigns based on the characteristics of the message, how it spreads, who is communicating it, and where it is being communicated?</a:t>
            </a:r>
            <a:endParaRPr b="0" lang="en-AU" sz="1100" spc="-1" strike="noStrike">
              <a:solidFill>
                <a:srgbClr val="000000"/>
              </a:solidFill>
              <a:latin typeface="Arial"/>
            </a:endParaRPr>
          </a:p>
        </p:txBody>
      </p:sp>
      <p:sp>
        <p:nvSpPr>
          <p:cNvPr id="1054" name="TextBox 51"/>
          <p:cNvSpPr/>
          <p:nvPr/>
        </p:nvSpPr>
        <p:spPr>
          <a:xfrm>
            <a:off x="6698160" y="2351880"/>
            <a:ext cx="229968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factors accelerate and intensify the communication and reach of weaponized messages within and across online environments, and which factors lead to the most significant real-world harms?</a:t>
            </a:r>
            <a:endParaRPr b="0" lang="en-AU" sz="1100" spc="-1" strike="noStrike">
              <a:solidFill>
                <a:srgbClr val="000000"/>
              </a:solidFill>
              <a:latin typeface="Arial"/>
            </a:endParaRPr>
          </a:p>
        </p:txBody>
      </p:sp>
      <p:sp>
        <p:nvSpPr>
          <p:cNvPr id="1055" name="TextBox 52"/>
          <p:cNvSpPr/>
          <p:nvPr/>
        </p:nvSpPr>
        <p:spPr>
          <a:xfrm>
            <a:off x="9285120" y="2351880"/>
            <a:ext cx="2450520" cy="12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What are practical approaches that allow us to both pro-actively and re-actively limit the harms of problematic messaging, including identifying where, when and how counter-messaging should be deployed?</a:t>
            </a:r>
            <a:endParaRPr b="0" lang="en-AU" sz="1100" spc="-1" strike="noStrike">
              <a:solidFill>
                <a:srgbClr val="000000"/>
              </a:solidFill>
              <a:latin typeface="Arial"/>
            </a:endParaRPr>
          </a:p>
        </p:txBody>
      </p:sp>
      <p:grpSp>
        <p:nvGrpSpPr>
          <p:cNvPr id="1056" name="Group 12"/>
          <p:cNvGrpSpPr/>
          <p:nvPr/>
        </p:nvGrpSpPr>
        <p:grpSpPr>
          <a:xfrm>
            <a:off x="12960" y="2628000"/>
            <a:ext cx="1197720" cy="967320"/>
            <a:chOff x="12960" y="2628000"/>
            <a:chExt cx="1197720" cy="967320"/>
          </a:xfrm>
        </p:grpSpPr>
        <p:sp>
          <p:nvSpPr>
            <p:cNvPr id="1057" name="TextBox 53"/>
            <p:cNvSpPr/>
            <p:nvPr/>
          </p:nvSpPr>
          <p:spPr>
            <a:xfrm>
              <a:off x="12960" y="3277080"/>
              <a:ext cx="1197720" cy="3182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AU" sz="1500" spc="-1" strike="noStrike">
                  <a:solidFill>
                    <a:srgbClr val="000000"/>
                  </a:solidFill>
                  <a:latin typeface="Arial"/>
                  <a:ea typeface="DejaVu Sans"/>
                </a:rPr>
                <a:t>Objective</a:t>
              </a:r>
              <a:endParaRPr b="0" lang="en-AU" sz="1500" spc="-1" strike="noStrike">
                <a:solidFill>
                  <a:srgbClr val="000000"/>
                </a:solidFill>
                <a:latin typeface="Arial"/>
              </a:endParaRPr>
            </a:p>
          </p:txBody>
        </p:sp>
        <p:pic>
          <p:nvPicPr>
            <p:cNvPr id="1058" name="Picture 14" descr=""/>
            <p:cNvPicPr/>
            <p:nvPr/>
          </p:nvPicPr>
          <p:blipFill>
            <a:blip r:embed="rId2"/>
            <a:stretch/>
          </p:blipFill>
          <p:spPr>
            <a:xfrm>
              <a:off x="243360" y="2628000"/>
              <a:ext cx="736920" cy="736560"/>
            </a:xfrm>
            <a:prstGeom prst="rect">
              <a:avLst/>
            </a:prstGeom>
            <a:ln w="0">
              <a:noFill/>
            </a:ln>
          </p:spPr>
        </p:pic>
      </p:grpSp>
      <p:sp>
        <p:nvSpPr>
          <p:cNvPr id="1059" name="TextBox 54"/>
          <p:cNvSpPr/>
          <p:nvPr/>
        </p:nvSpPr>
        <p:spPr>
          <a:xfrm>
            <a:off x="1273320" y="5815080"/>
            <a:ext cx="2660040" cy="760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Develop and deploy a "mission control" dashboard to retrieve content from a</a:t>
            </a:r>
            <a:endParaRPr b="0" lang="en-AU" sz="1100" spc="-1" strike="noStrike">
              <a:solidFill>
                <a:srgbClr val="000000"/>
              </a:solidFill>
              <a:latin typeface="Arial"/>
            </a:endParaRPr>
          </a:p>
          <a:p>
            <a:pPr>
              <a:lnSpc>
                <a:spcPct val="100000"/>
              </a:lnSpc>
            </a:pPr>
            <a:r>
              <a:rPr b="0" lang="en-AU" sz="1100" spc="-1" strike="noStrike">
                <a:solidFill>
                  <a:srgbClr val="000000"/>
                </a:solidFill>
                <a:latin typeface="Arial"/>
                <a:ea typeface="DejaVu Sans"/>
              </a:rPr>
              <a:t>constantly updating list of traditional media and Internet sources.</a:t>
            </a:r>
            <a:endParaRPr b="0" lang="en-AU" sz="1100" spc="-1" strike="noStrike">
              <a:solidFill>
                <a:srgbClr val="000000"/>
              </a:solidFill>
              <a:latin typeface="Arial"/>
            </a:endParaRPr>
          </a:p>
        </p:txBody>
      </p:sp>
      <p:sp>
        <p:nvSpPr>
          <p:cNvPr id="1060" name="TextBox 55"/>
          <p:cNvSpPr/>
          <p:nvPr/>
        </p:nvSpPr>
        <p:spPr>
          <a:xfrm>
            <a:off x="1273320" y="4877280"/>
            <a:ext cx="2443680" cy="9284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Characterising the dynamic interaction between traditional and social media ecosystems in the flow and spread of disinformation and problematic content.</a:t>
            </a:r>
            <a:endParaRPr b="0" lang="en-AU" sz="1100" spc="-1" strike="noStrike">
              <a:solidFill>
                <a:srgbClr val="000000"/>
              </a:solidFill>
              <a:latin typeface="Arial"/>
            </a:endParaRPr>
          </a:p>
        </p:txBody>
      </p:sp>
      <p:sp>
        <p:nvSpPr>
          <p:cNvPr id="1061" name="TextBox 56"/>
          <p:cNvSpPr/>
          <p:nvPr/>
        </p:nvSpPr>
        <p:spPr>
          <a:xfrm>
            <a:off x="1273320" y="2519280"/>
            <a:ext cx="2443680" cy="1096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AU" sz="1100" spc="-1" strike="noStrike">
                <a:solidFill>
                  <a:srgbClr val="000000"/>
                </a:solidFill>
                <a:latin typeface="Arial"/>
                <a:ea typeface="DejaVu Sans"/>
              </a:rPr>
              <a:t>How can we develop and deploy dashboards to monitor discussion on both the social media and traditional media outlets, in which the adversaries are most likely to deploy the influence operations?</a:t>
            </a:r>
            <a:endParaRPr b="0" lang="en-AU" sz="1100" spc="-1" strike="noStrike">
              <a:solidFill>
                <a:srgbClr val="000000"/>
              </a:solidFill>
              <a:latin typeface="Arial"/>
            </a:endParaRPr>
          </a:p>
        </p:txBody>
      </p:sp>
      <p:sp>
        <p:nvSpPr>
          <p:cNvPr id="1062" name=""/>
          <p:cNvSpPr/>
          <p:nvPr/>
        </p:nvSpPr>
        <p:spPr>
          <a:xfrm>
            <a:off x="1530360" y="1489320"/>
            <a:ext cx="192960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Monitor</a:t>
            </a:r>
            <a:endParaRPr b="0" lang="en-AU" sz="2800" spc="-1" strike="noStrike">
              <a:solidFill>
                <a:srgbClr val="000000"/>
              </a:solidFill>
              <a:latin typeface="Arial"/>
            </a:endParaRPr>
          </a:p>
        </p:txBody>
      </p:sp>
      <p:sp>
        <p:nvSpPr>
          <p:cNvPr id="1063" name=""/>
          <p:cNvSpPr/>
          <p:nvPr/>
        </p:nvSpPr>
        <p:spPr>
          <a:xfrm>
            <a:off x="4145040" y="1489320"/>
            <a:ext cx="1929240" cy="293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2800" spc="-1" strike="noStrike">
                <a:solidFill>
                  <a:srgbClr val="000000"/>
                </a:solidFill>
                <a:latin typeface="Arial"/>
                <a:ea typeface="DejaVu Sans"/>
              </a:rPr>
              <a:t>Detect</a:t>
            </a:r>
            <a:endParaRPr b="0" lang="en-AU" sz="2800" spc="-1" strike="noStrike">
              <a:solidFill>
                <a:srgbClr val="000000"/>
              </a:solidFill>
              <a:latin typeface="Arial"/>
            </a:endParaRPr>
          </a:p>
        </p:txBody>
      </p:sp>
      <p:sp>
        <p:nvSpPr>
          <p:cNvPr id="1064" name=""/>
          <p:cNvSpPr/>
          <p:nvPr/>
        </p:nvSpPr>
        <p:spPr>
          <a:xfrm>
            <a:off x="269640" y="12216600"/>
            <a:ext cx="1437840" cy="2882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1065" name=""/>
          <p:cNvGrpSpPr/>
          <p:nvPr/>
        </p:nvGrpSpPr>
        <p:grpSpPr>
          <a:xfrm>
            <a:off x="-72000" y="1404000"/>
            <a:ext cx="1367640" cy="923400"/>
            <a:chOff x="-72000" y="1404000"/>
            <a:chExt cx="1367640" cy="923400"/>
          </a:xfrm>
        </p:grpSpPr>
        <p:pic>
          <p:nvPicPr>
            <p:cNvPr id="1066" name="" descr=""/>
            <p:cNvPicPr/>
            <p:nvPr/>
          </p:nvPicPr>
          <p:blipFill>
            <a:blip r:embed="rId3"/>
            <a:stretch/>
          </p:blipFill>
          <p:spPr>
            <a:xfrm>
              <a:off x="352440" y="1404000"/>
              <a:ext cx="519120" cy="519480"/>
            </a:xfrm>
            <a:prstGeom prst="rect">
              <a:avLst/>
            </a:prstGeom>
            <a:ln w="0">
              <a:noFill/>
            </a:ln>
          </p:spPr>
        </p:pic>
        <p:sp>
          <p:nvSpPr>
            <p:cNvPr id="1067" name=""/>
            <p:cNvSpPr/>
            <p:nvPr/>
          </p:nvSpPr>
          <p:spPr>
            <a:xfrm>
              <a:off x="-72000" y="1963440"/>
              <a:ext cx="1367640" cy="3639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AU" sz="1500" spc="-1" strike="noStrike">
                  <a:solidFill>
                    <a:srgbClr val="000000"/>
                  </a:solidFill>
                  <a:latin typeface="Arial"/>
                  <a:ea typeface="DejaVu Sans"/>
                </a:rPr>
                <a:t>Response </a:t>
              </a:r>
              <a:br>
                <a:rPr sz="1500"/>
              </a:br>
              <a:r>
                <a:rPr b="1" lang="en-AU" sz="1500" spc="-1" strike="noStrike">
                  <a:solidFill>
                    <a:srgbClr val="000000"/>
                  </a:solidFill>
                  <a:latin typeface="Arial"/>
                  <a:ea typeface="DejaVu Sans"/>
                </a:rPr>
                <a:t>level</a:t>
              </a:r>
              <a:endParaRPr b="0" lang="en-AU" sz="1500" spc="-1" strike="noStrike">
                <a:solidFill>
                  <a:srgbClr val="000000"/>
                </a:solidFill>
                <a:latin typeface="Arial"/>
              </a:endParaRPr>
            </a:p>
          </p:txBody>
        </p:sp>
      </p:grpSp>
      <p:sp>
        <p:nvSpPr>
          <p:cNvPr id="1068" name="CustomShape 3_ 18"/>
          <p:cNvSpPr/>
          <p:nvPr/>
        </p:nvSpPr>
        <p:spPr>
          <a:xfrm>
            <a:off x="7200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US" sz="3100" spc="-1" strike="noStrike">
                <a:solidFill>
                  <a:srgbClr val="000000"/>
                </a:solidFill>
                <a:latin typeface="Arial"/>
                <a:ea typeface="Arial"/>
              </a:rPr>
              <a:t>Action plan in Countering Foreign interference and state backed IO</a:t>
            </a:r>
            <a:endParaRPr b="0" lang="en-AU" sz="3100" spc="-1" strike="noStrike">
              <a:solidFill>
                <a:srgbClr val="000000"/>
              </a:solidFill>
              <a:latin typeface="Arial"/>
            </a:endParaRPr>
          </a:p>
        </p:txBody>
      </p:sp>
      <p:sp>
        <p:nvSpPr>
          <p:cNvPr id="1069" name=""/>
          <p:cNvSpPr/>
          <p:nvPr/>
        </p:nvSpPr>
        <p:spPr>
          <a:xfrm>
            <a:off x="7077240" y="1528920"/>
            <a:ext cx="1541160" cy="486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Predict</a:t>
            </a:r>
            <a:endParaRPr b="0" lang="en-AU" sz="2800" spc="-1" strike="noStrike">
              <a:solidFill>
                <a:srgbClr val="000000"/>
              </a:solidFill>
              <a:latin typeface="Arial"/>
            </a:endParaRPr>
          </a:p>
        </p:txBody>
      </p:sp>
      <p:sp>
        <p:nvSpPr>
          <p:cNvPr id="1070" name=""/>
          <p:cNvSpPr/>
          <p:nvPr/>
        </p:nvSpPr>
        <p:spPr>
          <a:xfrm>
            <a:off x="9538200" y="1529280"/>
            <a:ext cx="1793160" cy="486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800" spc="-1" strike="noStrike">
                <a:solidFill>
                  <a:srgbClr val="000000"/>
                </a:solidFill>
                <a:latin typeface="Arial"/>
                <a:ea typeface="DejaVu Sans"/>
              </a:rPr>
              <a:t>Mitigate</a:t>
            </a:r>
            <a:endParaRPr b="0" lang="en-AU"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p:nvPr>
        </p:nvSpPr>
        <p:spPr>
          <a:xfrm>
            <a:off x="1080000" y="2792520"/>
            <a:ext cx="9720000" cy="3075480"/>
          </a:xfrm>
          <a:prstGeom prst="rect">
            <a:avLst/>
          </a:prstGeom>
          <a:noFill/>
          <a:ln w="0">
            <a:noFill/>
          </a:ln>
        </p:spPr>
        <p:txBody>
          <a:bodyPr lIns="0" rIns="0" tIns="0" bIns="0" anchor="t">
            <a:normAutofit fontScale="93740"/>
          </a:bodyPr>
          <a:p>
            <a:pPr indent="0">
              <a:spcBef>
                <a:spcPts val="1417"/>
              </a:spcBef>
              <a:buNone/>
            </a:pPr>
            <a:r>
              <a:rPr b="0" lang="en-AU" sz="3200" spc="-1" strike="noStrike">
                <a:solidFill>
                  <a:srgbClr val="000000"/>
                </a:solidFill>
                <a:latin typeface="Arial"/>
              </a:rPr>
              <a:t>… </a:t>
            </a:r>
            <a:r>
              <a:rPr b="0" lang="en-AU" sz="3200" spc="-1" strike="noStrike">
                <a:solidFill>
                  <a:srgbClr val="000000"/>
                </a:solidFill>
                <a:latin typeface="Arial"/>
              </a:rPr>
              <a:t>we could understand and model individual level actions?</a:t>
            </a:r>
            <a:endParaRPr b="0" lang="en-AU" sz="3200" spc="-1" strike="noStrike">
              <a:solidFill>
                <a:srgbClr val="000000"/>
              </a:solidFill>
              <a:latin typeface="Arial"/>
            </a:endParaRPr>
          </a:p>
          <a:p>
            <a:pPr indent="0">
              <a:spcBef>
                <a:spcPts val="1417"/>
              </a:spcBef>
              <a:buNone/>
            </a:pPr>
            <a:r>
              <a:rPr b="0" lang="en-AU" sz="3200" spc="-1" strike="noStrike">
                <a:solidFill>
                  <a:srgbClr val="000000"/>
                </a:solidFill>
                <a:latin typeface="Arial"/>
              </a:rPr>
              <a:t>… </a:t>
            </a:r>
            <a:r>
              <a:rPr b="0" lang="en-AU" sz="3200" spc="-1" strike="noStrike">
                <a:solidFill>
                  <a:srgbClr val="000000"/>
                </a:solidFill>
                <a:latin typeface="Arial"/>
              </a:rPr>
              <a:t>we could predict the societal level effects?</a:t>
            </a:r>
            <a:endParaRPr b="0" lang="en-AU" sz="3200" spc="-1" strike="noStrike">
              <a:solidFill>
                <a:srgbClr val="000000"/>
              </a:solidFill>
              <a:latin typeface="Arial"/>
            </a:endParaRPr>
          </a:p>
          <a:p>
            <a:pPr indent="0">
              <a:spcBef>
                <a:spcPts val="1417"/>
              </a:spcBef>
              <a:buNone/>
            </a:pPr>
            <a:r>
              <a:rPr b="0" lang="en-AU" sz="3200" spc="-1" strike="noStrike">
                <a:solidFill>
                  <a:srgbClr val="000000"/>
                </a:solidFill>
                <a:latin typeface="Arial"/>
              </a:rPr>
              <a:t>… </a:t>
            </a:r>
            <a:r>
              <a:rPr b="0" lang="en-AU" sz="3200" spc="-1" strike="noStrike">
                <a:solidFill>
                  <a:srgbClr val="000000"/>
                </a:solidFill>
                <a:latin typeface="Arial"/>
              </a:rPr>
              <a:t>we can map in realtime information flow at scale?</a:t>
            </a:r>
            <a:endParaRPr b="0" lang="en-AU" sz="3200" spc="-1" strike="noStrike">
              <a:solidFill>
                <a:srgbClr val="000000"/>
              </a:solidFill>
              <a:latin typeface="Arial"/>
            </a:endParaRPr>
          </a:p>
          <a:p>
            <a:pPr indent="0">
              <a:spcBef>
                <a:spcPts val="1417"/>
              </a:spcBef>
              <a:buNone/>
            </a:pPr>
            <a:r>
              <a:rPr b="0" lang="en-AU" sz="3200" spc="-1" strike="noStrike">
                <a:solidFill>
                  <a:srgbClr val="000000"/>
                </a:solidFill>
                <a:latin typeface="Arial"/>
              </a:rPr>
              <a:t>… </a:t>
            </a:r>
            <a:r>
              <a:rPr b="0" lang="en-AU" sz="3200" spc="-1" strike="noStrike">
                <a:solidFill>
                  <a:srgbClr val="000000"/>
                </a:solidFill>
                <a:latin typeface="Arial"/>
              </a:rPr>
              <a:t>we could quantify the effectiveness of our (counter)messaging campaigns before deployment?</a:t>
            </a:r>
            <a:endParaRPr b="0" lang="en-AU" sz="3200" spc="-1" strike="noStrike">
              <a:solidFill>
                <a:srgbClr val="000000"/>
              </a:solidFill>
              <a:latin typeface="Arial"/>
            </a:endParaRPr>
          </a:p>
        </p:txBody>
      </p:sp>
      <p:sp>
        <p:nvSpPr>
          <p:cNvPr id="119" name=""/>
          <p:cNvSpPr txBox="1"/>
          <p:nvPr/>
        </p:nvSpPr>
        <p:spPr>
          <a:xfrm>
            <a:off x="4638960" y="1368000"/>
            <a:ext cx="3281040" cy="900000"/>
          </a:xfrm>
          <a:prstGeom prst="rect">
            <a:avLst/>
          </a:prstGeom>
          <a:noFill/>
          <a:ln w="0">
            <a:noFill/>
          </a:ln>
        </p:spPr>
        <p:txBody>
          <a:bodyPr lIns="90000" rIns="90000" tIns="45000" bIns="45000" anchor="t">
            <a:noAutofit/>
          </a:bodyPr>
          <a:p>
            <a:r>
              <a:rPr b="0" lang="en-AU" sz="5400" spc="-1" strike="noStrike">
                <a:solidFill>
                  <a:srgbClr val="000000"/>
                </a:solidFill>
                <a:latin typeface="Arial"/>
              </a:rPr>
              <a:t>What </a:t>
            </a:r>
            <a:r>
              <a:rPr b="0" lang="en-AU" sz="5400" spc="-1" strike="noStrike">
                <a:solidFill>
                  <a:srgbClr val="000000"/>
                </a:solidFill>
                <a:latin typeface="Arial"/>
              </a:rPr>
              <a:t>if…</a:t>
            </a:r>
            <a:endParaRPr b="0" lang="en-AU"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1" name="Rectangle 79_ 2"/>
          <p:cNvSpPr/>
          <p:nvPr/>
        </p:nvSpPr>
        <p:spPr>
          <a:xfrm>
            <a:off x="4872600" y="1219320"/>
            <a:ext cx="4952880" cy="4952880"/>
          </a:xfrm>
          <a:prstGeom prst="rect">
            <a:avLst/>
          </a:prstGeom>
          <a:noFill/>
          <a:ln w="76320">
            <a:solidFill>
              <a:srgbClr val="8faadc">
                <a:alpha val="74000"/>
              </a:srgbClr>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1072" name="Rectangle 88_ 2"/>
          <p:cNvSpPr/>
          <p:nvPr/>
        </p:nvSpPr>
        <p:spPr>
          <a:xfrm>
            <a:off x="1581840" y="824040"/>
            <a:ext cx="8380080" cy="1901880"/>
          </a:xfrm>
          <a:prstGeom prst="rect">
            <a:avLst/>
          </a:prstGeom>
          <a:noFill/>
          <a:ln w="76320">
            <a:solidFill>
              <a:srgbClr val="99da52">
                <a:alpha val="75000"/>
              </a:srgbClr>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1073" name="Rectangle 90_ 2"/>
          <p:cNvSpPr/>
          <p:nvPr/>
        </p:nvSpPr>
        <p:spPr>
          <a:xfrm>
            <a:off x="1715760" y="1219320"/>
            <a:ext cx="3088080" cy="4952880"/>
          </a:xfrm>
          <a:prstGeom prst="rect">
            <a:avLst/>
          </a:prstGeom>
          <a:noFill/>
          <a:ln w="76320">
            <a:solidFill>
              <a:srgbClr val="f4b183">
                <a:alpha val="70000"/>
              </a:srgbClr>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grpSp>
        <p:nvGrpSpPr>
          <p:cNvPr id="1074" name="Group 63_ 2"/>
          <p:cNvGrpSpPr/>
          <p:nvPr/>
        </p:nvGrpSpPr>
        <p:grpSpPr>
          <a:xfrm>
            <a:off x="1867680" y="1375560"/>
            <a:ext cx="2108880" cy="1242720"/>
            <a:chOff x="1867680" y="1375560"/>
            <a:chExt cx="2108880" cy="1242720"/>
          </a:xfrm>
        </p:grpSpPr>
        <p:sp>
          <p:nvSpPr>
            <p:cNvPr id="1075" name="Rectangle 4_ 2"/>
            <p:cNvSpPr/>
            <p:nvPr/>
          </p:nvSpPr>
          <p:spPr>
            <a:xfrm>
              <a:off x="1878120" y="1375560"/>
              <a:ext cx="2092680" cy="1242720"/>
            </a:xfrm>
            <a:prstGeom prst="rect">
              <a:avLst/>
            </a:prstGeom>
            <a:noFill/>
            <a:ln w="38160">
              <a:solidFill>
                <a:srgbClr val="2f559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pic>
          <p:nvPicPr>
            <p:cNvPr id="1076" name="Picture 2_ 2" descr="Who Made That Twitter Bird? - The New York Times"/>
            <p:cNvPicPr/>
            <p:nvPr/>
          </p:nvPicPr>
          <p:blipFill>
            <a:blip r:embed="rId1"/>
            <a:stretch/>
          </p:blipFill>
          <p:spPr>
            <a:xfrm>
              <a:off x="1878120" y="1875240"/>
              <a:ext cx="816120" cy="605160"/>
            </a:xfrm>
            <a:prstGeom prst="rect">
              <a:avLst/>
            </a:prstGeom>
            <a:ln w="0">
              <a:noFill/>
            </a:ln>
          </p:spPr>
        </p:pic>
        <p:pic>
          <p:nvPicPr>
            <p:cNvPr id="1077" name="Picture 4_ 3" descr="Facebook logo and symbol, meaning, history, PNG"/>
            <p:cNvPicPr/>
            <p:nvPr/>
          </p:nvPicPr>
          <p:blipFill>
            <a:blip r:embed="rId2"/>
            <a:stretch/>
          </p:blipFill>
          <p:spPr>
            <a:xfrm>
              <a:off x="2428200" y="1875240"/>
              <a:ext cx="949680" cy="606960"/>
            </a:xfrm>
            <a:prstGeom prst="rect">
              <a:avLst/>
            </a:prstGeom>
            <a:ln w="0">
              <a:noFill/>
            </a:ln>
          </p:spPr>
        </p:pic>
        <p:pic>
          <p:nvPicPr>
            <p:cNvPr id="1078" name="Picture 6_ 2" descr="YouTube (channel) - Wikipedia | Youtube logo, Yuo tube, Youtube views"/>
            <p:cNvPicPr/>
            <p:nvPr/>
          </p:nvPicPr>
          <p:blipFill>
            <a:blip r:embed="rId3"/>
            <a:srcRect l="13550" t="25001" r="10947" b="24503"/>
            <a:stretch/>
          </p:blipFill>
          <p:spPr>
            <a:xfrm>
              <a:off x="3326040" y="2023920"/>
              <a:ext cx="514800" cy="350640"/>
            </a:xfrm>
            <a:prstGeom prst="rect">
              <a:avLst/>
            </a:prstGeom>
            <a:ln w="0">
              <a:noFill/>
            </a:ln>
          </p:spPr>
        </p:pic>
        <p:sp>
          <p:nvSpPr>
            <p:cNvPr id="1079" name="Rectangle 5_ 2"/>
            <p:cNvSpPr/>
            <p:nvPr/>
          </p:nvSpPr>
          <p:spPr>
            <a:xfrm>
              <a:off x="1867680" y="1427760"/>
              <a:ext cx="2108880" cy="3333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600" spc="-1" strike="noStrike">
                  <a:solidFill>
                    <a:srgbClr val="2f5597"/>
                  </a:solidFill>
                  <a:latin typeface="Calibri"/>
                </a:rPr>
                <a:t>Social Media Platforms</a:t>
              </a:r>
              <a:endParaRPr b="0" lang="en-AU" sz="1600" spc="-1" strike="noStrike">
                <a:solidFill>
                  <a:srgbClr val="000000"/>
                </a:solidFill>
                <a:latin typeface="Arial"/>
              </a:endParaRPr>
            </a:p>
          </p:txBody>
        </p:sp>
      </p:grpSp>
      <p:sp>
        <p:nvSpPr>
          <p:cNvPr id="1080" name="Straight Arrow Connector 9_ 2"/>
          <p:cNvSpPr/>
          <p:nvPr/>
        </p:nvSpPr>
        <p:spPr>
          <a:xfrm flipV="1">
            <a:off x="3971160" y="1961640"/>
            <a:ext cx="1221840" cy="18000"/>
          </a:xfrm>
          <a:prstGeom prst="straightConnector1">
            <a:avLst/>
          </a:prstGeom>
          <a:noFill/>
          <a:ln w="28440">
            <a:solidFill>
              <a:srgbClr val="2f5597"/>
            </a:solidFill>
            <a:miter/>
            <a:tailEnd len="med" type="triangle" w="med"/>
          </a:ln>
        </p:spPr>
        <p:style>
          <a:lnRef idx="0"/>
          <a:fillRef idx="0"/>
          <a:effectRef idx="0"/>
          <a:fontRef idx="minor"/>
        </p:style>
        <p:txBody>
          <a:bodyPr lIns="90000" rIns="90000" tIns="-26640" bIns="-26640" anchor="t">
            <a:noAutofit/>
          </a:bodyPr>
          <a:p>
            <a:pPr>
              <a:lnSpc>
                <a:spcPct val="100000"/>
              </a:lnSpc>
            </a:pPr>
            <a:endParaRPr b="0" lang="en-US" sz="1800" spc="-1" strike="noStrike">
              <a:solidFill>
                <a:srgbClr val="000000"/>
              </a:solidFill>
              <a:latin typeface="Arial"/>
            </a:endParaRPr>
          </a:p>
        </p:txBody>
      </p:sp>
      <p:sp>
        <p:nvSpPr>
          <p:cNvPr id="1081" name="Straight Arrow Connector 16_ 2"/>
          <p:cNvSpPr/>
          <p:nvPr/>
        </p:nvSpPr>
        <p:spPr>
          <a:xfrm>
            <a:off x="6449760" y="1979640"/>
            <a:ext cx="1174320" cy="360"/>
          </a:xfrm>
          <a:prstGeom prst="straightConnector1">
            <a:avLst/>
          </a:prstGeom>
          <a:noFill/>
          <a:ln w="28440">
            <a:solidFill>
              <a:srgbClr val="2f5597"/>
            </a:solidFill>
            <a:miter/>
            <a:tailEnd len="med" type="triangle" w="med"/>
          </a:ln>
        </p:spPr>
        <p:style>
          <a:lnRef idx="0"/>
          <a:fillRef idx="0"/>
          <a:effectRef idx="0"/>
          <a:fontRef idx="minor"/>
        </p:style>
        <p:txBody>
          <a:bodyPr lIns="90000" rIns="90000" tIns="-44640" bIns="-44640" anchor="t">
            <a:noAutofit/>
          </a:bodyPr>
          <a:p>
            <a:pPr>
              <a:lnSpc>
                <a:spcPct val="100000"/>
              </a:lnSpc>
            </a:pPr>
            <a:endParaRPr b="0" lang="en-US" sz="1800" spc="-1" strike="noStrike">
              <a:solidFill>
                <a:srgbClr val="000000"/>
              </a:solidFill>
              <a:latin typeface="Arial"/>
            </a:endParaRPr>
          </a:p>
        </p:txBody>
      </p:sp>
      <p:grpSp>
        <p:nvGrpSpPr>
          <p:cNvPr id="1082" name="Group 59_ 2"/>
          <p:cNvGrpSpPr/>
          <p:nvPr/>
        </p:nvGrpSpPr>
        <p:grpSpPr>
          <a:xfrm>
            <a:off x="7625160" y="1356480"/>
            <a:ext cx="2092680" cy="1243440"/>
            <a:chOff x="7625160" y="1356480"/>
            <a:chExt cx="2092680" cy="1243440"/>
          </a:xfrm>
        </p:grpSpPr>
        <p:sp>
          <p:nvSpPr>
            <p:cNvPr id="1083" name="Rectangle 15_ 2"/>
            <p:cNvSpPr/>
            <p:nvPr/>
          </p:nvSpPr>
          <p:spPr>
            <a:xfrm>
              <a:off x="7625160" y="1356480"/>
              <a:ext cx="2092680" cy="1243440"/>
            </a:xfrm>
            <a:prstGeom prst="rect">
              <a:avLst/>
            </a:prstGeom>
            <a:noFill/>
            <a:ln w="38160">
              <a:solidFill>
                <a:srgbClr val="2f559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1084" name="Rectangle 11_ 2"/>
            <p:cNvSpPr/>
            <p:nvPr/>
          </p:nvSpPr>
          <p:spPr>
            <a:xfrm>
              <a:off x="8092800" y="1361160"/>
              <a:ext cx="1217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800" spc="-1" strike="noStrike">
                  <a:solidFill>
                    <a:srgbClr val="2f5597"/>
                  </a:solidFill>
                  <a:latin typeface="Apple Braille"/>
                </a:rPr>
                <a:t>Wikibase</a:t>
              </a:r>
              <a:endParaRPr b="0" lang="en-AU" sz="1800" spc="-1" strike="noStrike">
                <a:solidFill>
                  <a:srgbClr val="000000"/>
                </a:solidFill>
                <a:latin typeface="Arial"/>
              </a:endParaRPr>
            </a:p>
          </p:txBody>
        </p:sp>
        <p:sp>
          <p:nvSpPr>
            <p:cNvPr id="1085" name="Rectangle 19_ 2"/>
            <p:cNvSpPr/>
            <p:nvPr/>
          </p:nvSpPr>
          <p:spPr>
            <a:xfrm>
              <a:off x="7795440" y="1721880"/>
              <a:ext cx="781560" cy="291240"/>
            </a:xfrm>
            <a:prstGeom prst="rect">
              <a:avLst/>
            </a:prstGeom>
            <a:noFill/>
            <a:ln w="28440">
              <a:solidFill>
                <a:srgbClr val="2f5597"/>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2f5597"/>
                  </a:solidFill>
                  <a:latin typeface="Calibri"/>
                </a:rPr>
                <a:t>Postings</a:t>
              </a:r>
              <a:endParaRPr b="0" lang="en-AU" sz="1400" spc="-1" strike="noStrike">
                <a:solidFill>
                  <a:srgbClr val="000000"/>
                </a:solidFill>
                <a:latin typeface="Arial"/>
              </a:endParaRPr>
            </a:p>
          </p:txBody>
        </p:sp>
        <p:sp>
          <p:nvSpPr>
            <p:cNvPr id="1086" name="Rectangle 20_ 2"/>
            <p:cNvSpPr/>
            <p:nvPr/>
          </p:nvSpPr>
          <p:spPr>
            <a:xfrm>
              <a:off x="8814240" y="1721880"/>
              <a:ext cx="833400" cy="291240"/>
            </a:xfrm>
            <a:prstGeom prst="rect">
              <a:avLst/>
            </a:prstGeom>
            <a:noFill/>
            <a:ln w="28440">
              <a:solidFill>
                <a:srgbClr val="2f5597"/>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2f5597"/>
                  </a:solidFill>
                  <a:latin typeface="Calibri"/>
                </a:rPr>
                <a:t>Opinions</a:t>
              </a:r>
              <a:endParaRPr b="0" lang="en-AU" sz="1400" spc="-1" strike="noStrike">
                <a:solidFill>
                  <a:srgbClr val="000000"/>
                </a:solidFill>
                <a:latin typeface="Arial"/>
              </a:endParaRPr>
            </a:p>
          </p:txBody>
        </p:sp>
        <p:sp>
          <p:nvSpPr>
            <p:cNvPr id="1087" name="Rectangle 21_ 2"/>
            <p:cNvSpPr/>
            <p:nvPr/>
          </p:nvSpPr>
          <p:spPr>
            <a:xfrm>
              <a:off x="8287920" y="2167560"/>
              <a:ext cx="767520" cy="290880"/>
            </a:xfrm>
            <a:prstGeom prst="rect">
              <a:avLst/>
            </a:prstGeom>
            <a:noFill/>
            <a:ln w="28440">
              <a:solidFill>
                <a:srgbClr val="2f5597"/>
              </a:solidFill>
              <a:miter/>
            </a:ln>
          </p:spPr>
          <p:style>
            <a:lnRef idx="0"/>
            <a:fillRef idx="0"/>
            <a:effectRef idx="0"/>
            <a:fontRef idx="minor"/>
          </p:style>
          <p:txBody>
            <a:bodyPr lIns="90000" rIns="90000" tIns="45000" bIns="45000" anchor="ctr">
              <a:noAutofit/>
            </a:bodyPr>
            <a:p>
              <a:pPr algn="ctr">
                <a:lnSpc>
                  <a:spcPct val="100000"/>
                </a:lnSpc>
              </a:pPr>
              <a:r>
                <a:rPr b="0" lang="en-US" sz="1400" spc="-1" strike="noStrike">
                  <a:solidFill>
                    <a:srgbClr val="2f5597"/>
                  </a:solidFill>
                  <a:latin typeface="Calibri"/>
                </a:rPr>
                <a:t>Topics</a:t>
              </a:r>
              <a:endParaRPr b="0" lang="en-AU" sz="1400" spc="-1" strike="noStrike">
                <a:solidFill>
                  <a:srgbClr val="000000"/>
                </a:solidFill>
                <a:latin typeface="Arial"/>
              </a:endParaRPr>
            </a:p>
          </p:txBody>
        </p:sp>
      </p:grpSp>
      <p:grpSp>
        <p:nvGrpSpPr>
          <p:cNvPr id="1088" name="Group 60_ 2"/>
          <p:cNvGrpSpPr/>
          <p:nvPr/>
        </p:nvGrpSpPr>
        <p:grpSpPr>
          <a:xfrm>
            <a:off x="5193360" y="1356480"/>
            <a:ext cx="1272600" cy="1243440"/>
            <a:chOff x="5193360" y="1356480"/>
            <a:chExt cx="1272600" cy="1243440"/>
          </a:xfrm>
        </p:grpSpPr>
        <p:pic>
          <p:nvPicPr>
            <p:cNvPr id="1089" name="Picture 10_ 2" descr="Table Clipart Work Table - Hard Work Icon Png Transparent PNG - 640x640 -  Free Download on NicePNG"/>
            <p:cNvPicPr/>
            <p:nvPr/>
          </p:nvPicPr>
          <p:blipFill>
            <a:blip r:embed="rId4"/>
            <a:stretch/>
          </p:blipFill>
          <p:spPr>
            <a:xfrm>
              <a:off x="5515560" y="1942920"/>
              <a:ext cx="658440" cy="503640"/>
            </a:xfrm>
            <a:prstGeom prst="rect">
              <a:avLst/>
            </a:prstGeom>
            <a:ln w="0">
              <a:noFill/>
            </a:ln>
          </p:spPr>
        </p:pic>
        <p:sp>
          <p:nvSpPr>
            <p:cNvPr id="1090" name="Rectangle 8_ 2"/>
            <p:cNvSpPr/>
            <p:nvPr/>
          </p:nvSpPr>
          <p:spPr>
            <a:xfrm>
              <a:off x="5275800" y="1451160"/>
              <a:ext cx="1190160" cy="5166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en-US" sz="1400" spc="-1" strike="noStrike">
                  <a:solidFill>
                    <a:srgbClr val="2f5597"/>
                  </a:solidFill>
                  <a:latin typeface="Cambria"/>
                </a:rPr>
                <a:t>Qualitative</a:t>
              </a:r>
              <a:br>
                <a:rPr sz="1400"/>
              </a:br>
              <a:r>
                <a:rPr b="1" lang="en-US" sz="1400" spc="-1" strike="noStrike">
                  <a:solidFill>
                    <a:srgbClr val="2f5597"/>
                  </a:solidFill>
                  <a:latin typeface="Cambria"/>
                </a:rPr>
                <a:t>Researchers</a:t>
              </a:r>
              <a:endParaRPr b="0" lang="en-AU" sz="1400" spc="-1" strike="noStrike">
                <a:solidFill>
                  <a:srgbClr val="000000"/>
                </a:solidFill>
                <a:latin typeface="Arial"/>
              </a:endParaRPr>
            </a:p>
          </p:txBody>
        </p:sp>
        <p:sp>
          <p:nvSpPr>
            <p:cNvPr id="1091" name="Oval 14_ 2"/>
            <p:cNvSpPr/>
            <p:nvPr/>
          </p:nvSpPr>
          <p:spPr>
            <a:xfrm>
              <a:off x="5193360" y="1356480"/>
              <a:ext cx="1255680" cy="1243440"/>
            </a:xfrm>
            <a:prstGeom prst="ellipse">
              <a:avLst/>
            </a:prstGeom>
            <a:noFill/>
            <a:ln w="38160">
              <a:solidFill>
                <a:srgbClr val="2f559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grpSp>
      <p:sp>
        <p:nvSpPr>
          <p:cNvPr id="1092" name="Straight Arrow Connector 30_ 2"/>
          <p:cNvSpPr/>
          <p:nvPr/>
        </p:nvSpPr>
        <p:spPr>
          <a:xfrm flipH="1">
            <a:off x="2907720" y="2618640"/>
            <a:ext cx="360" cy="538560"/>
          </a:xfrm>
          <a:prstGeom prst="straightConnector1">
            <a:avLst/>
          </a:prstGeom>
          <a:noFill/>
          <a:ln w="28440">
            <a:solidFill>
              <a:srgbClr val="2f5597"/>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1093" name="Group 61_ 2"/>
          <p:cNvGrpSpPr/>
          <p:nvPr/>
        </p:nvGrpSpPr>
        <p:grpSpPr>
          <a:xfrm>
            <a:off x="2234160" y="3157920"/>
            <a:ext cx="1350360" cy="1241640"/>
            <a:chOff x="2234160" y="3157920"/>
            <a:chExt cx="1350360" cy="1241640"/>
          </a:xfrm>
        </p:grpSpPr>
        <p:sp>
          <p:nvSpPr>
            <p:cNvPr id="1094" name="Rectangle 34_ 2"/>
            <p:cNvSpPr/>
            <p:nvPr/>
          </p:nvSpPr>
          <p:spPr>
            <a:xfrm>
              <a:off x="2293560" y="3157920"/>
              <a:ext cx="1254960" cy="4863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1300" spc="-1" strike="noStrike">
                  <a:solidFill>
                    <a:srgbClr val="2f5597"/>
                  </a:solidFill>
                  <a:latin typeface="Calibri"/>
                </a:rPr>
                <a:t>Data</a:t>
              </a:r>
              <a:br>
                <a:rPr sz="1300"/>
              </a:br>
              <a:r>
                <a:rPr b="1" lang="en-US" sz="1300" spc="-1" strike="noStrike">
                  <a:solidFill>
                    <a:srgbClr val="2f5597"/>
                  </a:solidFill>
                  <a:latin typeface="Calibri"/>
                </a:rPr>
                <a:t>Collection Tools</a:t>
              </a:r>
              <a:endParaRPr b="0" lang="en-AU" sz="1300" spc="-1" strike="noStrike">
                <a:solidFill>
                  <a:srgbClr val="000000"/>
                </a:solidFill>
                <a:latin typeface="Arial"/>
              </a:endParaRPr>
            </a:p>
          </p:txBody>
        </p:sp>
        <p:pic>
          <p:nvPicPr>
            <p:cNvPr id="1095" name="Picture 4_ 4" descr="CrowdTangle: Powerful Tool For Show Prep &amp; Searching Social Media -  TheTalentReport.com"/>
            <p:cNvPicPr/>
            <p:nvPr/>
          </p:nvPicPr>
          <p:blipFill>
            <a:blip r:embed="rId5"/>
            <a:stretch/>
          </p:blipFill>
          <p:spPr>
            <a:xfrm>
              <a:off x="2504880" y="3670200"/>
              <a:ext cx="841680" cy="332640"/>
            </a:xfrm>
            <a:prstGeom prst="rect">
              <a:avLst/>
            </a:prstGeom>
            <a:ln w="0">
              <a:noFill/>
            </a:ln>
          </p:spPr>
        </p:pic>
        <p:pic>
          <p:nvPicPr>
            <p:cNvPr id="1096" name="Picture 27_ 2" descr=""/>
            <p:cNvPicPr/>
            <p:nvPr/>
          </p:nvPicPr>
          <p:blipFill>
            <a:blip r:embed="rId6"/>
            <a:stretch/>
          </p:blipFill>
          <p:spPr>
            <a:xfrm>
              <a:off x="2496240" y="4087440"/>
              <a:ext cx="816840" cy="179640"/>
            </a:xfrm>
            <a:prstGeom prst="rect">
              <a:avLst/>
            </a:prstGeom>
            <a:ln w="0">
              <a:noFill/>
            </a:ln>
          </p:spPr>
        </p:pic>
        <p:pic>
          <p:nvPicPr>
            <p:cNvPr id="1097" name="Picture 28_ 2" descr=""/>
            <p:cNvPicPr/>
            <p:nvPr/>
          </p:nvPicPr>
          <p:blipFill>
            <a:blip r:embed="rId7"/>
            <a:stretch/>
          </p:blipFill>
          <p:spPr>
            <a:xfrm>
              <a:off x="2336760" y="3882600"/>
              <a:ext cx="1185480" cy="180000"/>
            </a:xfrm>
            <a:prstGeom prst="rect">
              <a:avLst/>
            </a:prstGeom>
            <a:ln w="0">
              <a:noFill/>
            </a:ln>
          </p:spPr>
        </p:pic>
        <p:sp>
          <p:nvSpPr>
            <p:cNvPr id="1098" name="Oval 33_ 2"/>
            <p:cNvSpPr/>
            <p:nvPr/>
          </p:nvSpPr>
          <p:spPr>
            <a:xfrm>
              <a:off x="2234160" y="3157920"/>
              <a:ext cx="1350360" cy="1241640"/>
            </a:xfrm>
            <a:prstGeom prst="ellipse">
              <a:avLst/>
            </a:prstGeom>
            <a:noFill/>
            <a:ln w="38160">
              <a:solidFill>
                <a:srgbClr val="2f559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grpSp>
      <p:sp>
        <p:nvSpPr>
          <p:cNvPr id="1099" name="Straight Arrow Connector 38_ 2"/>
          <p:cNvSpPr/>
          <p:nvPr/>
        </p:nvSpPr>
        <p:spPr>
          <a:xfrm flipH="1">
            <a:off x="2904480" y="4400280"/>
            <a:ext cx="1800" cy="374760"/>
          </a:xfrm>
          <a:prstGeom prst="straightConnector1">
            <a:avLst/>
          </a:prstGeom>
          <a:noFill/>
          <a:ln w="28440">
            <a:solidFill>
              <a:srgbClr val="2f5597"/>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1100" name="Group 64_ 2"/>
          <p:cNvGrpSpPr/>
          <p:nvPr/>
        </p:nvGrpSpPr>
        <p:grpSpPr>
          <a:xfrm>
            <a:off x="1872000" y="4775760"/>
            <a:ext cx="2113920" cy="495360"/>
            <a:chOff x="1872000" y="4775760"/>
            <a:chExt cx="2113920" cy="495360"/>
          </a:xfrm>
        </p:grpSpPr>
        <p:sp>
          <p:nvSpPr>
            <p:cNvPr id="1101" name="Rectangle 39_ 2"/>
            <p:cNvSpPr/>
            <p:nvPr/>
          </p:nvSpPr>
          <p:spPr>
            <a:xfrm>
              <a:off x="1872000" y="4775760"/>
              <a:ext cx="2113920" cy="495360"/>
            </a:xfrm>
            <a:prstGeom prst="rect">
              <a:avLst/>
            </a:prstGeom>
            <a:noFill/>
            <a:ln w="38160">
              <a:solidFill>
                <a:srgbClr val="2f559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1102" name="Rectangle 40_ 2"/>
            <p:cNvSpPr/>
            <p:nvPr/>
          </p:nvSpPr>
          <p:spPr>
            <a:xfrm>
              <a:off x="2395080" y="4876920"/>
              <a:ext cx="149256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2f5597"/>
                  </a:solidFill>
                  <a:latin typeface="Calibri"/>
                </a:rPr>
                <a:t>Unlabeled Data</a:t>
              </a:r>
              <a:endParaRPr b="0" lang="en-AU" sz="1600" spc="-1" strike="noStrike">
                <a:solidFill>
                  <a:srgbClr val="000000"/>
                </a:solidFill>
                <a:latin typeface="Arial"/>
              </a:endParaRPr>
            </a:p>
          </p:txBody>
        </p:sp>
        <p:pic>
          <p:nvPicPr>
            <p:cNvPr id="1103" name="Picture 12_ 2" descr="File, image, raw icon - Download on Iconfinder on Iconfinder"/>
            <p:cNvPicPr/>
            <p:nvPr/>
          </p:nvPicPr>
          <p:blipFill>
            <a:blip r:embed="rId8"/>
            <a:stretch/>
          </p:blipFill>
          <p:spPr>
            <a:xfrm>
              <a:off x="2081880" y="4851720"/>
              <a:ext cx="335520" cy="342000"/>
            </a:xfrm>
            <a:prstGeom prst="rect">
              <a:avLst/>
            </a:prstGeom>
            <a:ln w="0">
              <a:noFill/>
            </a:ln>
          </p:spPr>
        </p:pic>
      </p:grpSp>
      <p:grpSp>
        <p:nvGrpSpPr>
          <p:cNvPr id="1104" name="Group 46_ 2"/>
          <p:cNvGrpSpPr/>
          <p:nvPr/>
        </p:nvGrpSpPr>
        <p:grpSpPr>
          <a:xfrm>
            <a:off x="5241600" y="4446000"/>
            <a:ext cx="1175040" cy="1159200"/>
            <a:chOff x="5241600" y="4446000"/>
            <a:chExt cx="1175040" cy="1159200"/>
          </a:xfrm>
        </p:grpSpPr>
        <p:sp>
          <p:nvSpPr>
            <p:cNvPr id="1105" name="Oval 42_ 2"/>
            <p:cNvSpPr/>
            <p:nvPr/>
          </p:nvSpPr>
          <p:spPr>
            <a:xfrm>
              <a:off x="5241600" y="4446000"/>
              <a:ext cx="1175040" cy="1159200"/>
            </a:xfrm>
            <a:prstGeom prst="ellipse">
              <a:avLst/>
            </a:prstGeom>
            <a:noFill/>
            <a:ln w="38160">
              <a:solidFill>
                <a:srgbClr val="2f559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1106" name="Rectangle 43_ 2"/>
            <p:cNvSpPr/>
            <p:nvPr/>
          </p:nvSpPr>
          <p:spPr>
            <a:xfrm>
              <a:off x="5405040" y="4482360"/>
              <a:ext cx="87768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1600" spc="-1" strike="noStrike">
                  <a:solidFill>
                    <a:srgbClr val="2f5597"/>
                  </a:solidFill>
                  <a:latin typeface="Calibri"/>
                </a:rPr>
                <a:t>Data Sampler</a:t>
              </a:r>
              <a:endParaRPr b="0" lang="en-AU" sz="1600" spc="-1" strike="noStrike">
                <a:solidFill>
                  <a:srgbClr val="000000"/>
                </a:solidFill>
                <a:latin typeface="Arial"/>
              </a:endParaRPr>
            </a:p>
          </p:txBody>
        </p:sp>
        <p:pic>
          <p:nvPicPr>
            <p:cNvPr id="1107" name="Picture 14_ 2" descr="Dice Icon | IconExperience - Professional Icons » O-Collection"/>
            <p:cNvPicPr/>
            <p:nvPr/>
          </p:nvPicPr>
          <p:blipFill>
            <a:blip r:embed="rId9"/>
            <a:stretch/>
          </p:blipFill>
          <p:spPr>
            <a:xfrm>
              <a:off x="5602680" y="5038560"/>
              <a:ext cx="482040" cy="491760"/>
            </a:xfrm>
            <a:prstGeom prst="rect">
              <a:avLst/>
            </a:prstGeom>
            <a:ln w="0">
              <a:noFill/>
            </a:ln>
          </p:spPr>
        </p:pic>
      </p:grpSp>
      <p:sp>
        <p:nvSpPr>
          <p:cNvPr id="1108" name="Straight Arrow Connector 45_ 2"/>
          <p:cNvSpPr/>
          <p:nvPr/>
        </p:nvSpPr>
        <p:spPr>
          <a:xfrm>
            <a:off x="3986280" y="5023800"/>
            <a:ext cx="1254600" cy="1800"/>
          </a:xfrm>
          <a:prstGeom prst="straightConnector1">
            <a:avLst/>
          </a:prstGeom>
          <a:noFill/>
          <a:ln w="28440">
            <a:solidFill>
              <a:srgbClr val="2f5597"/>
            </a:solidFill>
            <a:miter/>
            <a:tailEnd len="med" type="triangle" w="med"/>
          </a:ln>
        </p:spPr>
        <p:style>
          <a:lnRef idx="0"/>
          <a:fillRef idx="0"/>
          <a:effectRef idx="0"/>
          <a:fontRef idx="minor"/>
        </p:style>
        <p:txBody>
          <a:bodyPr lIns="90000" rIns="90000" tIns="-42840" bIns="-42840" anchor="t">
            <a:noAutofit/>
          </a:bodyPr>
          <a:p>
            <a:pPr>
              <a:lnSpc>
                <a:spcPct val="100000"/>
              </a:lnSpc>
            </a:pPr>
            <a:endParaRPr b="0" lang="en-US" sz="1800" spc="-1" strike="noStrike">
              <a:solidFill>
                <a:srgbClr val="000000"/>
              </a:solidFill>
              <a:latin typeface="Arial"/>
            </a:endParaRPr>
          </a:p>
        </p:txBody>
      </p:sp>
      <p:sp>
        <p:nvSpPr>
          <p:cNvPr id="1109" name="Straight Arrow Connector 49_ 2"/>
          <p:cNvSpPr/>
          <p:nvPr/>
        </p:nvSpPr>
        <p:spPr>
          <a:xfrm flipH="1" flipV="1">
            <a:off x="5811120" y="3804480"/>
            <a:ext cx="360" cy="629280"/>
          </a:xfrm>
          <a:prstGeom prst="straightConnector1">
            <a:avLst/>
          </a:prstGeom>
          <a:noFill/>
          <a:ln w="28440">
            <a:solidFill>
              <a:srgbClr val="2f5597"/>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1110" name="Group 44_ 2"/>
          <p:cNvGrpSpPr/>
          <p:nvPr/>
        </p:nvGrpSpPr>
        <p:grpSpPr>
          <a:xfrm>
            <a:off x="5097960" y="3399120"/>
            <a:ext cx="1683360" cy="416160"/>
            <a:chOff x="5097960" y="3399120"/>
            <a:chExt cx="1683360" cy="416160"/>
          </a:xfrm>
        </p:grpSpPr>
        <p:sp>
          <p:nvSpPr>
            <p:cNvPr id="1111" name="Rectangle 47_ 2"/>
            <p:cNvSpPr/>
            <p:nvPr/>
          </p:nvSpPr>
          <p:spPr>
            <a:xfrm>
              <a:off x="5097960" y="3399120"/>
              <a:ext cx="1458720" cy="416160"/>
            </a:xfrm>
            <a:prstGeom prst="rect">
              <a:avLst/>
            </a:prstGeom>
            <a:noFill/>
            <a:ln w="38160">
              <a:solidFill>
                <a:srgbClr val="2f559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1112" name="Rectangle 48_ 2"/>
            <p:cNvSpPr/>
            <p:nvPr/>
          </p:nvSpPr>
          <p:spPr>
            <a:xfrm>
              <a:off x="5326560" y="3433680"/>
              <a:ext cx="1454760" cy="3333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600" spc="-1" strike="noStrike">
                  <a:solidFill>
                    <a:srgbClr val="2f5597"/>
                  </a:solidFill>
                  <a:latin typeface="Calibri"/>
                </a:rPr>
                <a:t>Data to label</a:t>
              </a:r>
              <a:endParaRPr b="0" lang="en-AU" sz="1600" spc="-1" strike="noStrike">
                <a:solidFill>
                  <a:srgbClr val="000000"/>
                </a:solidFill>
                <a:latin typeface="Arial"/>
              </a:endParaRPr>
            </a:p>
          </p:txBody>
        </p:sp>
        <p:pic>
          <p:nvPicPr>
            <p:cNvPr id="1113" name="Picture 16_ 2" descr=""/>
            <p:cNvPicPr/>
            <p:nvPr/>
          </p:nvPicPr>
          <p:blipFill>
            <a:blip r:embed="rId10"/>
            <a:stretch/>
          </p:blipFill>
          <p:spPr>
            <a:xfrm>
              <a:off x="5159520" y="3509280"/>
              <a:ext cx="175680" cy="181440"/>
            </a:xfrm>
            <a:prstGeom prst="rect">
              <a:avLst/>
            </a:prstGeom>
            <a:ln w="0">
              <a:noFill/>
            </a:ln>
          </p:spPr>
        </p:pic>
      </p:grpSp>
      <p:sp>
        <p:nvSpPr>
          <p:cNvPr id="1114" name="Straight Arrow Connector 54_ 2"/>
          <p:cNvSpPr/>
          <p:nvPr/>
        </p:nvSpPr>
        <p:spPr>
          <a:xfrm flipH="1" flipV="1">
            <a:off x="5803560" y="2589120"/>
            <a:ext cx="7200" cy="797760"/>
          </a:xfrm>
          <a:prstGeom prst="straightConnector1">
            <a:avLst/>
          </a:prstGeom>
          <a:noFill/>
          <a:ln w="28440">
            <a:solidFill>
              <a:srgbClr val="2f5597"/>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nvGrpSpPr>
          <p:cNvPr id="1115" name="Group 58_ 2"/>
          <p:cNvGrpSpPr/>
          <p:nvPr/>
        </p:nvGrpSpPr>
        <p:grpSpPr>
          <a:xfrm>
            <a:off x="8102160" y="4470480"/>
            <a:ext cx="1175040" cy="1158840"/>
            <a:chOff x="8102160" y="4470480"/>
            <a:chExt cx="1175040" cy="1158840"/>
          </a:xfrm>
        </p:grpSpPr>
        <p:sp>
          <p:nvSpPr>
            <p:cNvPr id="1116" name="Oval 56_ 2"/>
            <p:cNvSpPr/>
            <p:nvPr/>
          </p:nvSpPr>
          <p:spPr>
            <a:xfrm>
              <a:off x="8102160" y="4470480"/>
              <a:ext cx="1175040" cy="1158840"/>
            </a:xfrm>
            <a:prstGeom prst="ellipse">
              <a:avLst/>
            </a:prstGeom>
            <a:noFill/>
            <a:ln w="38160">
              <a:solidFill>
                <a:srgbClr val="2f5597"/>
              </a:solidFill>
              <a:miter/>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1117" name="Rectangle 62_ 2"/>
            <p:cNvSpPr/>
            <p:nvPr/>
          </p:nvSpPr>
          <p:spPr>
            <a:xfrm>
              <a:off x="8199720" y="4519800"/>
              <a:ext cx="1015920" cy="577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1600" spc="-1" strike="noStrike">
                  <a:solidFill>
                    <a:srgbClr val="2f5597"/>
                  </a:solidFill>
                  <a:latin typeface="Calibri"/>
                </a:rPr>
                <a:t>Trained Classifiers</a:t>
              </a:r>
              <a:endParaRPr b="0" lang="en-AU" sz="1600" spc="-1" strike="noStrike">
                <a:solidFill>
                  <a:srgbClr val="000000"/>
                </a:solidFill>
                <a:latin typeface="Arial"/>
              </a:endParaRPr>
            </a:p>
          </p:txBody>
        </p:sp>
        <p:pic>
          <p:nvPicPr>
            <p:cNvPr id="1118" name="Picture 20_ 2" descr="Classification Icons - Download Free Vector Icons | Noun Project"/>
            <p:cNvPicPr/>
            <p:nvPr/>
          </p:nvPicPr>
          <p:blipFill>
            <a:blip r:embed="rId11"/>
            <a:stretch/>
          </p:blipFill>
          <p:spPr>
            <a:xfrm>
              <a:off x="8429400" y="5081760"/>
              <a:ext cx="507600" cy="516960"/>
            </a:xfrm>
            <a:prstGeom prst="rect">
              <a:avLst/>
            </a:prstGeom>
            <a:ln w="0">
              <a:noFill/>
            </a:ln>
          </p:spPr>
        </p:pic>
      </p:grpSp>
      <p:sp>
        <p:nvSpPr>
          <p:cNvPr id="1119" name="Straight Arrow Connector 68_ 2"/>
          <p:cNvSpPr/>
          <p:nvPr/>
        </p:nvSpPr>
        <p:spPr>
          <a:xfrm flipH="1" flipV="1">
            <a:off x="6405480" y="5019120"/>
            <a:ext cx="1684080" cy="21960"/>
          </a:xfrm>
          <a:prstGeom prst="straightConnector1">
            <a:avLst/>
          </a:prstGeom>
          <a:noFill/>
          <a:ln w="28440">
            <a:solidFill>
              <a:srgbClr val="2f5597"/>
            </a:solidFill>
            <a:miter/>
            <a:tailEnd len="med" type="triangle" w="med"/>
          </a:ln>
        </p:spPr>
        <p:style>
          <a:lnRef idx="0"/>
          <a:fillRef idx="0"/>
          <a:effectRef idx="0"/>
          <a:fontRef idx="minor"/>
        </p:style>
        <p:txBody>
          <a:bodyPr lIns="90000" rIns="90000" tIns="-22680" bIns="-22680" anchor="t">
            <a:noAutofit/>
          </a:bodyPr>
          <a:p>
            <a:pPr>
              <a:lnSpc>
                <a:spcPct val="100000"/>
              </a:lnSpc>
            </a:pPr>
            <a:endParaRPr b="0" lang="en-US" sz="1800" spc="-1" strike="noStrike">
              <a:solidFill>
                <a:srgbClr val="000000"/>
              </a:solidFill>
              <a:latin typeface="Arial"/>
            </a:endParaRPr>
          </a:p>
        </p:txBody>
      </p:sp>
      <p:sp>
        <p:nvSpPr>
          <p:cNvPr id="1120" name="Straight Arrow Connector 76_ 2"/>
          <p:cNvSpPr/>
          <p:nvPr/>
        </p:nvSpPr>
        <p:spPr>
          <a:xfrm>
            <a:off x="8671320" y="2600640"/>
            <a:ext cx="17640" cy="1869120"/>
          </a:xfrm>
          <a:prstGeom prst="straightConnector1">
            <a:avLst/>
          </a:prstGeom>
          <a:noFill/>
          <a:ln w="28440">
            <a:solidFill>
              <a:srgbClr val="2f5597"/>
            </a:solidFill>
            <a:miter/>
            <a:tailEnd len="med" type="triangle" w="med"/>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21" name="Arc 78_ 2"/>
          <p:cNvSpPr/>
          <p:nvPr/>
        </p:nvSpPr>
        <p:spPr>
          <a:xfrm>
            <a:off x="6859440" y="2946960"/>
            <a:ext cx="1377720" cy="1418760"/>
          </a:xfrm>
          <a:prstGeom prst="arc">
            <a:avLst>
              <a:gd name="adj1" fmla="val 16200000"/>
              <a:gd name="adj2" fmla="val 12996023"/>
            </a:avLst>
          </a:prstGeom>
          <a:noFill/>
          <a:ln w="38160">
            <a:solidFill>
              <a:srgbClr val="2f5597"/>
            </a:solidFill>
            <a:miter/>
            <a:tailEnd len="med" type="triangle" w="med"/>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ndParaRPr>
          </a:p>
        </p:txBody>
      </p:sp>
      <p:sp>
        <p:nvSpPr>
          <p:cNvPr id="1122" name="Rectangle 87_ 2"/>
          <p:cNvSpPr/>
          <p:nvPr/>
        </p:nvSpPr>
        <p:spPr>
          <a:xfrm>
            <a:off x="7077960" y="5746320"/>
            <a:ext cx="2884320" cy="4248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200" spc="-1" strike="noStrike">
                <a:solidFill>
                  <a:srgbClr val="2f5597"/>
                </a:solidFill>
                <a:latin typeface="Calibri"/>
              </a:rPr>
              <a:t>Dataset augmentation </a:t>
            </a:r>
            <a:endParaRPr b="0" lang="en-AU" sz="2200" spc="-1" strike="noStrike">
              <a:solidFill>
                <a:srgbClr val="000000"/>
              </a:solidFill>
              <a:latin typeface="Arial"/>
            </a:endParaRPr>
          </a:p>
        </p:txBody>
      </p:sp>
      <p:sp>
        <p:nvSpPr>
          <p:cNvPr id="1123" name="Rectangle 89_ 2"/>
          <p:cNvSpPr/>
          <p:nvPr/>
        </p:nvSpPr>
        <p:spPr>
          <a:xfrm>
            <a:off x="1694160" y="830160"/>
            <a:ext cx="277524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548235"/>
                </a:solidFill>
                <a:latin typeface="Calibri"/>
              </a:rPr>
              <a:t>Qualitative study</a:t>
            </a:r>
            <a:endParaRPr b="0" lang="en-AU" sz="2000" spc="-1" strike="noStrike">
              <a:solidFill>
                <a:srgbClr val="000000"/>
              </a:solidFill>
              <a:latin typeface="Arial"/>
            </a:endParaRPr>
          </a:p>
        </p:txBody>
      </p:sp>
      <p:sp>
        <p:nvSpPr>
          <p:cNvPr id="1124" name="Rectangle 91_ 2"/>
          <p:cNvSpPr/>
          <p:nvPr/>
        </p:nvSpPr>
        <p:spPr>
          <a:xfrm>
            <a:off x="1726560" y="5762880"/>
            <a:ext cx="30384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000" spc="-1" strike="noStrike">
                <a:solidFill>
                  <a:srgbClr val="c55a11"/>
                </a:solidFill>
                <a:latin typeface="Calibri"/>
              </a:rPr>
              <a:t>Unlabeled data collection</a:t>
            </a:r>
            <a:endParaRPr b="0" lang="en-AU" sz="2000" spc="-1" strike="noStrike">
              <a:solidFill>
                <a:srgbClr val="000000"/>
              </a:solidFill>
              <a:latin typeface="Arial"/>
            </a:endParaRPr>
          </a:p>
        </p:txBody>
      </p:sp>
      <p:sp>
        <p:nvSpPr>
          <p:cNvPr id="1125" name="CustomShape 32_ 1"/>
          <p:cNvSpPr/>
          <p:nvPr/>
        </p:nvSpPr>
        <p:spPr>
          <a:xfrm>
            <a:off x="57240" y="6300000"/>
            <a:ext cx="12134520" cy="485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666666"/>
                </a:solidFill>
                <a:latin typeface="Arial"/>
                <a:ea typeface="DejaVu Sans"/>
              </a:rPr>
              <a:t>Kong, Q., Booth, E., Bailo, F., Johns, A., &amp; Rizoiu, M.-A. (2022). Slipping to the Extreme: A Mixed Method to Explain How Extreme Opinions Infiltrate Online Discussions. In AAAI International Conference on Web and Social Media. Retrieved from http://arxiv.org/abs/2109.00302</a:t>
            </a:r>
            <a:endParaRPr b="0" lang="en-AU" sz="1300" spc="-1" strike="noStrike">
              <a:solidFill>
                <a:srgbClr val="000000"/>
              </a:solidFill>
              <a:latin typeface="Arial"/>
            </a:endParaRPr>
          </a:p>
        </p:txBody>
      </p:sp>
      <p:sp>
        <p:nvSpPr>
          <p:cNvPr id="1126" name=""/>
          <p:cNvSpPr/>
          <p:nvPr/>
        </p:nvSpPr>
        <p:spPr>
          <a:xfrm>
            <a:off x="0" y="0"/>
            <a:ext cx="8135640" cy="602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Arial"/>
              </a:rPr>
              <a:t>Monitor:</a:t>
            </a:r>
            <a:r>
              <a:rPr b="0" lang="en-US" sz="3600" spc="-1" strike="noStrike">
                <a:solidFill>
                  <a:srgbClr val="000000"/>
                </a:solidFill>
                <a:latin typeface="Arial"/>
                <a:ea typeface="Arial"/>
              </a:rPr>
              <a:t> Semi-automatic data labelling</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27" name="Google Shape;200;p 2"/>
          <p:cNvGrpSpPr/>
          <p:nvPr/>
        </p:nvGrpSpPr>
        <p:grpSpPr>
          <a:xfrm>
            <a:off x="1258920" y="839520"/>
            <a:ext cx="1270800" cy="1941480"/>
            <a:chOff x="1258920" y="839520"/>
            <a:chExt cx="1270800" cy="1941480"/>
          </a:xfrm>
        </p:grpSpPr>
        <p:pic>
          <p:nvPicPr>
            <p:cNvPr id="1128" name="Google Shape;201;p 2" descr=""/>
            <p:cNvPicPr/>
            <p:nvPr/>
          </p:nvPicPr>
          <p:blipFill>
            <a:blip r:embed="rId1"/>
            <a:stretch/>
          </p:blipFill>
          <p:spPr>
            <a:xfrm>
              <a:off x="1258920" y="839520"/>
              <a:ext cx="662760" cy="662760"/>
            </a:xfrm>
            <a:prstGeom prst="rect">
              <a:avLst/>
            </a:prstGeom>
            <a:ln w="0">
              <a:noFill/>
            </a:ln>
          </p:spPr>
        </p:pic>
        <p:pic>
          <p:nvPicPr>
            <p:cNvPr id="1129" name="Google Shape;202;p 2" descr=""/>
            <p:cNvPicPr/>
            <p:nvPr/>
          </p:nvPicPr>
          <p:blipFill>
            <a:blip r:embed="rId2"/>
            <a:stretch/>
          </p:blipFill>
          <p:spPr>
            <a:xfrm>
              <a:off x="1866600" y="839520"/>
              <a:ext cx="663120" cy="662760"/>
            </a:xfrm>
            <a:prstGeom prst="rect">
              <a:avLst/>
            </a:prstGeom>
            <a:ln w="0">
              <a:noFill/>
            </a:ln>
          </p:spPr>
        </p:pic>
        <p:pic>
          <p:nvPicPr>
            <p:cNvPr id="1130" name="Google Shape;203;p 2" descr=""/>
            <p:cNvPicPr/>
            <p:nvPr/>
          </p:nvPicPr>
          <p:blipFill>
            <a:blip r:embed="rId3"/>
            <a:stretch/>
          </p:blipFill>
          <p:spPr>
            <a:xfrm>
              <a:off x="1258920" y="1454040"/>
              <a:ext cx="662760" cy="662760"/>
            </a:xfrm>
            <a:prstGeom prst="rect">
              <a:avLst/>
            </a:prstGeom>
            <a:ln w="0">
              <a:noFill/>
            </a:ln>
          </p:spPr>
        </p:pic>
        <p:pic>
          <p:nvPicPr>
            <p:cNvPr id="1131" name="Google Shape;204;p 2" descr=""/>
            <p:cNvPicPr/>
            <p:nvPr/>
          </p:nvPicPr>
          <p:blipFill>
            <a:blip r:embed="rId4"/>
            <a:stretch/>
          </p:blipFill>
          <p:spPr>
            <a:xfrm>
              <a:off x="1866600" y="1454040"/>
              <a:ext cx="663120" cy="662760"/>
            </a:xfrm>
            <a:prstGeom prst="rect">
              <a:avLst/>
            </a:prstGeom>
            <a:ln w="0">
              <a:noFill/>
            </a:ln>
          </p:spPr>
        </p:pic>
        <p:pic>
          <p:nvPicPr>
            <p:cNvPr id="1132" name="Google Shape;205;p 2" descr=""/>
            <p:cNvPicPr/>
            <p:nvPr/>
          </p:nvPicPr>
          <p:blipFill>
            <a:blip r:embed="rId5"/>
            <a:stretch/>
          </p:blipFill>
          <p:spPr>
            <a:xfrm>
              <a:off x="1258920" y="2118240"/>
              <a:ext cx="662760" cy="662760"/>
            </a:xfrm>
            <a:prstGeom prst="rect">
              <a:avLst/>
            </a:prstGeom>
            <a:ln w="0">
              <a:noFill/>
            </a:ln>
          </p:spPr>
        </p:pic>
      </p:grpSp>
      <p:grpSp>
        <p:nvGrpSpPr>
          <p:cNvPr id="1133" name="Google Shape;206;p 2"/>
          <p:cNvGrpSpPr/>
          <p:nvPr/>
        </p:nvGrpSpPr>
        <p:grpSpPr>
          <a:xfrm>
            <a:off x="4231440" y="1160280"/>
            <a:ext cx="592920" cy="1448640"/>
            <a:chOff x="4231440" y="1160280"/>
            <a:chExt cx="592920" cy="1448640"/>
          </a:xfrm>
        </p:grpSpPr>
        <p:grpSp>
          <p:nvGrpSpPr>
            <p:cNvPr id="1134" name="Google Shape;207;p 2"/>
            <p:cNvGrpSpPr/>
            <p:nvPr/>
          </p:nvGrpSpPr>
          <p:grpSpPr>
            <a:xfrm>
              <a:off x="4231440" y="1160280"/>
              <a:ext cx="199800" cy="1448640"/>
              <a:chOff x="4231440" y="1160280"/>
              <a:chExt cx="199800" cy="1448640"/>
            </a:xfrm>
          </p:grpSpPr>
          <p:pic>
            <p:nvPicPr>
              <p:cNvPr id="1135" name="Google Shape;208;p 2" descr=""/>
              <p:cNvPicPr/>
              <p:nvPr/>
            </p:nvPicPr>
            <p:blipFill>
              <a:blip r:embed="rId6"/>
              <a:srcRect l="16629" t="9221" r="56790" b="4548"/>
              <a:stretch/>
            </p:blipFill>
            <p:spPr>
              <a:xfrm>
                <a:off x="4231440" y="1160280"/>
                <a:ext cx="199800" cy="649800"/>
              </a:xfrm>
              <a:prstGeom prst="rect">
                <a:avLst/>
              </a:prstGeom>
              <a:ln w="28440">
                <a:solidFill>
                  <a:srgbClr val="ff0000"/>
                </a:solidFill>
                <a:round/>
              </a:ln>
            </p:spPr>
          </p:pic>
          <p:pic>
            <p:nvPicPr>
              <p:cNvPr id="1136" name="Google Shape;209;p 2" descr=""/>
              <p:cNvPicPr/>
              <p:nvPr/>
            </p:nvPicPr>
            <p:blipFill>
              <a:blip r:embed="rId7"/>
              <a:srcRect l="16629" t="9221" r="56790" b="4548"/>
              <a:stretch/>
            </p:blipFill>
            <p:spPr>
              <a:xfrm>
                <a:off x="4231440" y="1959120"/>
                <a:ext cx="199800" cy="649800"/>
              </a:xfrm>
              <a:prstGeom prst="rect">
                <a:avLst/>
              </a:prstGeom>
              <a:ln w="28440">
                <a:solidFill>
                  <a:srgbClr val="4285f4"/>
                </a:solidFill>
                <a:round/>
              </a:ln>
            </p:spPr>
          </p:pic>
        </p:grpSp>
        <p:pic>
          <p:nvPicPr>
            <p:cNvPr id="1137" name="Google Shape;210;p 2" descr=""/>
            <p:cNvPicPr/>
            <p:nvPr/>
          </p:nvPicPr>
          <p:blipFill>
            <a:blip r:embed="rId8"/>
            <a:srcRect l="16629" t="9221" r="56790" b="4548"/>
            <a:stretch/>
          </p:blipFill>
          <p:spPr>
            <a:xfrm>
              <a:off x="4624920" y="1559520"/>
              <a:ext cx="199440" cy="650160"/>
            </a:xfrm>
            <a:prstGeom prst="rect">
              <a:avLst/>
            </a:prstGeom>
            <a:ln w="28440">
              <a:solidFill>
                <a:srgbClr val="85200c"/>
              </a:solidFill>
              <a:round/>
            </a:ln>
          </p:spPr>
        </p:pic>
      </p:grpSp>
      <p:sp>
        <p:nvSpPr>
          <p:cNvPr id="1138" name="Google Shape;211;p 2"/>
          <p:cNvSpPr/>
          <p:nvPr/>
        </p:nvSpPr>
        <p:spPr>
          <a:xfrm>
            <a:off x="3148920" y="1412280"/>
            <a:ext cx="463680" cy="715680"/>
          </a:xfrm>
          <a:prstGeom prst="rightArrow">
            <a:avLst>
              <a:gd name="adj1" fmla="val 50000"/>
              <a:gd name="adj2" fmla="val 50000"/>
            </a:avLst>
          </a:prstGeom>
          <a:solidFill>
            <a:srgbClr val="b7b7b7"/>
          </a:solidFill>
          <a:ln w="0">
            <a:noFill/>
          </a:ln>
        </p:spPr>
        <p:style>
          <a:lnRef idx="0"/>
          <a:fillRef idx="0"/>
          <a:effectRef idx="0"/>
          <a:fontRef idx="minor"/>
        </p:style>
        <p:txBody>
          <a:bodyPr lIns="90000" rIns="90000" tIns="91440" bIns="91440" anchor="ctr">
            <a:noAutofit/>
          </a:bodyPr>
          <a:p>
            <a:pPr>
              <a:lnSpc>
                <a:spcPct val="100000"/>
              </a:lnSpc>
            </a:pPr>
            <a:endParaRPr b="0" lang="en-AU" sz="1400" spc="-1" strike="noStrike">
              <a:solidFill>
                <a:srgbClr val="000000"/>
              </a:solidFill>
              <a:latin typeface="Arial"/>
              <a:ea typeface="DejaVu Sans"/>
            </a:endParaRPr>
          </a:p>
        </p:txBody>
      </p:sp>
      <p:sp>
        <p:nvSpPr>
          <p:cNvPr id="1139" name="Google Shape;212;p 2"/>
          <p:cNvSpPr/>
          <p:nvPr/>
        </p:nvSpPr>
        <p:spPr>
          <a:xfrm>
            <a:off x="5444280" y="1412280"/>
            <a:ext cx="463320" cy="715680"/>
          </a:xfrm>
          <a:prstGeom prst="rightArrow">
            <a:avLst>
              <a:gd name="adj1" fmla="val 50000"/>
              <a:gd name="adj2" fmla="val 50000"/>
            </a:avLst>
          </a:prstGeom>
          <a:solidFill>
            <a:srgbClr val="b7b7b7"/>
          </a:solidFill>
          <a:ln w="0">
            <a:noFill/>
          </a:ln>
        </p:spPr>
        <p:style>
          <a:lnRef idx="0"/>
          <a:fillRef idx="0"/>
          <a:effectRef idx="0"/>
          <a:fontRef idx="minor"/>
        </p:style>
        <p:txBody>
          <a:bodyPr lIns="90000" rIns="90000" tIns="91440" bIns="91440" anchor="ctr">
            <a:noAutofit/>
          </a:bodyPr>
          <a:p>
            <a:pPr>
              <a:lnSpc>
                <a:spcPct val="100000"/>
              </a:lnSpc>
            </a:pPr>
            <a:endParaRPr b="0" lang="en-AU" sz="1400" spc="-1" strike="noStrike">
              <a:solidFill>
                <a:srgbClr val="000000"/>
              </a:solidFill>
              <a:latin typeface="Arial"/>
              <a:ea typeface="DejaVu Sans"/>
            </a:endParaRPr>
          </a:p>
        </p:txBody>
      </p:sp>
      <p:pic>
        <p:nvPicPr>
          <p:cNvPr id="1140" name="Google Shape;213;p 2" descr=""/>
          <p:cNvPicPr/>
          <p:nvPr/>
        </p:nvPicPr>
        <p:blipFill>
          <a:blip r:embed="rId9"/>
          <a:stretch/>
        </p:blipFill>
        <p:spPr>
          <a:xfrm>
            <a:off x="9065160" y="1360080"/>
            <a:ext cx="1642320" cy="820440"/>
          </a:xfrm>
          <a:prstGeom prst="rect">
            <a:avLst/>
          </a:prstGeom>
          <a:ln w="0">
            <a:noFill/>
          </a:ln>
        </p:spPr>
      </p:pic>
      <p:sp>
        <p:nvSpPr>
          <p:cNvPr id="1141" name="Google Shape;214;p 2"/>
          <p:cNvSpPr/>
          <p:nvPr/>
        </p:nvSpPr>
        <p:spPr>
          <a:xfrm>
            <a:off x="7982280" y="1412280"/>
            <a:ext cx="463680" cy="715680"/>
          </a:xfrm>
          <a:prstGeom prst="rightArrow">
            <a:avLst>
              <a:gd name="adj1" fmla="val 50000"/>
              <a:gd name="adj2" fmla="val 50000"/>
            </a:avLst>
          </a:prstGeom>
          <a:solidFill>
            <a:srgbClr val="b7b7b7"/>
          </a:solidFill>
          <a:ln w="0">
            <a:noFill/>
          </a:ln>
        </p:spPr>
        <p:style>
          <a:lnRef idx="0"/>
          <a:fillRef idx="0"/>
          <a:effectRef idx="0"/>
          <a:fontRef idx="minor"/>
        </p:style>
        <p:txBody>
          <a:bodyPr lIns="90000" rIns="90000" tIns="91440" bIns="91440" anchor="ctr">
            <a:noAutofit/>
          </a:bodyPr>
          <a:p>
            <a:pPr>
              <a:lnSpc>
                <a:spcPct val="100000"/>
              </a:lnSpc>
            </a:pPr>
            <a:endParaRPr b="0" lang="en-AU" sz="1400" spc="-1" strike="noStrike">
              <a:solidFill>
                <a:srgbClr val="000000"/>
              </a:solidFill>
              <a:latin typeface="Arial"/>
              <a:ea typeface="DejaVu Sans"/>
            </a:endParaRPr>
          </a:p>
        </p:txBody>
      </p:sp>
      <p:grpSp>
        <p:nvGrpSpPr>
          <p:cNvPr id="1142" name="Google Shape;215;p 2"/>
          <p:cNvGrpSpPr/>
          <p:nvPr/>
        </p:nvGrpSpPr>
        <p:grpSpPr>
          <a:xfrm>
            <a:off x="6526800" y="1445400"/>
            <a:ext cx="836640" cy="649800"/>
            <a:chOff x="6526800" y="1445400"/>
            <a:chExt cx="836640" cy="649800"/>
          </a:xfrm>
        </p:grpSpPr>
        <p:pic>
          <p:nvPicPr>
            <p:cNvPr id="1143" name="Google Shape;216;p 2" descr=""/>
            <p:cNvPicPr/>
            <p:nvPr/>
          </p:nvPicPr>
          <p:blipFill>
            <a:blip r:embed="rId10"/>
            <a:srcRect l="16629" t="9221" r="56790" b="4548"/>
            <a:stretch/>
          </p:blipFill>
          <p:spPr>
            <a:xfrm>
              <a:off x="6526800" y="1445400"/>
              <a:ext cx="199800" cy="649800"/>
            </a:xfrm>
            <a:prstGeom prst="rect">
              <a:avLst/>
            </a:prstGeom>
            <a:ln w="0">
              <a:noFill/>
            </a:ln>
          </p:spPr>
        </p:pic>
        <p:pic>
          <p:nvPicPr>
            <p:cNvPr id="1144" name="Google Shape;217;p 2" descr=""/>
            <p:cNvPicPr/>
            <p:nvPr/>
          </p:nvPicPr>
          <p:blipFill>
            <a:blip r:embed="rId11"/>
            <a:srcRect l="16629" t="9221" r="56790" b="4548"/>
            <a:stretch/>
          </p:blipFill>
          <p:spPr>
            <a:xfrm>
              <a:off x="7163640" y="1445400"/>
              <a:ext cx="199800" cy="649800"/>
            </a:xfrm>
            <a:prstGeom prst="rect">
              <a:avLst/>
            </a:prstGeom>
            <a:ln w="0">
              <a:noFill/>
            </a:ln>
          </p:spPr>
        </p:pic>
        <p:sp>
          <p:nvSpPr>
            <p:cNvPr id="1145" name="Google Shape;218;p 2"/>
            <p:cNvSpPr/>
            <p:nvPr/>
          </p:nvSpPr>
          <p:spPr>
            <a:xfrm>
              <a:off x="6726960" y="1770480"/>
              <a:ext cx="435960" cy="360"/>
            </a:xfrm>
            <a:prstGeom prst="straightConnector1">
              <a:avLst/>
            </a:prstGeom>
            <a:noFill/>
            <a:ln w="38160">
              <a:solidFill>
                <a:srgbClr val="595959"/>
              </a:solidFill>
              <a:round/>
            </a:ln>
          </p:spPr>
          <p:style>
            <a:lnRef idx="0"/>
            <a:fillRef idx="0"/>
            <a:effectRef idx="0"/>
            <a:fontRef idx="minor"/>
          </p:style>
          <p:txBody>
            <a:bodyPr lIns="90000" rIns="90000" tIns="-44640" bIns="-44640" anchor="t">
              <a:noAutofit/>
            </a:bodyPr>
            <a:p>
              <a:pPr>
                <a:lnSpc>
                  <a:spcPct val="100000"/>
                </a:lnSpc>
              </a:pPr>
              <a:endParaRPr b="0" lang="en-AU" sz="1800" spc="-1" strike="noStrike">
                <a:solidFill>
                  <a:srgbClr val="000000"/>
                </a:solidFill>
                <a:latin typeface="Arial"/>
                <a:ea typeface="DejaVu Sans"/>
              </a:endParaRPr>
            </a:p>
          </p:txBody>
        </p:sp>
      </p:grpSp>
      <p:grpSp>
        <p:nvGrpSpPr>
          <p:cNvPr id="1146" name="Google Shape;219;p 2"/>
          <p:cNvGrpSpPr/>
          <p:nvPr/>
        </p:nvGrpSpPr>
        <p:grpSpPr>
          <a:xfrm>
            <a:off x="1095840" y="3024720"/>
            <a:ext cx="1596600" cy="1448280"/>
            <a:chOff x="1095840" y="3024720"/>
            <a:chExt cx="1596600" cy="1448280"/>
          </a:xfrm>
        </p:grpSpPr>
        <p:pic>
          <p:nvPicPr>
            <p:cNvPr id="1147" name="Google Shape;220;p 2" descr=""/>
            <p:cNvPicPr/>
            <p:nvPr/>
          </p:nvPicPr>
          <p:blipFill>
            <a:blip r:embed="rId12"/>
            <a:srcRect l="16629" t="9221" r="56790" b="4548"/>
            <a:stretch/>
          </p:blipFill>
          <p:spPr>
            <a:xfrm>
              <a:off x="1578240" y="3683520"/>
              <a:ext cx="110880" cy="362160"/>
            </a:xfrm>
            <a:prstGeom prst="rect">
              <a:avLst/>
            </a:prstGeom>
            <a:ln w="0">
              <a:noFill/>
            </a:ln>
          </p:spPr>
        </p:pic>
        <p:pic>
          <p:nvPicPr>
            <p:cNvPr id="1148" name="Google Shape;221;p 2" descr=""/>
            <p:cNvPicPr/>
            <p:nvPr/>
          </p:nvPicPr>
          <p:blipFill>
            <a:blip r:embed="rId13"/>
            <a:srcRect l="16629" t="9221" r="56790" b="4548"/>
            <a:stretch/>
          </p:blipFill>
          <p:spPr>
            <a:xfrm>
              <a:off x="1095840" y="3253320"/>
              <a:ext cx="110880" cy="362160"/>
            </a:xfrm>
            <a:prstGeom prst="rect">
              <a:avLst/>
            </a:prstGeom>
            <a:ln w="0">
              <a:noFill/>
            </a:ln>
          </p:spPr>
        </p:pic>
        <p:pic>
          <p:nvPicPr>
            <p:cNvPr id="1149" name="Google Shape;222;p 2" descr=""/>
            <p:cNvPicPr/>
            <p:nvPr/>
          </p:nvPicPr>
          <p:blipFill>
            <a:blip r:embed="rId14"/>
            <a:srcRect l="16629" t="9221" r="56790" b="4548"/>
            <a:stretch/>
          </p:blipFill>
          <p:spPr>
            <a:xfrm>
              <a:off x="1689840" y="3114000"/>
              <a:ext cx="110880" cy="362160"/>
            </a:xfrm>
            <a:prstGeom prst="rect">
              <a:avLst/>
            </a:prstGeom>
            <a:ln w="0">
              <a:noFill/>
            </a:ln>
          </p:spPr>
        </p:pic>
        <p:pic>
          <p:nvPicPr>
            <p:cNvPr id="1150" name="Google Shape;223;p 2" descr=""/>
            <p:cNvPicPr/>
            <p:nvPr/>
          </p:nvPicPr>
          <p:blipFill>
            <a:blip r:embed="rId15"/>
            <a:srcRect l="16629" t="9221" r="56790" b="4548"/>
            <a:stretch/>
          </p:blipFill>
          <p:spPr>
            <a:xfrm>
              <a:off x="1256400" y="3934800"/>
              <a:ext cx="110880" cy="362160"/>
            </a:xfrm>
            <a:prstGeom prst="rect">
              <a:avLst/>
            </a:prstGeom>
            <a:ln w="0">
              <a:noFill/>
            </a:ln>
          </p:spPr>
        </p:pic>
        <p:pic>
          <p:nvPicPr>
            <p:cNvPr id="1151" name="Google Shape;224;p 2" descr=""/>
            <p:cNvPicPr/>
            <p:nvPr/>
          </p:nvPicPr>
          <p:blipFill>
            <a:blip r:embed="rId16"/>
            <a:srcRect l="16629" t="9221" r="56790" b="4548"/>
            <a:stretch/>
          </p:blipFill>
          <p:spPr>
            <a:xfrm>
              <a:off x="2162520" y="3417480"/>
              <a:ext cx="110880" cy="362160"/>
            </a:xfrm>
            <a:prstGeom prst="rect">
              <a:avLst/>
            </a:prstGeom>
            <a:ln w="0">
              <a:noFill/>
            </a:ln>
          </p:spPr>
        </p:pic>
        <p:pic>
          <p:nvPicPr>
            <p:cNvPr id="1152" name="Google Shape;225;p 2" descr=""/>
            <p:cNvPicPr/>
            <p:nvPr/>
          </p:nvPicPr>
          <p:blipFill>
            <a:blip r:embed="rId17"/>
            <a:srcRect l="16629" t="9221" r="56790" b="4548"/>
            <a:stretch/>
          </p:blipFill>
          <p:spPr>
            <a:xfrm>
              <a:off x="2006280" y="4110840"/>
              <a:ext cx="110880" cy="362160"/>
            </a:xfrm>
            <a:prstGeom prst="rect">
              <a:avLst/>
            </a:prstGeom>
            <a:ln w="0">
              <a:noFill/>
            </a:ln>
          </p:spPr>
        </p:pic>
        <p:pic>
          <p:nvPicPr>
            <p:cNvPr id="1153" name="Google Shape;226;p 2" descr=""/>
            <p:cNvPicPr/>
            <p:nvPr/>
          </p:nvPicPr>
          <p:blipFill>
            <a:blip r:embed="rId18"/>
            <a:srcRect l="16629" t="9221" r="56790" b="4548"/>
            <a:stretch/>
          </p:blipFill>
          <p:spPr>
            <a:xfrm>
              <a:off x="2581560" y="3024720"/>
              <a:ext cx="110880" cy="361800"/>
            </a:xfrm>
            <a:prstGeom prst="rect">
              <a:avLst/>
            </a:prstGeom>
            <a:ln w="0">
              <a:noFill/>
            </a:ln>
          </p:spPr>
        </p:pic>
      </p:grpSp>
      <p:grpSp>
        <p:nvGrpSpPr>
          <p:cNvPr id="1154" name="Google Shape;227;p 2"/>
          <p:cNvGrpSpPr/>
          <p:nvPr/>
        </p:nvGrpSpPr>
        <p:grpSpPr>
          <a:xfrm>
            <a:off x="3729600" y="3000240"/>
            <a:ext cx="1597320" cy="1449000"/>
            <a:chOff x="3729600" y="3000240"/>
            <a:chExt cx="1597320" cy="1449000"/>
          </a:xfrm>
        </p:grpSpPr>
        <p:pic>
          <p:nvPicPr>
            <p:cNvPr id="1155" name="Google Shape;228;p 2" descr=""/>
            <p:cNvPicPr/>
            <p:nvPr/>
          </p:nvPicPr>
          <p:blipFill>
            <a:blip r:embed="rId19"/>
            <a:srcRect l="16629" t="9221" r="56790" b="4548"/>
            <a:stretch/>
          </p:blipFill>
          <p:spPr>
            <a:xfrm>
              <a:off x="4212360" y="3659040"/>
              <a:ext cx="110880" cy="362160"/>
            </a:xfrm>
            <a:prstGeom prst="rect">
              <a:avLst/>
            </a:prstGeom>
            <a:ln w="28440">
              <a:solidFill>
                <a:srgbClr val="4285f4"/>
              </a:solidFill>
              <a:round/>
            </a:ln>
          </p:spPr>
        </p:pic>
        <p:pic>
          <p:nvPicPr>
            <p:cNvPr id="1156" name="Google Shape;229;p 2" descr=""/>
            <p:cNvPicPr/>
            <p:nvPr/>
          </p:nvPicPr>
          <p:blipFill>
            <a:blip r:embed="rId20"/>
            <a:srcRect l="16629" t="9221" r="56790" b="4548"/>
            <a:stretch/>
          </p:blipFill>
          <p:spPr>
            <a:xfrm>
              <a:off x="3729600" y="3229200"/>
              <a:ext cx="110880" cy="361800"/>
            </a:xfrm>
            <a:prstGeom prst="rect">
              <a:avLst/>
            </a:prstGeom>
            <a:ln w="0">
              <a:noFill/>
            </a:ln>
          </p:spPr>
        </p:pic>
        <p:pic>
          <p:nvPicPr>
            <p:cNvPr id="1157" name="Google Shape;230;p 2" descr=""/>
            <p:cNvPicPr/>
            <p:nvPr/>
          </p:nvPicPr>
          <p:blipFill>
            <a:blip r:embed="rId21"/>
            <a:srcRect l="16629" t="9221" r="56790" b="4548"/>
            <a:stretch/>
          </p:blipFill>
          <p:spPr>
            <a:xfrm>
              <a:off x="4324320" y="3090240"/>
              <a:ext cx="110880" cy="362160"/>
            </a:xfrm>
            <a:prstGeom prst="rect">
              <a:avLst/>
            </a:prstGeom>
            <a:ln w="0">
              <a:noFill/>
            </a:ln>
          </p:spPr>
        </p:pic>
        <p:pic>
          <p:nvPicPr>
            <p:cNvPr id="1158" name="Google Shape;231;p 2" descr=""/>
            <p:cNvPicPr/>
            <p:nvPr/>
          </p:nvPicPr>
          <p:blipFill>
            <a:blip r:embed="rId22"/>
            <a:srcRect l="16629" t="9221" r="56790" b="4548"/>
            <a:stretch/>
          </p:blipFill>
          <p:spPr>
            <a:xfrm>
              <a:off x="3890520" y="3910680"/>
              <a:ext cx="110880" cy="361800"/>
            </a:xfrm>
            <a:prstGeom prst="rect">
              <a:avLst/>
            </a:prstGeom>
            <a:ln w="0">
              <a:noFill/>
            </a:ln>
          </p:spPr>
        </p:pic>
        <p:pic>
          <p:nvPicPr>
            <p:cNvPr id="1159" name="Google Shape;232;p 2" descr=""/>
            <p:cNvPicPr/>
            <p:nvPr/>
          </p:nvPicPr>
          <p:blipFill>
            <a:blip r:embed="rId23"/>
            <a:srcRect l="16629" t="9221" r="56790" b="4548"/>
            <a:stretch/>
          </p:blipFill>
          <p:spPr>
            <a:xfrm>
              <a:off x="4796640" y="3393360"/>
              <a:ext cx="110880" cy="362160"/>
            </a:xfrm>
            <a:prstGeom prst="rect">
              <a:avLst/>
            </a:prstGeom>
            <a:ln w="28440">
              <a:solidFill>
                <a:srgbClr val="ff0000"/>
              </a:solidFill>
              <a:round/>
            </a:ln>
          </p:spPr>
        </p:pic>
        <p:pic>
          <p:nvPicPr>
            <p:cNvPr id="1160" name="Google Shape;233;p 2" descr=""/>
            <p:cNvPicPr/>
            <p:nvPr/>
          </p:nvPicPr>
          <p:blipFill>
            <a:blip r:embed="rId24"/>
            <a:srcRect l="16629" t="9221" r="56790" b="4548"/>
            <a:stretch/>
          </p:blipFill>
          <p:spPr>
            <a:xfrm>
              <a:off x="4640400" y="4087080"/>
              <a:ext cx="110880" cy="362160"/>
            </a:xfrm>
            <a:prstGeom prst="rect">
              <a:avLst/>
            </a:prstGeom>
            <a:ln w="0">
              <a:noFill/>
            </a:ln>
          </p:spPr>
        </p:pic>
        <p:pic>
          <p:nvPicPr>
            <p:cNvPr id="1161" name="Google Shape;234;p 2" descr=""/>
            <p:cNvPicPr/>
            <p:nvPr/>
          </p:nvPicPr>
          <p:blipFill>
            <a:blip r:embed="rId25"/>
            <a:srcRect l="16629" t="9221" r="56790" b="4548"/>
            <a:stretch/>
          </p:blipFill>
          <p:spPr>
            <a:xfrm>
              <a:off x="5216040" y="3000240"/>
              <a:ext cx="110880" cy="362160"/>
            </a:xfrm>
            <a:prstGeom prst="rect">
              <a:avLst/>
            </a:prstGeom>
            <a:ln w="0">
              <a:noFill/>
            </a:ln>
          </p:spPr>
        </p:pic>
      </p:grpSp>
      <p:grpSp>
        <p:nvGrpSpPr>
          <p:cNvPr id="1162" name="Google Shape;235;p 2"/>
          <p:cNvGrpSpPr/>
          <p:nvPr/>
        </p:nvGrpSpPr>
        <p:grpSpPr>
          <a:xfrm>
            <a:off x="6146280" y="3000240"/>
            <a:ext cx="1597320" cy="1449000"/>
            <a:chOff x="6146280" y="3000240"/>
            <a:chExt cx="1597320" cy="1449000"/>
          </a:xfrm>
        </p:grpSpPr>
        <p:pic>
          <p:nvPicPr>
            <p:cNvPr id="1163" name="Google Shape;236;p 2" descr=""/>
            <p:cNvPicPr/>
            <p:nvPr/>
          </p:nvPicPr>
          <p:blipFill>
            <a:blip r:embed="rId26"/>
            <a:srcRect l="16629" t="9221" r="56790" b="4548"/>
            <a:stretch/>
          </p:blipFill>
          <p:spPr>
            <a:xfrm>
              <a:off x="6629040" y="3659040"/>
              <a:ext cx="110880" cy="362160"/>
            </a:xfrm>
            <a:prstGeom prst="rect">
              <a:avLst/>
            </a:prstGeom>
            <a:ln w="28440">
              <a:solidFill>
                <a:srgbClr val="4285f4"/>
              </a:solidFill>
              <a:round/>
            </a:ln>
          </p:spPr>
        </p:pic>
        <p:pic>
          <p:nvPicPr>
            <p:cNvPr id="1164" name="Google Shape;237;p 2" descr=""/>
            <p:cNvPicPr/>
            <p:nvPr/>
          </p:nvPicPr>
          <p:blipFill>
            <a:blip r:embed="rId27"/>
            <a:srcRect l="16629" t="9221" r="56790" b="4548"/>
            <a:stretch/>
          </p:blipFill>
          <p:spPr>
            <a:xfrm>
              <a:off x="6146280" y="3229200"/>
              <a:ext cx="111240" cy="361800"/>
            </a:xfrm>
            <a:prstGeom prst="rect">
              <a:avLst/>
            </a:prstGeom>
            <a:ln w="0">
              <a:noFill/>
            </a:ln>
          </p:spPr>
        </p:pic>
        <p:pic>
          <p:nvPicPr>
            <p:cNvPr id="1165" name="Google Shape;238;p 2" descr=""/>
            <p:cNvPicPr/>
            <p:nvPr/>
          </p:nvPicPr>
          <p:blipFill>
            <a:blip r:embed="rId28"/>
            <a:srcRect l="16629" t="9221" r="56790" b="4548"/>
            <a:stretch/>
          </p:blipFill>
          <p:spPr>
            <a:xfrm>
              <a:off x="6741000" y="3089520"/>
              <a:ext cx="110880" cy="362160"/>
            </a:xfrm>
            <a:prstGeom prst="rect">
              <a:avLst/>
            </a:prstGeom>
            <a:ln w="0">
              <a:noFill/>
            </a:ln>
          </p:spPr>
        </p:pic>
        <p:pic>
          <p:nvPicPr>
            <p:cNvPr id="1166" name="Google Shape;239;p 2" descr=""/>
            <p:cNvPicPr/>
            <p:nvPr/>
          </p:nvPicPr>
          <p:blipFill>
            <a:blip r:embed="rId29"/>
            <a:srcRect l="16629" t="9221" r="56790" b="4548"/>
            <a:stretch/>
          </p:blipFill>
          <p:spPr>
            <a:xfrm>
              <a:off x="6307200" y="3910680"/>
              <a:ext cx="110880" cy="361800"/>
            </a:xfrm>
            <a:prstGeom prst="rect">
              <a:avLst/>
            </a:prstGeom>
            <a:ln w="0">
              <a:noFill/>
            </a:ln>
          </p:spPr>
        </p:pic>
        <p:pic>
          <p:nvPicPr>
            <p:cNvPr id="1167" name="Google Shape;240;p 2" descr=""/>
            <p:cNvPicPr/>
            <p:nvPr/>
          </p:nvPicPr>
          <p:blipFill>
            <a:blip r:embed="rId30"/>
            <a:srcRect l="16629" t="9221" r="56790" b="4548"/>
            <a:stretch/>
          </p:blipFill>
          <p:spPr>
            <a:xfrm>
              <a:off x="7213320" y="3393360"/>
              <a:ext cx="111240" cy="362160"/>
            </a:xfrm>
            <a:prstGeom prst="rect">
              <a:avLst/>
            </a:prstGeom>
            <a:ln w="28440">
              <a:solidFill>
                <a:srgbClr val="ff0000"/>
              </a:solidFill>
              <a:round/>
            </a:ln>
          </p:spPr>
        </p:pic>
        <p:pic>
          <p:nvPicPr>
            <p:cNvPr id="1168" name="Google Shape;241;p 2" descr=""/>
            <p:cNvPicPr/>
            <p:nvPr/>
          </p:nvPicPr>
          <p:blipFill>
            <a:blip r:embed="rId31"/>
            <a:srcRect l="16629" t="9221" r="56790" b="4548"/>
            <a:stretch/>
          </p:blipFill>
          <p:spPr>
            <a:xfrm>
              <a:off x="7057080" y="4087080"/>
              <a:ext cx="110880" cy="362160"/>
            </a:xfrm>
            <a:prstGeom prst="rect">
              <a:avLst/>
            </a:prstGeom>
            <a:ln w="0">
              <a:noFill/>
            </a:ln>
          </p:spPr>
        </p:pic>
        <p:sp>
          <p:nvSpPr>
            <p:cNvPr id="1169" name="Google Shape;242;p 2"/>
            <p:cNvSpPr/>
            <p:nvPr/>
          </p:nvSpPr>
          <p:spPr>
            <a:xfrm>
              <a:off x="6257880" y="3410640"/>
              <a:ext cx="370080" cy="429120"/>
            </a:xfrm>
            <a:prstGeom prst="straightConnector1">
              <a:avLst/>
            </a:prstGeom>
            <a:noFill/>
            <a:ln w="19080">
              <a:solidFill>
                <a:srgbClr val="595959"/>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70" name="Google Shape;243;p 2"/>
            <p:cNvSpPr/>
            <p:nvPr/>
          </p:nvSpPr>
          <p:spPr>
            <a:xfrm flipH="1" rot="10800000">
              <a:off x="6411240" y="3841200"/>
              <a:ext cx="209520" cy="250920"/>
            </a:xfrm>
            <a:prstGeom prst="straightConnector1">
              <a:avLst/>
            </a:prstGeom>
            <a:noFill/>
            <a:ln w="19080">
              <a:solidFill>
                <a:srgbClr val="595959"/>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71" name="Google Shape;244;p 2"/>
            <p:cNvSpPr/>
            <p:nvPr/>
          </p:nvSpPr>
          <p:spPr>
            <a:xfrm flipH="1">
              <a:off x="6733440" y="3452760"/>
              <a:ext cx="55440" cy="387000"/>
            </a:xfrm>
            <a:prstGeom prst="straightConnector1">
              <a:avLst/>
            </a:prstGeom>
            <a:noFill/>
            <a:ln w="28440">
              <a:solidFill>
                <a:srgbClr val="595959"/>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72" name="Google Shape;245;p 2"/>
            <p:cNvSpPr/>
            <p:nvPr/>
          </p:nvSpPr>
          <p:spPr>
            <a:xfrm rot="10800000">
              <a:off x="6741720" y="3841200"/>
              <a:ext cx="370800" cy="245880"/>
            </a:xfrm>
            <a:prstGeom prst="straightConnector1">
              <a:avLst/>
            </a:prstGeom>
            <a:noFill/>
            <a:ln w="19080">
              <a:solidFill>
                <a:srgbClr val="595959"/>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73" name="Google Shape;246;p 2"/>
            <p:cNvSpPr/>
            <p:nvPr/>
          </p:nvSpPr>
          <p:spPr>
            <a:xfrm flipH="1">
              <a:off x="7111800" y="3575160"/>
              <a:ext cx="99720" cy="510840"/>
            </a:xfrm>
            <a:prstGeom prst="straightConnector1">
              <a:avLst/>
            </a:prstGeom>
            <a:noFill/>
            <a:ln w="28440">
              <a:solidFill>
                <a:srgbClr val="595959"/>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74" name="Google Shape;247;p 2"/>
            <p:cNvSpPr/>
            <p:nvPr/>
          </p:nvSpPr>
          <p:spPr>
            <a:xfrm rot="10800000">
              <a:off x="6797520" y="3453480"/>
              <a:ext cx="415800" cy="121680"/>
            </a:xfrm>
            <a:prstGeom prst="straightConnector1">
              <a:avLst/>
            </a:prstGeom>
            <a:noFill/>
            <a:ln w="19080">
              <a:solidFill>
                <a:srgbClr val="595959"/>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pic>
          <p:nvPicPr>
            <p:cNvPr id="1175" name="Google Shape;248;p 2" descr=""/>
            <p:cNvPicPr/>
            <p:nvPr/>
          </p:nvPicPr>
          <p:blipFill>
            <a:blip r:embed="rId32"/>
            <a:srcRect l="16629" t="9221" r="56790" b="4548"/>
            <a:stretch/>
          </p:blipFill>
          <p:spPr>
            <a:xfrm>
              <a:off x="7632720" y="3000240"/>
              <a:ext cx="110880" cy="362160"/>
            </a:xfrm>
            <a:prstGeom prst="rect">
              <a:avLst/>
            </a:prstGeom>
            <a:ln w="0">
              <a:noFill/>
            </a:ln>
          </p:spPr>
        </p:pic>
        <p:sp>
          <p:nvSpPr>
            <p:cNvPr id="1176" name="Google Shape;249;p 2"/>
            <p:cNvSpPr/>
            <p:nvPr/>
          </p:nvSpPr>
          <p:spPr>
            <a:xfrm flipH="1">
              <a:off x="7316640" y="3181680"/>
              <a:ext cx="306720" cy="392400"/>
            </a:xfrm>
            <a:prstGeom prst="straightConnector1">
              <a:avLst/>
            </a:prstGeom>
            <a:noFill/>
            <a:ln w="19080">
              <a:solidFill>
                <a:srgbClr val="595959"/>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grpSp>
      <p:grpSp>
        <p:nvGrpSpPr>
          <p:cNvPr id="1177" name="Google Shape;250;p 2"/>
          <p:cNvGrpSpPr/>
          <p:nvPr/>
        </p:nvGrpSpPr>
        <p:grpSpPr>
          <a:xfrm>
            <a:off x="9087120" y="3024360"/>
            <a:ext cx="1597320" cy="1448280"/>
            <a:chOff x="9087120" y="3024360"/>
            <a:chExt cx="1597320" cy="1448280"/>
          </a:xfrm>
        </p:grpSpPr>
        <p:pic>
          <p:nvPicPr>
            <p:cNvPr id="1178" name="Google Shape;251;p 2" descr=""/>
            <p:cNvPicPr/>
            <p:nvPr/>
          </p:nvPicPr>
          <p:blipFill>
            <a:blip r:embed="rId33"/>
            <a:srcRect l="16629" t="9221" r="56790" b="4548"/>
            <a:stretch/>
          </p:blipFill>
          <p:spPr>
            <a:xfrm>
              <a:off x="9570240" y="3683160"/>
              <a:ext cx="110880" cy="362160"/>
            </a:xfrm>
            <a:prstGeom prst="rect">
              <a:avLst/>
            </a:prstGeom>
            <a:ln w="28440">
              <a:solidFill>
                <a:srgbClr val="4285f4"/>
              </a:solidFill>
              <a:round/>
            </a:ln>
          </p:spPr>
        </p:pic>
        <p:pic>
          <p:nvPicPr>
            <p:cNvPr id="1179" name="Google Shape;252;p 2" descr=""/>
            <p:cNvPicPr/>
            <p:nvPr/>
          </p:nvPicPr>
          <p:blipFill>
            <a:blip r:embed="rId34"/>
            <a:srcRect l="16629" t="9221" r="56790" b="4548"/>
            <a:stretch/>
          </p:blipFill>
          <p:spPr>
            <a:xfrm>
              <a:off x="9087120" y="3253320"/>
              <a:ext cx="111240" cy="361800"/>
            </a:xfrm>
            <a:prstGeom prst="rect">
              <a:avLst/>
            </a:prstGeom>
            <a:ln w="28440">
              <a:solidFill>
                <a:srgbClr val="4285f4"/>
              </a:solidFill>
              <a:prstDash val="dash"/>
              <a:round/>
            </a:ln>
          </p:spPr>
        </p:pic>
        <p:pic>
          <p:nvPicPr>
            <p:cNvPr id="1180" name="Google Shape;253;p 2" descr=""/>
            <p:cNvPicPr/>
            <p:nvPr/>
          </p:nvPicPr>
          <p:blipFill>
            <a:blip r:embed="rId35"/>
            <a:srcRect l="16629" t="9221" r="56790" b="4548"/>
            <a:stretch/>
          </p:blipFill>
          <p:spPr>
            <a:xfrm>
              <a:off x="9681840" y="3114000"/>
              <a:ext cx="110880" cy="362160"/>
            </a:xfrm>
            <a:prstGeom prst="rect">
              <a:avLst/>
            </a:prstGeom>
            <a:ln w="28440">
              <a:solidFill>
                <a:srgbClr val="4285f4"/>
              </a:solidFill>
              <a:prstDash val="dash"/>
              <a:round/>
            </a:ln>
          </p:spPr>
        </p:pic>
        <p:pic>
          <p:nvPicPr>
            <p:cNvPr id="1181" name="Google Shape;254;p 2" descr=""/>
            <p:cNvPicPr/>
            <p:nvPr/>
          </p:nvPicPr>
          <p:blipFill>
            <a:blip r:embed="rId36"/>
            <a:srcRect l="16629" t="9221" r="56790" b="4548"/>
            <a:stretch/>
          </p:blipFill>
          <p:spPr>
            <a:xfrm>
              <a:off x="9248040" y="3934800"/>
              <a:ext cx="110880" cy="361800"/>
            </a:xfrm>
            <a:prstGeom prst="rect">
              <a:avLst/>
            </a:prstGeom>
            <a:ln w="28440">
              <a:solidFill>
                <a:srgbClr val="4285f4"/>
              </a:solidFill>
              <a:prstDash val="dash"/>
              <a:round/>
            </a:ln>
          </p:spPr>
        </p:pic>
        <p:pic>
          <p:nvPicPr>
            <p:cNvPr id="1182" name="Google Shape;255;p 2" descr=""/>
            <p:cNvPicPr/>
            <p:nvPr/>
          </p:nvPicPr>
          <p:blipFill>
            <a:blip r:embed="rId37"/>
            <a:srcRect l="16629" t="9221" r="56790" b="4548"/>
            <a:stretch/>
          </p:blipFill>
          <p:spPr>
            <a:xfrm>
              <a:off x="10154160" y="3417480"/>
              <a:ext cx="111240" cy="361800"/>
            </a:xfrm>
            <a:prstGeom prst="rect">
              <a:avLst/>
            </a:prstGeom>
            <a:ln w="28440">
              <a:solidFill>
                <a:srgbClr val="ff0000"/>
              </a:solidFill>
              <a:round/>
            </a:ln>
          </p:spPr>
        </p:pic>
        <p:pic>
          <p:nvPicPr>
            <p:cNvPr id="1183" name="Google Shape;256;p 2" descr=""/>
            <p:cNvPicPr/>
            <p:nvPr/>
          </p:nvPicPr>
          <p:blipFill>
            <a:blip r:embed="rId38"/>
            <a:srcRect l="16629" t="9221" r="56790" b="4548"/>
            <a:stretch/>
          </p:blipFill>
          <p:spPr>
            <a:xfrm>
              <a:off x="9998280" y="4110840"/>
              <a:ext cx="110880" cy="361800"/>
            </a:xfrm>
            <a:prstGeom prst="rect">
              <a:avLst/>
            </a:prstGeom>
            <a:ln w="28440">
              <a:solidFill>
                <a:srgbClr val="ff0000"/>
              </a:solidFill>
              <a:prstDash val="dash"/>
              <a:round/>
            </a:ln>
          </p:spPr>
        </p:pic>
        <p:sp>
          <p:nvSpPr>
            <p:cNvPr id="1184" name="Google Shape;257;p 2"/>
            <p:cNvSpPr/>
            <p:nvPr/>
          </p:nvSpPr>
          <p:spPr>
            <a:xfrm>
              <a:off x="9199440" y="3434760"/>
              <a:ext cx="369720" cy="429120"/>
            </a:xfrm>
            <a:prstGeom prst="straightConnector1">
              <a:avLst/>
            </a:prstGeom>
            <a:noFill/>
            <a:ln w="19080">
              <a:solidFill>
                <a:srgbClr val="4285f4"/>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85" name="Google Shape;258;p 2"/>
            <p:cNvSpPr/>
            <p:nvPr/>
          </p:nvSpPr>
          <p:spPr>
            <a:xfrm flipH="1" rot="10800000">
              <a:off x="9359640" y="3865320"/>
              <a:ext cx="209160" cy="250920"/>
            </a:xfrm>
            <a:prstGeom prst="straightConnector1">
              <a:avLst/>
            </a:prstGeom>
            <a:noFill/>
            <a:ln w="19080">
              <a:solidFill>
                <a:srgbClr val="4285f4"/>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86" name="Google Shape;259;p 2"/>
            <p:cNvSpPr/>
            <p:nvPr/>
          </p:nvSpPr>
          <p:spPr>
            <a:xfrm flipH="1">
              <a:off x="9674640" y="3476880"/>
              <a:ext cx="55440" cy="387000"/>
            </a:xfrm>
            <a:prstGeom prst="straightConnector1">
              <a:avLst/>
            </a:prstGeom>
            <a:noFill/>
            <a:ln w="28440">
              <a:solidFill>
                <a:srgbClr val="4285f4"/>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87" name="Google Shape;260;p 2"/>
            <p:cNvSpPr/>
            <p:nvPr/>
          </p:nvSpPr>
          <p:spPr>
            <a:xfrm rot="10800000">
              <a:off x="9682560" y="3864960"/>
              <a:ext cx="371160" cy="245880"/>
            </a:xfrm>
            <a:prstGeom prst="straightConnector1">
              <a:avLst/>
            </a:prstGeom>
            <a:noFill/>
            <a:ln w="19080">
              <a:solidFill>
                <a:srgbClr val="595959"/>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88" name="Google Shape;261;p 2"/>
            <p:cNvSpPr/>
            <p:nvPr/>
          </p:nvSpPr>
          <p:spPr>
            <a:xfrm flipH="1">
              <a:off x="10052640" y="3598920"/>
              <a:ext cx="99720" cy="510840"/>
            </a:xfrm>
            <a:prstGeom prst="straightConnector1">
              <a:avLst/>
            </a:prstGeom>
            <a:noFill/>
            <a:ln w="28440">
              <a:solidFill>
                <a:srgbClr val="ff0000"/>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sp>
          <p:nvSpPr>
            <p:cNvPr id="1189" name="Google Shape;262;p 2"/>
            <p:cNvSpPr/>
            <p:nvPr/>
          </p:nvSpPr>
          <p:spPr>
            <a:xfrm rot="10800000">
              <a:off x="9738720" y="3477240"/>
              <a:ext cx="415440" cy="121680"/>
            </a:xfrm>
            <a:prstGeom prst="straightConnector1">
              <a:avLst/>
            </a:prstGeom>
            <a:noFill/>
            <a:ln w="19080">
              <a:solidFill>
                <a:srgbClr val="595959"/>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pic>
          <p:nvPicPr>
            <p:cNvPr id="1190" name="Google Shape;263;p 2" descr=""/>
            <p:cNvPicPr/>
            <p:nvPr/>
          </p:nvPicPr>
          <p:blipFill>
            <a:blip r:embed="rId39"/>
            <a:srcRect l="16629" t="9221" r="56790" b="4548"/>
            <a:stretch/>
          </p:blipFill>
          <p:spPr>
            <a:xfrm>
              <a:off x="10573560" y="3024360"/>
              <a:ext cx="110880" cy="362160"/>
            </a:xfrm>
            <a:prstGeom prst="rect">
              <a:avLst/>
            </a:prstGeom>
            <a:ln w="28440">
              <a:solidFill>
                <a:srgbClr val="ff0000"/>
              </a:solidFill>
              <a:prstDash val="dash"/>
              <a:round/>
            </a:ln>
          </p:spPr>
        </p:pic>
        <p:sp>
          <p:nvSpPr>
            <p:cNvPr id="1191" name="Google Shape;264;p 2"/>
            <p:cNvSpPr/>
            <p:nvPr/>
          </p:nvSpPr>
          <p:spPr>
            <a:xfrm flipH="1">
              <a:off x="10257480" y="3205800"/>
              <a:ext cx="306720" cy="392760"/>
            </a:xfrm>
            <a:prstGeom prst="straightConnector1">
              <a:avLst/>
            </a:prstGeom>
            <a:noFill/>
            <a:ln w="19080">
              <a:solidFill>
                <a:srgbClr val="ff0000"/>
              </a:solidFill>
              <a:round/>
            </a:ln>
          </p:spPr>
          <p:style>
            <a:lnRef idx="0"/>
            <a:fillRef idx="0"/>
            <a:effectRef idx="0"/>
            <a:fontRef idx="minor"/>
          </p:style>
          <p:txBody>
            <a:bodyPr lIns="90000" rIns="90000" tIns="45000" bIns="45000" anchor="t">
              <a:noAutofit/>
            </a:bodyPr>
            <a:p>
              <a:pPr>
                <a:lnSpc>
                  <a:spcPct val="100000"/>
                </a:lnSpc>
              </a:pPr>
              <a:endParaRPr b="0" lang="en-AU" sz="1800" spc="-1" strike="noStrike">
                <a:solidFill>
                  <a:srgbClr val="000000"/>
                </a:solidFill>
                <a:latin typeface="Arial"/>
                <a:ea typeface="DejaVu Sans"/>
              </a:endParaRPr>
            </a:p>
          </p:txBody>
        </p:sp>
      </p:grpSp>
      <p:sp>
        <p:nvSpPr>
          <p:cNvPr id="1192" name="Google Shape;266;p 2"/>
          <p:cNvSpPr/>
          <p:nvPr/>
        </p:nvSpPr>
        <p:spPr>
          <a:xfrm>
            <a:off x="3148560" y="3366720"/>
            <a:ext cx="463680" cy="715680"/>
          </a:xfrm>
          <a:prstGeom prst="rightArrow">
            <a:avLst>
              <a:gd name="adj1" fmla="val 50000"/>
              <a:gd name="adj2" fmla="val 50000"/>
            </a:avLst>
          </a:prstGeom>
          <a:solidFill>
            <a:srgbClr val="b7b7b7"/>
          </a:solidFill>
          <a:ln w="0">
            <a:noFill/>
          </a:ln>
        </p:spPr>
        <p:style>
          <a:lnRef idx="0"/>
          <a:fillRef idx="0"/>
          <a:effectRef idx="0"/>
          <a:fontRef idx="minor"/>
        </p:style>
        <p:txBody>
          <a:bodyPr lIns="90000" rIns="90000" tIns="91440" bIns="91440" anchor="ctr">
            <a:noAutofit/>
          </a:bodyPr>
          <a:p>
            <a:pPr>
              <a:lnSpc>
                <a:spcPct val="100000"/>
              </a:lnSpc>
            </a:pPr>
            <a:endParaRPr b="0" lang="en-AU" sz="1400" spc="-1" strike="noStrike">
              <a:solidFill>
                <a:srgbClr val="000000"/>
              </a:solidFill>
              <a:latin typeface="Arial"/>
              <a:ea typeface="DejaVu Sans"/>
            </a:endParaRPr>
          </a:p>
        </p:txBody>
      </p:sp>
      <p:sp>
        <p:nvSpPr>
          <p:cNvPr id="1193" name="Google Shape;267;p 2"/>
          <p:cNvSpPr/>
          <p:nvPr/>
        </p:nvSpPr>
        <p:spPr>
          <a:xfrm>
            <a:off x="5444280" y="3366720"/>
            <a:ext cx="463320" cy="715680"/>
          </a:xfrm>
          <a:prstGeom prst="rightArrow">
            <a:avLst>
              <a:gd name="adj1" fmla="val 50000"/>
              <a:gd name="adj2" fmla="val 50000"/>
            </a:avLst>
          </a:prstGeom>
          <a:solidFill>
            <a:srgbClr val="b7b7b7"/>
          </a:solidFill>
          <a:ln w="0">
            <a:noFill/>
          </a:ln>
        </p:spPr>
        <p:style>
          <a:lnRef idx="0"/>
          <a:fillRef idx="0"/>
          <a:effectRef idx="0"/>
          <a:fontRef idx="minor"/>
        </p:style>
        <p:txBody>
          <a:bodyPr lIns="90000" rIns="90000" tIns="91440" bIns="91440" anchor="ctr">
            <a:noAutofit/>
          </a:bodyPr>
          <a:p>
            <a:pPr>
              <a:lnSpc>
                <a:spcPct val="100000"/>
              </a:lnSpc>
            </a:pPr>
            <a:endParaRPr b="0" lang="en-AU" sz="1400" spc="-1" strike="noStrike">
              <a:solidFill>
                <a:srgbClr val="000000"/>
              </a:solidFill>
              <a:latin typeface="Arial"/>
              <a:ea typeface="DejaVu Sans"/>
            </a:endParaRPr>
          </a:p>
        </p:txBody>
      </p:sp>
      <p:sp>
        <p:nvSpPr>
          <p:cNvPr id="1194" name="Google Shape;268;p 2"/>
          <p:cNvSpPr/>
          <p:nvPr/>
        </p:nvSpPr>
        <p:spPr>
          <a:xfrm>
            <a:off x="7982280" y="3391200"/>
            <a:ext cx="463680" cy="715680"/>
          </a:xfrm>
          <a:prstGeom prst="rightArrow">
            <a:avLst>
              <a:gd name="adj1" fmla="val 50000"/>
              <a:gd name="adj2" fmla="val 50000"/>
            </a:avLst>
          </a:prstGeom>
          <a:solidFill>
            <a:srgbClr val="b7b7b7"/>
          </a:solidFill>
          <a:ln w="0">
            <a:noFill/>
          </a:ln>
        </p:spPr>
        <p:style>
          <a:lnRef idx="0"/>
          <a:fillRef idx="0"/>
          <a:effectRef idx="0"/>
          <a:fontRef idx="minor"/>
        </p:style>
        <p:txBody>
          <a:bodyPr lIns="90000" rIns="90000" tIns="91440" bIns="91440" anchor="ctr">
            <a:noAutofit/>
          </a:bodyPr>
          <a:p>
            <a:pPr>
              <a:lnSpc>
                <a:spcPct val="100000"/>
              </a:lnSpc>
            </a:pPr>
            <a:endParaRPr b="0" lang="en-AU" sz="1400" spc="-1" strike="noStrike">
              <a:solidFill>
                <a:srgbClr val="000000"/>
              </a:solidFill>
              <a:latin typeface="Arial"/>
              <a:ea typeface="DejaVu Sans"/>
            </a:endParaRPr>
          </a:p>
        </p:txBody>
      </p:sp>
      <p:grpSp>
        <p:nvGrpSpPr>
          <p:cNvPr id="1195" name=""/>
          <p:cNvGrpSpPr/>
          <p:nvPr/>
        </p:nvGrpSpPr>
        <p:grpSpPr>
          <a:xfrm>
            <a:off x="27360" y="5688000"/>
            <a:ext cx="10583640" cy="658800"/>
            <a:chOff x="27360" y="5688000"/>
            <a:chExt cx="10583640" cy="658800"/>
          </a:xfrm>
        </p:grpSpPr>
        <p:sp>
          <p:nvSpPr>
            <p:cNvPr id="1196" name="CustomShape 15_0"/>
            <p:cNvSpPr/>
            <p:nvPr/>
          </p:nvSpPr>
          <p:spPr>
            <a:xfrm>
              <a:off x="429120" y="6043680"/>
              <a:ext cx="101818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601"/>
                </a:spcAft>
              </a:pPr>
              <a:r>
                <a:rPr b="0" lang="en-AU" sz="1400" spc="-1" strike="noStrike">
                  <a:solidFill>
                    <a:srgbClr val="000000"/>
                  </a:solidFill>
                  <a:latin typeface="Arial"/>
                  <a:ea typeface="DejaVu Sans"/>
                </a:rPr>
                <a:t>Ideology proxies; homophily lenses (text, follower, URLs); automatic user labelling</a:t>
              </a:r>
              <a:endParaRPr b="0" lang="en-AU" sz="1400" spc="-1" strike="noStrike">
                <a:solidFill>
                  <a:srgbClr val="000000"/>
                </a:solidFill>
                <a:latin typeface="Arial"/>
              </a:endParaRPr>
            </a:p>
          </p:txBody>
        </p:sp>
        <p:pic>
          <p:nvPicPr>
            <p:cNvPr id="1197" name="Picture 3_5" descr=""/>
            <p:cNvPicPr/>
            <p:nvPr/>
          </p:nvPicPr>
          <p:blipFill>
            <a:blip r:embed="rId40"/>
            <a:stretch/>
          </p:blipFill>
          <p:spPr>
            <a:xfrm>
              <a:off x="27360" y="5688000"/>
              <a:ext cx="473400" cy="473400"/>
            </a:xfrm>
            <a:prstGeom prst="rect">
              <a:avLst/>
            </a:prstGeom>
            <a:ln w="0">
              <a:noFill/>
            </a:ln>
          </p:spPr>
        </p:pic>
        <p:sp>
          <p:nvSpPr>
            <p:cNvPr id="1198" name=""/>
            <p:cNvSpPr/>
            <p:nvPr/>
          </p:nvSpPr>
          <p:spPr>
            <a:xfrm>
              <a:off x="429120" y="5779800"/>
              <a:ext cx="1943640" cy="289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1400" spc="-1" strike="noStrike">
                  <a:solidFill>
                    <a:srgbClr val="000000"/>
                  </a:solidFill>
                  <a:latin typeface="Arial"/>
                  <a:ea typeface="DejaVu Sans"/>
                </a:rPr>
                <a:t>The technical detail:</a:t>
              </a:r>
              <a:endParaRPr b="0" lang="en-AU" sz="1400" spc="-1" strike="noStrike">
                <a:solidFill>
                  <a:srgbClr val="000000"/>
                </a:solidFill>
                <a:latin typeface="Arial"/>
              </a:endParaRPr>
            </a:p>
          </p:txBody>
        </p:sp>
      </p:grpSp>
      <p:sp>
        <p:nvSpPr>
          <p:cNvPr id="1199" name=""/>
          <p:cNvSpPr/>
          <p:nvPr/>
        </p:nvSpPr>
        <p:spPr>
          <a:xfrm>
            <a:off x="0" y="0"/>
            <a:ext cx="10655640" cy="71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3600" spc="-1" strike="noStrike">
                <a:solidFill>
                  <a:srgbClr val="000000"/>
                </a:solidFill>
                <a:latin typeface="Arial"/>
                <a:ea typeface="Arial"/>
              </a:rPr>
              <a:t>Detect</a:t>
            </a:r>
            <a:r>
              <a:rPr b="0" lang="en-AU" sz="3600" spc="-1" strike="noStrike">
                <a:solidFill>
                  <a:srgbClr val="000000"/>
                </a:solidFill>
                <a:latin typeface="Arial"/>
                <a:ea typeface="Arial"/>
              </a:rPr>
              <a:t>: far-right and extremist ideology detection</a:t>
            </a:r>
            <a:endParaRPr b="0" lang="en-AU" sz="3600" spc="-1" strike="noStrike">
              <a:solidFill>
                <a:srgbClr val="000000"/>
              </a:solidFill>
              <a:latin typeface="Arial"/>
            </a:endParaRPr>
          </a:p>
        </p:txBody>
      </p:sp>
      <p:sp>
        <p:nvSpPr>
          <p:cNvPr id="1200" name="CustomShape 15_ 6"/>
          <p:cNvSpPr/>
          <p:nvPr/>
        </p:nvSpPr>
        <p:spPr>
          <a:xfrm>
            <a:off x="864000" y="4624920"/>
            <a:ext cx="2163960" cy="820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850"/>
              </a:spcBef>
              <a:spcAft>
                <a:spcPts val="850"/>
              </a:spcAft>
            </a:pPr>
            <a:r>
              <a:rPr b="0" lang="en-AU" sz="1600" spc="-1" strike="noStrike">
                <a:solidFill>
                  <a:srgbClr val="000000"/>
                </a:solidFill>
                <a:latin typeface="Arial"/>
                <a:ea typeface="DejaVu Sans"/>
              </a:rPr>
              <a:t>No data labelling required for new datasets</a:t>
            </a:r>
            <a:endParaRPr b="0" lang="en-AU" sz="1600" spc="-1" strike="noStrike">
              <a:solidFill>
                <a:srgbClr val="000000"/>
              </a:solidFill>
              <a:latin typeface="Arial"/>
            </a:endParaRPr>
          </a:p>
        </p:txBody>
      </p:sp>
      <p:sp>
        <p:nvSpPr>
          <p:cNvPr id="1201" name="CustomShape 15_ 7"/>
          <p:cNvSpPr/>
          <p:nvPr/>
        </p:nvSpPr>
        <p:spPr>
          <a:xfrm>
            <a:off x="3461400" y="4624920"/>
            <a:ext cx="222588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850"/>
              </a:spcBef>
              <a:spcAft>
                <a:spcPts val="850"/>
              </a:spcAft>
            </a:pPr>
            <a:r>
              <a:rPr b="0" lang="en-AU" sz="1600" spc="-1" strike="noStrike">
                <a:solidFill>
                  <a:srgbClr val="000000"/>
                </a:solidFill>
                <a:latin typeface="Arial"/>
                <a:ea typeface="DejaVu Sans"/>
              </a:rPr>
              <a:t>Seed users: use fringe news sharing to label a small subset of users</a:t>
            </a:r>
            <a:endParaRPr b="0" lang="en-AU" sz="1600" spc="-1" strike="noStrike">
              <a:solidFill>
                <a:srgbClr val="000000"/>
              </a:solidFill>
              <a:latin typeface="Arial"/>
            </a:endParaRPr>
          </a:p>
        </p:txBody>
      </p:sp>
      <p:sp>
        <p:nvSpPr>
          <p:cNvPr id="1202" name="CustomShape 15_ 8"/>
          <p:cNvSpPr/>
          <p:nvPr/>
        </p:nvSpPr>
        <p:spPr>
          <a:xfrm>
            <a:off x="5873040" y="4624920"/>
            <a:ext cx="216396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850"/>
              </a:spcBef>
              <a:spcAft>
                <a:spcPts val="850"/>
              </a:spcAft>
            </a:pPr>
            <a:r>
              <a:rPr b="0" lang="en-AU" sz="1600" spc="-1" strike="noStrike">
                <a:solidFill>
                  <a:srgbClr val="000000"/>
                </a:solidFill>
                <a:latin typeface="Arial"/>
                <a:ea typeface="DejaVu Sans"/>
              </a:rPr>
              <a:t>Text-based homophily quantification – “what you write is who you are”</a:t>
            </a:r>
            <a:endParaRPr b="0" lang="en-AU" sz="1600" spc="-1" strike="noStrike">
              <a:solidFill>
                <a:srgbClr val="000000"/>
              </a:solidFill>
              <a:latin typeface="Arial"/>
            </a:endParaRPr>
          </a:p>
        </p:txBody>
      </p:sp>
      <p:sp>
        <p:nvSpPr>
          <p:cNvPr id="1203" name="CustomShape 15_ 9"/>
          <p:cNvSpPr/>
          <p:nvPr/>
        </p:nvSpPr>
        <p:spPr>
          <a:xfrm>
            <a:off x="8779680" y="4624920"/>
            <a:ext cx="2163960" cy="82080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850"/>
              </a:spcBef>
              <a:spcAft>
                <a:spcPts val="850"/>
              </a:spcAft>
            </a:pPr>
            <a:r>
              <a:rPr b="0" lang="en-AU" sz="1600" spc="-1" strike="noStrike">
                <a:solidFill>
                  <a:srgbClr val="000000"/>
                </a:solidFill>
                <a:latin typeface="Arial"/>
                <a:ea typeface="DejaVu Sans"/>
              </a:rPr>
              <a:t>Use advanced Machine Learning to label all users</a:t>
            </a:r>
            <a:endParaRPr b="0" lang="en-AU" sz="1600" spc="-1" strike="noStrike">
              <a:solidFill>
                <a:srgbClr val="000000"/>
              </a:solidFill>
              <a:latin typeface="Arial"/>
            </a:endParaRPr>
          </a:p>
        </p:txBody>
      </p:sp>
      <p:sp>
        <p:nvSpPr>
          <p:cNvPr id="1204" name=""/>
          <p:cNvSpPr/>
          <p:nvPr/>
        </p:nvSpPr>
        <p:spPr>
          <a:xfrm>
            <a:off x="72000" y="6408360"/>
            <a:ext cx="11974680" cy="40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100" spc="-1" strike="noStrike">
                <a:solidFill>
                  <a:srgbClr val="333333"/>
                </a:solidFill>
                <a:latin typeface="Arial"/>
                <a:ea typeface="DejaVu Sans"/>
              </a:rPr>
              <a:t>Ram, R., Thomas, E., Kernot, D., &amp; Rizoiu, M.-A. (2022). Detecting Extreme Ideologies in Shifting Landscapes: an Automatic &amp; Context-Agnostic Approach. Retrieved from </a:t>
            </a:r>
            <a:r>
              <a:rPr b="0" lang="en-AU" sz="1100" spc="-1" strike="noStrike" u="sng">
                <a:solidFill>
                  <a:srgbClr val="0000ee"/>
                </a:solidFill>
                <a:uFillTx/>
                <a:latin typeface="Arial"/>
                <a:ea typeface="DejaVu Sans"/>
                <a:hlinkClick r:id="rId41"/>
              </a:rPr>
              <a:t>http://arxiv.org/abs/2208.04097</a:t>
            </a:r>
            <a:r>
              <a:rPr b="0" lang="en-AU" sz="1100" spc="-1" strike="noStrike">
                <a:solidFill>
                  <a:srgbClr val="333333"/>
                </a:solidFill>
                <a:latin typeface="Arial"/>
                <a:ea typeface="DejaVu Sans"/>
              </a:rPr>
              <a:t> </a:t>
            </a:r>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5" name="CustomShape 7"/>
          <p:cNvSpPr/>
          <p:nvPr/>
        </p:nvSpPr>
        <p:spPr>
          <a:xfrm>
            <a:off x="108000" y="360"/>
            <a:ext cx="1219176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Detect:</a:t>
            </a:r>
            <a:r>
              <a:rPr b="0" lang="en-US" sz="3600" spc="-1" strike="noStrike">
                <a:solidFill>
                  <a:srgbClr val="000000"/>
                </a:solidFill>
                <a:latin typeface="Arial"/>
                <a:ea typeface="Arial"/>
              </a:rPr>
              <a:t> separating controversial from reputable</a:t>
            </a:r>
            <a:endParaRPr b="0" lang="en-AU" sz="3600" spc="-1" strike="noStrike">
              <a:solidFill>
                <a:srgbClr val="000000"/>
              </a:solidFill>
              <a:latin typeface="Arial"/>
            </a:endParaRPr>
          </a:p>
        </p:txBody>
      </p:sp>
      <p:grpSp>
        <p:nvGrpSpPr>
          <p:cNvPr id="1206" name=""/>
          <p:cNvGrpSpPr/>
          <p:nvPr/>
        </p:nvGrpSpPr>
        <p:grpSpPr>
          <a:xfrm>
            <a:off x="28800" y="5508000"/>
            <a:ext cx="9503640" cy="658800"/>
            <a:chOff x="28800" y="5508000"/>
            <a:chExt cx="9503640" cy="658800"/>
          </a:xfrm>
        </p:grpSpPr>
        <p:sp>
          <p:nvSpPr>
            <p:cNvPr id="1207" name="CustomShape 15_0"/>
            <p:cNvSpPr/>
            <p:nvPr/>
          </p:nvSpPr>
          <p:spPr>
            <a:xfrm>
              <a:off x="430560" y="5863680"/>
              <a:ext cx="91018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601"/>
                </a:spcAft>
              </a:pPr>
              <a:r>
                <a:rPr b="0" lang="en-AU" sz="1400" spc="-1" strike="noStrike">
                  <a:solidFill>
                    <a:srgbClr val="000000"/>
                  </a:solidFill>
                  <a:latin typeface="Arial"/>
                  <a:ea typeface="DejaVu Sans"/>
                </a:rPr>
                <a:t>Mathematical generative modelling; Hawkes processes; joint modelling</a:t>
              </a:r>
              <a:endParaRPr b="0" lang="en-AU" sz="1400" spc="-1" strike="noStrike">
                <a:solidFill>
                  <a:srgbClr val="000000"/>
                </a:solidFill>
                <a:latin typeface="Arial"/>
              </a:endParaRPr>
            </a:p>
          </p:txBody>
        </p:sp>
        <p:pic>
          <p:nvPicPr>
            <p:cNvPr id="1208" name="Picture 3_5" descr=""/>
            <p:cNvPicPr/>
            <p:nvPr/>
          </p:nvPicPr>
          <p:blipFill>
            <a:blip r:embed="rId1"/>
            <a:stretch/>
          </p:blipFill>
          <p:spPr>
            <a:xfrm>
              <a:off x="28800" y="5508000"/>
              <a:ext cx="473400" cy="473400"/>
            </a:xfrm>
            <a:prstGeom prst="rect">
              <a:avLst/>
            </a:prstGeom>
            <a:ln w="0">
              <a:noFill/>
            </a:ln>
          </p:spPr>
        </p:pic>
        <p:sp>
          <p:nvSpPr>
            <p:cNvPr id="1209" name=""/>
            <p:cNvSpPr/>
            <p:nvPr/>
          </p:nvSpPr>
          <p:spPr>
            <a:xfrm>
              <a:off x="430560" y="5599800"/>
              <a:ext cx="2665080" cy="550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000000"/>
                  </a:solidFill>
                  <a:latin typeface="Calibri"/>
                </a:rPr>
                <a:t>The technical detail:</a:t>
              </a:r>
              <a:endParaRPr b="0" lang="en-AU" sz="1800" spc="-1" strike="noStrike">
                <a:solidFill>
                  <a:srgbClr val="000000"/>
                </a:solidFill>
                <a:latin typeface="Arial"/>
              </a:endParaRPr>
            </a:p>
          </p:txBody>
        </p:sp>
      </p:grpSp>
      <p:sp>
        <p:nvSpPr>
          <p:cNvPr id="1210" name="CustomShape 15_ 3"/>
          <p:cNvSpPr/>
          <p:nvPr/>
        </p:nvSpPr>
        <p:spPr>
          <a:xfrm>
            <a:off x="8585280" y="1526040"/>
            <a:ext cx="3606480" cy="152424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850"/>
              </a:spcBef>
              <a:spcAft>
                <a:spcPts val="850"/>
              </a:spcAft>
            </a:pPr>
            <a:r>
              <a:rPr b="0" lang="en-AU" sz="1600" spc="-1" strike="noStrike">
                <a:solidFill>
                  <a:srgbClr val="000000"/>
                </a:solidFill>
                <a:latin typeface="Arial"/>
                <a:ea typeface="DejaVu Sans"/>
              </a:rPr>
              <a:t>Reputable and controversial sources are separable based solely on how their information spreads</a:t>
            </a:r>
            <a:endParaRPr b="0" lang="en-AU" sz="1600" spc="-1" strike="noStrike">
              <a:solidFill>
                <a:srgbClr val="000000"/>
              </a:solidFill>
              <a:latin typeface="Arial"/>
            </a:endParaRPr>
          </a:p>
          <a:p>
            <a:pPr>
              <a:lnSpc>
                <a:spcPct val="100000"/>
              </a:lnSpc>
              <a:spcBef>
                <a:spcPts val="850"/>
              </a:spcBef>
              <a:spcAft>
                <a:spcPts val="850"/>
              </a:spcAft>
            </a:pPr>
            <a:r>
              <a:rPr b="0" lang="en-AU" sz="1600" spc="-1" strike="noStrike">
                <a:solidFill>
                  <a:srgbClr val="000000"/>
                </a:solidFill>
                <a:latin typeface="Arial"/>
                <a:ea typeface="DejaVu Sans"/>
              </a:rPr>
              <a:t>Detect controversial news without content analysis</a:t>
            </a:r>
            <a:endParaRPr b="0" lang="en-AU" sz="1600" spc="-1" strike="noStrike">
              <a:solidFill>
                <a:srgbClr val="000000"/>
              </a:solidFill>
              <a:latin typeface="Arial"/>
            </a:endParaRPr>
          </a:p>
        </p:txBody>
      </p:sp>
      <p:grpSp>
        <p:nvGrpSpPr>
          <p:cNvPr id="1211" name=""/>
          <p:cNvGrpSpPr/>
          <p:nvPr/>
        </p:nvGrpSpPr>
        <p:grpSpPr>
          <a:xfrm>
            <a:off x="108000" y="1008000"/>
            <a:ext cx="8373960" cy="3815640"/>
            <a:chOff x="108000" y="1008000"/>
            <a:chExt cx="8373960" cy="3815640"/>
          </a:xfrm>
        </p:grpSpPr>
        <p:grpSp>
          <p:nvGrpSpPr>
            <p:cNvPr id="1212" name=""/>
            <p:cNvGrpSpPr/>
            <p:nvPr/>
          </p:nvGrpSpPr>
          <p:grpSpPr>
            <a:xfrm>
              <a:off x="108000" y="1008000"/>
              <a:ext cx="8373960" cy="3815640"/>
              <a:chOff x="108000" y="1008000"/>
              <a:chExt cx="8373960" cy="3815640"/>
            </a:xfrm>
          </p:grpSpPr>
          <p:pic>
            <p:nvPicPr>
              <p:cNvPr id="1213" name="Google Shape;251;p24" descr=""/>
              <p:cNvPicPr/>
              <p:nvPr/>
            </p:nvPicPr>
            <p:blipFill>
              <a:blip r:embed="rId2"/>
              <a:stretch/>
            </p:blipFill>
            <p:spPr>
              <a:xfrm>
                <a:off x="108000" y="1008000"/>
                <a:ext cx="8373960" cy="3815640"/>
              </a:xfrm>
              <a:prstGeom prst="rect">
                <a:avLst/>
              </a:prstGeom>
              <a:ln w="0">
                <a:noFill/>
              </a:ln>
            </p:spPr>
          </p:pic>
          <p:sp>
            <p:nvSpPr>
              <p:cNvPr id="1214" name=""/>
              <p:cNvSpPr/>
              <p:nvPr/>
            </p:nvSpPr>
            <p:spPr>
              <a:xfrm>
                <a:off x="936000" y="3960000"/>
                <a:ext cx="791640" cy="719640"/>
              </a:xfrm>
              <a:prstGeom prst="rect">
                <a:avLst/>
              </a:prstGeom>
              <a:solidFill>
                <a:srgbClr val="ffffff"/>
              </a:solidFill>
              <a:ln w="0">
                <a:noFill/>
              </a:ln>
            </p:spPr>
            <p:style>
              <a:lnRef idx="0"/>
              <a:fillRef idx="0"/>
              <a:effectRef idx="0"/>
              <a:fontRef idx="minor"/>
            </p:style>
            <p:txBody>
              <a:bodyPr wrap="none" lIns="90000" rIns="90000" tIns="45000" bIns="45000" anchor="ctr">
                <a:noAutofit/>
              </a:bodyPr>
              <a:p>
                <a:pPr>
                  <a:lnSpc>
                    <a:spcPct val="100000"/>
                  </a:lnSpc>
                </a:pPr>
                <a:endParaRPr b="0" lang="en-US" sz="1800" spc="-1" strike="noStrike">
                  <a:solidFill>
                    <a:srgbClr val="000000"/>
                  </a:solidFill>
                  <a:latin typeface="Arial"/>
                </a:endParaRPr>
              </a:p>
            </p:txBody>
          </p:sp>
        </p:grpSp>
        <p:sp>
          <p:nvSpPr>
            <p:cNvPr id="1215" name=""/>
            <p:cNvSpPr/>
            <p:nvPr/>
          </p:nvSpPr>
          <p:spPr>
            <a:xfrm>
              <a:off x="910080" y="3960000"/>
              <a:ext cx="2833560" cy="31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Arial"/>
                  <a:ea typeface="DejaVu Sans"/>
                </a:rPr>
                <a:t>Reputable </a:t>
              </a:r>
              <a:endParaRPr b="0" lang="en-AU" sz="1600" spc="-1" strike="noStrike">
                <a:solidFill>
                  <a:srgbClr val="000000"/>
                </a:solidFill>
                <a:latin typeface="Arial"/>
              </a:endParaRPr>
            </a:p>
          </p:txBody>
        </p:sp>
        <p:sp>
          <p:nvSpPr>
            <p:cNvPr id="1216" name=""/>
            <p:cNvSpPr/>
            <p:nvPr/>
          </p:nvSpPr>
          <p:spPr>
            <a:xfrm>
              <a:off x="910080" y="4276080"/>
              <a:ext cx="3193560" cy="31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Arial"/>
                  <a:ea typeface="DejaVu Sans"/>
                </a:rPr>
                <a:t>Controversial</a:t>
              </a:r>
              <a:endParaRPr b="0" lang="en-AU" sz="1600" spc="-1" strike="noStrike">
                <a:solidFill>
                  <a:srgbClr val="000000"/>
                </a:solidFill>
                <a:latin typeface="Arial"/>
              </a:endParaRPr>
            </a:p>
          </p:txBody>
        </p:sp>
        <p:sp>
          <p:nvSpPr>
            <p:cNvPr id="1217" name=""/>
            <p:cNvSpPr/>
            <p:nvPr/>
          </p:nvSpPr>
          <p:spPr>
            <a:xfrm>
              <a:off x="449280" y="3643560"/>
              <a:ext cx="1782360" cy="315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Arial"/>
                  <a:ea typeface="DejaVu Sans"/>
                </a:rPr>
                <a:t>News sources</a:t>
              </a:r>
              <a:endParaRPr b="0" lang="en-AU" sz="1600" spc="-1" strike="noStrike">
                <a:solidFill>
                  <a:srgbClr val="000000"/>
                </a:solidFill>
                <a:latin typeface="Arial"/>
              </a:endParaRPr>
            </a:p>
          </p:txBody>
        </p:sp>
      </p:grpSp>
      <p:sp>
        <p:nvSpPr>
          <p:cNvPr id="1218" name=""/>
          <p:cNvSpPr/>
          <p:nvPr/>
        </p:nvSpPr>
        <p:spPr>
          <a:xfrm>
            <a:off x="9580320" y="5565240"/>
            <a:ext cx="1147320" cy="446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Constantia"/>
              </a:rPr>
              <a:t>evently</a:t>
            </a:r>
            <a:endParaRPr b="0" lang="en-AU" sz="2000" spc="-1" strike="noStrike">
              <a:solidFill>
                <a:srgbClr val="000000"/>
              </a:solidFill>
              <a:latin typeface="Arial"/>
            </a:endParaRPr>
          </a:p>
        </p:txBody>
      </p:sp>
      <p:pic>
        <p:nvPicPr>
          <p:cNvPr id="1219" name="Picture 1" descr=""/>
          <p:cNvPicPr/>
          <p:nvPr/>
        </p:nvPicPr>
        <p:blipFill>
          <a:blip r:embed="rId3"/>
          <a:stretch/>
        </p:blipFill>
        <p:spPr>
          <a:xfrm>
            <a:off x="10891800" y="4382640"/>
            <a:ext cx="1184040" cy="1173240"/>
          </a:xfrm>
          <a:prstGeom prst="rect">
            <a:avLst/>
          </a:prstGeom>
          <a:ln w="0">
            <a:noFill/>
          </a:ln>
        </p:spPr>
      </p:pic>
      <p:pic>
        <p:nvPicPr>
          <p:cNvPr id="1220" name="" descr=""/>
          <p:cNvPicPr/>
          <p:nvPr/>
        </p:nvPicPr>
        <p:blipFill>
          <a:blip r:embed="rId4"/>
          <a:stretch/>
        </p:blipFill>
        <p:spPr>
          <a:xfrm>
            <a:off x="9426600" y="4521600"/>
            <a:ext cx="1405440" cy="914040"/>
          </a:xfrm>
          <a:prstGeom prst="rect">
            <a:avLst/>
          </a:prstGeom>
          <a:ln w="0">
            <a:noFill/>
          </a:ln>
        </p:spPr>
      </p:pic>
      <p:sp>
        <p:nvSpPr>
          <p:cNvPr id="1221" name=""/>
          <p:cNvSpPr/>
          <p:nvPr/>
        </p:nvSpPr>
        <p:spPr>
          <a:xfrm>
            <a:off x="6912000" y="5904000"/>
            <a:ext cx="5255640" cy="280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u="sng">
                <a:solidFill>
                  <a:srgbClr val="000000"/>
                </a:solidFill>
                <a:highlight>
                  <a:srgbClr val="ffffff"/>
                </a:highlight>
                <a:uFillTx/>
                <a:latin typeface="Constantia"/>
                <a:hlinkClick r:id="rId5"/>
              </a:rPr>
              <a:t>https://www.behavioral-ds.science/theme1_content/evently/</a:t>
            </a:r>
            <a:r>
              <a:rPr b="0" lang="en-US" sz="1500" spc="-1" strike="noStrike">
                <a:solidFill>
                  <a:srgbClr val="000000"/>
                </a:solidFill>
                <a:highlight>
                  <a:srgbClr val="ffffff"/>
                </a:highlight>
                <a:latin typeface="Constantia"/>
              </a:rPr>
              <a:t> </a:t>
            </a:r>
            <a:endParaRPr b="0" lang="en-AU" sz="1500" spc="-1" strike="noStrike">
              <a:solidFill>
                <a:srgbClr val="000000"/>
              </a:solidFill>
              <a:latin typeface="Arial"/>
            </a:endParaRPr>
          </a:p>
        </p:txBody>
      </p:sp>
      <p:sp>
        <p:nvSpPr>
          <p:cNvPr id="1222" name=""/>
          <p:cNvSpPr/>
          <p:nvPr/>
        </p:nvSpPr>
        <p:spPr>
          <a:xfrm>
            <a:off x="72000" y="6408360"/>
            <a:ext cx="11974680" cy="40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100" spc="-1" strike="noStrike">
                <a:solidFill>
                  <a:srgbClr val="333333"/>
                </a:solidFill>
                <a:latin typeface="Arial"/>
                <a:ea typeface="DejaVu Sans"/>
              </a:rPr>
              <a:t>Kong, Q., Rizoiu, M. A., &amp; Xie, L. (2020). Describing and Predicting Online Items with Reshare Cascades via Dual Mixture Self-exciting Processes. In International Conference on Information and Knowledge Management, Proceedings (pp. 645–654). New York, NY, USA: ACM. </a:t>
            </a:r>
            <a:r>
              <a:rPr b="0" lang="en-AU" sz="1100" spc="-1" strike="noStrike" u="sng">
                <a:solidFill>
                  <a:srgbClr val="000000"/>
                </a:solidFill>
                <a:uFillTx/>
                <a:latin typeface="Arial"/>
                <a:ea typeface="DejaVu Sans"/>
                <a:hlinkClick r:id="rId6"/>
              </a:rPr>
              <a:t>https://doi.org/10.1145/3340531.3411861</a:t>
            </a:r>
            <a:r>
              <a:rPr b="0" lang="en-AU" sz="1100" spc="-1" strike="noStrike">
                <a:solidFill>
                  <a:srgbClr val="333333"/>
                </a:solidFill>
                <a:latin typeface="Arial"/>
                <a:ea typeface="DejaVu Sans"/>
              </a:rPr>
              <a:t> </a:t>
            </a:r>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3" name="" descr=""/>
          <p:cNvPicPr/>
          <p:nvPr/>
        </p:nvPicPr>
        <p:blipFill>
          <a:blip r:embed="rId1"/>
          <a:stretch/>
        </p:blipFill>
        <p:spPr>
          <a:xfrm>
            <a:off x="324000" y="576000"/>
            <a:ext cx="8855640" cy="4758480"/>
          </a:xfrm>
          <a:prstGeom prst="rect">
            <a:avLst/>
          </a:prstGeom>
          <a:ln w="0">
            <a:noFill/>
          </a:ln>
        </p:spPr>
      </p:pic>
      <p:sp>
        <p:nvSpPr>
          <p:cNvPr id="1224" name="CustomShape 3_ 3"/>
          <p:cNvSpPr/>
          <p:nvPr/>
        </p:nvSpPr>
        <p:spPr>
          <a:xfrm>
            <a:off x="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React:</a:t>
            </a:r>
            <a:r>
              <a:rPr b="0" lang="en-US" sz="3600" spc="-1" strike="noStrike">
                <a:solidFill>
                  <a:srgbClr val="000000"/>
                </a:solidFill>
                <a:latin typeface="Arial"/>
                <a:ea typeface="Arial"/>
              </a:rPr>
              <a:t> Identify influential inauthentic users (bots)</a:t>
            </a:r>
            <a:endParaRPr b="0" lang="en-AU" sz="3600" spc="-1" strike="noStrike">
              <a:solidFill>
                <a:srgbClr val="000000"/>
              </a:solidFill>
              <a:latin typeface="Arial"/>
            </a:endParaRPr>
          </a:p>
        </p:txBody>
      </p:sp>
      <p:grpSp>
        <p:nvGrpSpPr>
          <p:cNvPr id="1225" name=""/>
          <p:cNvGrpSpPr/>
          <p:nvPr/>
        </p:nvGrpSpPr>
        <p:grpSpPr>
          <a:xfrm>
            <a:off x="28800" y="5688000"/>
            <a:ext cx="9503640" cy="658800"/>
            <a:chOff x="28800" y="5688000"/>
            <a:chExt cx="9503640" cy="658800"/>
          </a:xfrm>
        </p:grpSpPr>
        <p:sp>
          <p:nvSpPr>
            <p:cNvPr id="1226" name="CustomShape 15_0"/>
            <p:cNvSpPr/>
            <p:nvPr/>
          </p:nvSpPr>
          <p:spPr>
            <a:xfrm>
              <a:off x="430560" y="6043680"/>
              <a:ext cx="91018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601"/>
                </a:spcAft>
              </a:pPr>
              <a:r>
                <a:rPr b="0" lang="en-AU" sz="1400" spc="-1" strike="noStrike">
                  <a:solidFill>
                    <a:srgbClr val="000000"/>
                  </a:solidFill>
                  <a:latin typeface="Arial"/>
                  <a:ea typeface="DejaVu Sans"/>
                </a:rPr>
                <a:t>Influence estimation using stochastic modelling; content-free analysis</a:t>
              </a:r>
              <a:endParaRPr b="0" lang="en-AU" sz="1400" spc="-1" strike="noStrike">
                <a:solidFill>
                  <a:srgbClr val="000000"/>
                </a:solidFill>
                <a:latin typeface="Arial"/>
              </a:endParaRPr>
            </a:p>
          </p:txBody>
        </p:sp>
        <p:pic>
          <p:nvPicPr>
            <p:cNvPr id="1227" name="Picture 3_5" descr=""/>
            <p:cNvPicPr/>
            <p:nvPr/>
          </p:nvPicPr>
          <p:blipFill>
            <a:blip r:embed="rId2"/>
            <a:stretch/>
          </p:blipFill>
          <p:spPr>
            <a:xfrm>
              <a:off x="28800" y="5688000"/>
              <a:ext cx="473400" cy="473400"/>
            </a:xfrm>
            <a:prstGeom prst="rect">
              <a:avLst/>
            </a:prstGeom>
            <a:ln w="0">
              <a:noFill/>
            </a:ln>
          </p:spPr>
        </p:pic>
        <p:sp>
          <p:nvSpPr>
            <p:cNvPr id="1228" name=""/>
            <p:cNvSpPr/>
            <p:nvPr/>
          </p:nvSpPr>
          <p:spPr>
            <a:xfrm>
              <a:off x="430560" y="5779800"/>
              <a:ext cx="1943640" cy="289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1400" spc="-1" strike="noStrike">
                  <a:solidFill>
                    <a:srgbClr val="000000"/>
                  </a:solidFill>
                  <a:latin typeface="Arial"/>
                  <a:ea typeface="DejaVu Sans"/>
                </a:rPr>
                <a:t>The technical detail:</a:t>
              </a:r>
              <a:endParaRPr b="0" lang="en-AU" sz="1400" spc="-1" strike="noStrike">
                <a:solidFill>
                  <a:srgbClr val="000000"/>
                </a:solidFill>
                <a:latin typeface="Arial"/>
              </a:endParaRPr>
            </a:p>
          </p:txBody>
        </p:sp>
      </p:grpSp>
      <p:sp>
        <p:nvSpPr>
          <p:cNvPr id="1229" name="CustomShape 15_ 4"/>
          <p:cNvSpPr/>
          <p:nvPr/>
        </p:nvSpPr>
        <p:spPr>
          <a:xfrm>
            <a:off x="8568000" y="2401560"/>
            <a:ext cx="3606480" cy="128052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850"/>
              </a:spcBef>
              <a:spcAft>
                <a:spcPts val="850"/>
              </a:spcAft>
            </a:pPr>
            <a:r>
              <a:rPr b="0" lang="en-AU" sz="1600" spc="-1" strike="noStrike">
                <a:solidFill>
                  <a:srgbClr val="000000"/>
                </a:solidFill>
                <a:latin typeface="Arial"/>
                <a:ea typeface="DejaVu Sans"/>
              </a:rPr>
              <a:t>Identify users engaged in influence operations</a:t>
            </a:r>
            <a:endParaRPr b="0" lang="en-AU" sz="1600" spc="-1" strike="noStrike">
              <a:solidFill>
                <a:srgbClr val="000000"/>
              </a:solidFill>
              <a:latin typeface="Arial"/>
            </a:endParaRPr>
          </a:p>
          <a:p>
            <a:pPr>
              <a:lnSpc>
                <a:spcPct val="100000"/>
              </a:lnSpc>
              <a:spcBef>
                <a:spcPts val="850"/>
              </a:spcBef>
              <a:spcAft>
                <a:spcPts val="850"/>
              </a:spcAft>
            </a:pPr>
            <a:r>
              <a:rPr b="0" lang="en-AU" sz="1600" spc="-1" strike="noStrike">
                <a:solidFill>
                  <a:srgbClr val="000000"/>
                </a:solidFill>
                <a:latin typeface="Arial"/>
                <a:ea typeface="DejaVu Sans"/>
              </a:rPr>
              <a:t>Estimate their impact on the wider community</a:t>
            </a:r>
            <a:endParaRPr b="0" lang="en-AU" sz="1600" spc="-1" strike="noStrike">
              <a:solidFill>
                <a:srgbClr val="000000"/>
              </a:solidFill>
              <a:latin typeface="Arial"/>
            </a:endParaRPr>
          </a:p>
        </p:txBody>
      </p:sp>
      <p:pic>
        <p:nvPicPr>
          <p:cNvPr id="1230" name="" descr=""/>
          <p:cNvPicPr/>
          <p:nvPr/>
        </p:nvPicPr>
        <p:blipFill>
          <a:blip r:embed="rId3"/>
          <a:stretch/>
        </p:blipFill>
        <p:spPr>
          <a:xfrm>
            <a:off x="9580320" y="4572360"/>
            <a:ext cx="1183320" cy="1183320"/>
          </a:xfrm>
          <a:prstGeom prst="rect">
            <a:avLst/>
          </a:prstGeom>
          <a:ln w="0">
            <a:noFill/>
          </a:ln>
        </p:spPr>
      </p:pic>
      <p:pic>
        <p:nvPicPr>
          <p:cNvPr id="1231" name="" descr=""/>
          <p:cNvPicPr/>
          <p:nvPr/>
        </p:nvPicPr>
        <p:blipFill>
          <a:blip r:embed="rId4"/>
          <a:stretch/>
        </p:blipFill>
        <p:spPr>
          <a:xfrm>
            <a:off x="10875600" y="4572360"/>
            <a:ext cx="1184040" cy="1184040"/>
          </a:xfrm>
          <a:prstGeom prst="rect">
            <a:avLst/>
          </a:prstGeom>
          <a:ln w="0">
            <a:noFill/>
          </a:ln>
        </p:spPr>
      </p:pic>
      <p:sp>
        <p:nvSpPr>
          <p:cNvPr id="1232" name=""/>
          <p:cNvSpPr/>
          <p:nvPr/>
        </p:nvSpPr>
        <p:spPr>
          <a:xfrm>
            <a:off x="9580320" y="5780880"/>
            <a:ext cx="1654200" cy="389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Constantia"/>
              </a:rPr>
              <a:t>birdspotter</a:t>
            </a:r>
            <a:endParaRPr b="0" lang="en-AU" sz="2000" spc="-1" strike="noStrike">
              <a:solidFill>
                <a:srgbClr val="000000"/>
              </a:solidFill>
              <a:latin typeface="Arial"/>
            </a:endParaRPr>
          </a:p>
        </p:txBody>
      </p:sp>
      <p:sp>
        <p:nvSpPr>
          <p:cNvPr id="1233" name=""/>
          <p:cNvSpPr/>
          <p:nvPr/>
        </p:nvSpPr>
        <p:spPr>
          <a:xfrm>
            <a:off x="6696000" y="6048000"/>
            <a:ext cx="5644440" cy="280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500" spc="-1" strike="noStrike" u="sng">
                <a:solidFill>
                  <a:srgbClr val="000000"/>
                </a:solidFill>
                <a:highlight>
                  <a:srgbClr val="ffffff"/>
                </a:highlight>
                <a:uFillTx/>
                <a:latin typeface="Constantia"/>
                <a:hlinkClick r:id="rId5"/>
              </a:rPr>
              <a:t>https://www.behavioral-ds.science/theme2_content/birdspotter/</a:t>
            </a:r>
            <a:r>
              <a:rPr b="0" lang="en-US" sz="1500" spc="-1" strike="noStrike">
                <a:solidFill>
                  <a:srgbClr val="000000"/>
                </a:solidFill>
                <a:highlight>
                  <a:srgbClr val="ffffff"/>
                </a:highlight>
                <a:latin typeface="Constantia"/>
              </a:rPr>
              <a:t> </a:t>
            </a:r>
            <a:endParaRPr b="0" lang="en-AU" sz="1500" spc="-1" strike="noStrike">
              <a:solidFill>
                <a:srgbClr val="000000"/>
              </a:solidFill>
              <a:latin typeface="Arial"/>
            </a:endParaRPr>
          </a:p>
        </p:txBody>
      </p:sp>
      <p:sp>
        <p:nvSpPr>
          <p:cNvPr id="1234" name=""/>
          <p:cNvSpPr/>
          <p:nvPr/>
        </p:nvSpPr>
        <p:spPr>
          <a:xfrm>
            <a:off x="72000" y="6588720"/>
            <a:ext cx="11974680" cy="39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100" spc="-1" strike="noStrike">
                <a:solidFill>
                  <a:srgbClr val="333333"/>
                </a:solidFill>
                <a:latin typeface="Arial"/>
                <a:ea typeface="DejaVu Sans"/>
              </a:rPr>
              <a:t>Ram, R., &amp; Rizoiu, M.-A. (2021). Conductance and Social Capital: Modeling and Empirically Measuring Online Social Influence. Retrieved from http://arxiv.org/abs/2110.12569</a:t>
            </a:r>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5" name="CustomShape 3_ 5"/>
          <p:cNvSpPr/>
          <p:nvPr/>
        </p:nvSpPr>
        <p:spPr>
          <a:xfrm>
            <a:off x="0" y="360"/>
            <a:ext cx="106556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React: </a:t>
            </a:r>
            <a:r>
              <a:rPr b="0" lang="en-AU" sz="3600" spc="-1" strike="noStrike">
                <a:solidFill>
                  <a:srgbClr val="000000"/>
                </a:solidFill>
                <a:latin typeface="Calibri"/>
                <a:ea typeface="Arial"/>
              </a:rPr>
              <a:t>Detecting Hate Speech in Unseen Domains</a:t>
            </a:r>
            <a:endParaRPr b="0" lang="en-AU" sz="3600" spc="-1" strike="noStrike">
              <a:solidFill>
                <a:srgbClr val="000000"/>
              </a:solidFill>
              <a:latin typeface="Arial"/>
            </a:endParaRPr>
          </a:p>
        </p:txBody>
      </p:sp>
      <p:grpSp>
        <p:nvGrpSpPr>
          <p:cNvPr id="1236" name=""/>
          <p:cNvGrpSpPr/>
          <p:nvPr/>
        </p:nvGrpSpPr>
        <p:grpSpPr>
          <a:xfrm>
            <a:off x="28800" y="5724000"/>
            <a:ext cx="9503640" cy="658800"/>
            <a:chOff x="28800" y="5724000"/>
            <a:chExt cx="9503640" cy="658800"/>
          </a:xfrm>
        </p:grpSpPr>
        <p:sp>
          <p:nvSpPr>
            <p:cNvPr id="1237" name="CustomShape 15_0"/>
            <p:cNvSpPr/>
            <p:nvPr/>
          </p:nvSpPr>
          <p:spPr>
            <a:xfrm>
              <a:off x="430560" y="6079680"/>
              <a:ext cx="91018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601"/>
                </a:spcAft>
              </a:pPr>
              <a:r>
                <a:rPr b="0" lang="en-AU" sz="1400" spc="-1" strike="noStrike">
                  <a:solidFill>
                    <a:srgbClr val="000000"/>
                  </a:solidFill>
                  <a:latin typeface="Arial"/>
                  <a:ea typeface="DejaVu Sans"/>
                </a:rPr>
                <a:t>Transfer learning; language models fine-tuning; </a:t>
              </a:r>
              <a:endParaRPr b="0" lang="en-AU" sz="1400" spc="-1" strike="noStrike">
                <a:solidFill>
                  <a:srgbClr val="000000"/>
                </a:solidFill>
                <a:latin typeface="Arial"/>
              </a:endParaRPr>
            </a:p>
          </p:txBody>
        </p:sp>
        <p:pic>
          <p:nvPicPr>
            <p:cNvPr id="1238" name="Picture 3_5" descr=""/>
            <p:cNvPicPr/>
            <p:nvPr/>
          </p:nvPicPr>
          <p:blipFill>
            <a:blip r:embed="rId1"/>
            <a:stretch/>
          </p:blipFill>
          <p:spPr>
            <a:xfrm>
              <a:off x="28800" y="5724000"/>
              <a:ext cx="473400" cy="473400"/>
            </a:xfrm>
            <a:prstGeom prst="rect">
              <a:avLst/>
            </a:prstGeom>
            <a:ln w="0">
              <a:noFill/>
            </a:ln>
          </p:spPr>
        </p:pic>
        <p:sp>
          <p:nvSpPr>
            <p:cNvPr id="1239" name=""/>
            <p:cNvSpPr/>
            <p:nvPr/>
          </p:nvSpPr>
          <p:spPr>
            <a:xfrm>
              <a:off x="430560" y="5815800"/>
              <a:ext cx="1943640" cy="289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1400" spc="-1" strike="noStrike">
                  <a:solidFill>
                    <a:srgbClr val="000000"/>
                  </a:solidFill>
                  <a:latin typeface="Arial"/>
                  <a:ea typeface="DejaVu Sans"/>
                </a:rPr>
                <a:t>The technical detail:</a:t>
              </a:r>
              <a:endParaRPr b="0" lang="en-AU" sz="1400" spc="-1" strike="noStrike">
                <a:solidFill>
                  <a:srgbClr val="000000"/>
                </a:solidFill>
                <a:latin typeface="Arial"/>
              </a:endParaRPr>
            </a:p>
          </p:txBody>
        </p:sp>
      </p:grpSp>
      <p:pic>
        <p:nvPicPr>
          <p:cNvPr id="1240" name="" descr=""/>
          <p:cNvPicPr/>
          <p:nvPr/>
        </p:nvPicPr>
        <p:blipFill>
          <a:blip r:embed="rId2"/>
          <a:stretch/>
        </p:blipFill>
        <p:spPr>
          <a:xfrm>
            <a:off x="360000" y="1098360"/>
            <a:ext cx="5471640" cy="1967760"/>
          </a:xfrm>
          <a:prstGeom prst="rect">
            <a:avLst/>
          </a:prstGeom>
          <a:ln w="0">
            <a:noFill/>
          </a:ln>
        </p:spPr>
      </p:pic>
      <p:pic>
        <p:nvPicPr>
          <p:cNvPr id="1241" name="" descr=""/>
          <p:cNvPicPr/>
          <p:nvPr/>
        </p:nvPicPr>
        <p:blipFill>
          <a:blip r:embed="rId3"/>
          <a:stretch/>
        </p:blipFill>
        <p:spPr>
          <a:xfrm>
            <a:off x="5040000" y="3204000"/>
            <a:ext cx="6940800" cy="2365920"/>
          </a:xfrm>
          <a:prstGeom prst="rect">
            <a:avLst/>
          </a:prstGeom>
          <a:ln w="0">
            <a:noFill/>
          </a:ln>
        </p:spPr>
      </p:pic>
      <p:sp>
        <p:nvSpPr>
          <p:cNvPr id="1242" name="CustomShape 15_ 10"/>
          <p:cNvSpPr/>
          <p:nvPr/>
        </p:nvSpPr>
        <p:spPr>
          <a:xfrm>
            <a:off x="6473160" y="1348200"/>
            <a:ext cx="555048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850"/>
              </a:spcBef>
              <a:spcAft>
                <a:spcPts val="850"/>
              </a:spcAft>
            </a:pPr>
            <a:r>
              <a:rPr b="0" lang="en-AU" sz="1600" spc="-1" strike="noStrike">
                <a:solidFill>
                  <a:srgbClr val="000000"/>
                </a:solidFill>
                <a:latin typeface="Arial"/>
                <a:ea typeface="DejaVu Sans"/>
              </a:rPr>
              <a:t>Novel learning paradigm to leverage many disparate datasets to learn a single hate speech representation </a:t>
            </a:r>
            <a:endParaRPr b="0" lang="en-AU" sz="1600" spc="-1" strike="noStrike">
              <a:solidFill>
                <a:srgbClr val="000000"/>
              </a:solidFill>
              <a:latin typeface="Arial"/>
            </a:endParaRPr>
          </a:p>
        </p:txBody>
      </p:sp>
      <p:sp>
        <p:nvSpPr>
          <p:cNvPr id="1243" name=""/>
          <p:cNvSpPr/>
          <p:nvPr/>
        </p:nvSpPr>
        <p:spPr>
          <a:xfrm>
            <a:off x="504000" y="4039560"/>
            <a:ext cx="4751640" cy="99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Arial"/>
                <a:ea typeface="DejaVu Sans"/>
              </a:rPr>
              <a:t>Improved performances over the state-of-the-art, generalizable to novel datasets.</a:t>
            </a:r>
            <a:endParaRPr b="0" lang="en-AU" sz="1600" spc="-1" strike="noStrike">
              <a:solidFill>
                <a:srgbClr val="000000"/>
              </a:solidFill>
              <a:latin typeface="Arial"/>
            </a:endParaRPr>
          </a:p>
        </p:txBody>
      </p:sp>
      <p:sp>
        <p:nvSpPr>
          <p:cNvPr id="1244" name=""/>
          <p:cNvSpPr/>
          <p:nvPr/>
        </p:nvSpPr>
        <p:spPr>
          <a:xfrm>
            <a:off x="72000" y="6624720"/>
            <a:ext cx="11974680" cy="39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100" spc="-1" strike="noStrike">
                <a:solidFill>
                  <a:srgbClr val="333333"/>
                </a:solidFill>
                <a:latin typeface="Arial"/>
                <a:ea typeface="DejaVu Sans"/>
              </a:rPr>
              <a:t>Yuan, L., &amp; Rizoiu, M.-A. (2022). Detect Hate Speech in Unseen Domains using Multi-Task Learning: A Case Study of Political Public Figures. Retrieved from </a:t>
            </a:r>
            <a:r>
              <a:rPr b="0" lang="en-AU" sz="1100" spc="-1" strike="noStrike" u="sng">
                <a:solidFill>
                  <a:srgbClr val="000000"/>
                </a:solidFill>
                <a:uFillTx/>
                <a:latin typeface="Arial"/>
                <a:ea typeface="DejaVu Sans"/>
                <a:hlinkClick r:id="rId4"/>
              </a:rPr>
              <a:t>http://arxiv.org/abs/2208.10598</a:t>
            </a:r>
            <a:r>
              <a:rPr b="0" lang="en-AU" sz="1100" spc="-1" strike="noStrike">
                <a:solidFill>
                  <a:srgbClr val="333333"/>
                </a:solidFill>
                <a:latin typeface="Arial"/>
                <a:ea typeface="DejaVu Sans"/>
              </a:rPr>
              <a:t> </a:t>
            </a:r>
            <a:endParaRPr b="0" lang="en-AU"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5" name="" descr=""/>
          <p:cNvPicPr/>
          <p:nvPr/>
        </p:nvPicPr>
        <p:blipFill>
          <a:blip r:embed="rId1"/>
          <a:stretch/>
        </p:blipFill>
        <p:spPr>
          <a:xfrm>
            <a:off x="470520" y="659520"/>
            <a:ext cx="6981120" cy="5676120"/>
          </a:xfrm>
          <a:prstGeom prst="rect">
            <a:avLst/>
          </a:prstGeom>
          <a:ln w="0">
            <a:noFill/>
          </a:ln>
        </p:spPr>
      </p:pic>
      <p:sp>
        <p:nvSpPr>
          <p:cNvPr id="1246" name="CustomShape 3_ 7"/>
          <p:cNvSpPr/>
          <p:nvPr/>
        </p:nvSpPr>
        <p:spPr>
          <a:xfrm>
            <a:off x="46800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0" lang="en-AU" sz="3600" spc="-1" strike="noStrike">
                <a:solidFill>
                  <a:srgbClr val="000000"/>
                </a:solidFill>
                <a:latin typeface="Arial"/>
                <a:ea typeface="Arial"/>
              </a:rPr>
              <a:t>Analysing coordinated troll strategies</a:t>
            </a:r>
            <a:endParaRPr b="0" lang="en-AU" sz="3600" spc="-1" strike="noStrike">
              <a:solidFill>
                <a:srgbClr val="000000"/>
              </a:solidFill>
              <a:latin typeface="Arial"/>
            </a:endParaRPr>
          </a:p>
        </p:txBody>
      </p:sp>
      <p:grpSp>
        <p:nvGrpSpPr>
          <p:cNvPr id="1247" name=""/>
          <p:cNvGrpSpPr/>
          <p:nvPr/>
        </p:nvGrpSpPr>
        <p:grpSpPr>
          <a:xfrm>
            <a:off x="28800" y="6120000"/>
            <a:ext cx="9503640" cy="658800"/>
            <a:chOff x="28800" y="6120000"/>
            <a:chExt cx="9503640" cy="658800"/>
          </a:xfrm>
        </p:grpSpPr>
        <p:sp>
          <p:nvSpPr>
            <p:cNvPr id="1248" name="CustomShape 15_0"/>
            <p:cNvSpPr/>
            <p:nvPr/>
          </p:nvSpPr>
          <p:spPr>
            <a:xfrm>
              <a:off x="430560" y="6475680"/>
              <a:ext cx="91018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601"/>
                </a:spcAft>
              </a:pPr>
              <a:r>
                <a:rPr b="0" lang="en-AU" sz="1400" spc="-1" strike="noStrike">
                  <a:solidFill>
                    <a:srgbClr val="000000"/>
                  </a:solidFill>
                  <a:latin typeface="Arial"/>
                  <a:ea typeface="DejaVu Sans"/>
                </a:rPr>
                <a:t>Semantic edit distance; dimensionality reduction; Twitter trolls</a:t>
              </a:r>
              <a:endParaRPr b="0" lang="en-AU" sz="1400" spc="-1" strike="noStrike">
                <a:solidFill>
                  <a:srgbClr val="000000"/>
                </a:solidFill>
                <a:latin typeface="Arial"/>
              </a:endParaRPr>
            </a:p>
          </p:txBody>
        </p:sp>
        <p:pic>
          <p:nvPicPr>
            <p:cNvPr id="1249" name="Picture 3_5" descr=""/>
            <p:cNvPicPr/>
            <p:nvPr/>
          </p:nvPicPr>
          <p:blipFill>
            <a:blip r:embed="rId2"/>
            <a:stretch/>
          </p:blipFill>
          <p:spPr>
            <a:xfrm>
              <a:off x="28800" y="6120000"/>
              <a:ext cx="473400" cy="473400"/>
            </a:xfrm>
            <a:prstGeom prst="rect">
              <a:avLst/>
            </a:prstGeom>
            <a:ln w="0">
              <a:noFill/>
            </a:ln>
          </p:spPr>
        </p:pic>
        <p:sp>
          <p:nvSpPr>
            <p:cNvPr id="1250" name=""/>
            <p:cNvSpPr/>
            <p:nvPr/>
          </p:nvSpPr>
          <p:spPr>
            <a:xfrm>
              <a:off x="430560" y="6211800"/>
              <a:ext cx="1943640" cy="289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1400" spc="-1" strike="noStrike">
                  <a:solidFill>
                    <a:srgbClr val="000000"/>
                  </a:solidFill>
                  <a:latin typeface="Arial"/>
                  <a:ea typeface="DejaVu Sans"/>
                </a:rPr>
                <a:t>The technical detail:</a:t>
              </a:r>
              <a:endParaRPr b="0" lang="en-AU" sz="1400" spc="-1" strike="noStrike">
                <a:solidFill>
                  <a:srgbClr val="000000"/>
                </a:solidFill>
                <a:latin typeface="Arial"/>
              </a:endParaRPr>
            </a:p>
          </p:txBody>
        </p:sp>
      </p:grpSp>
      <p:sp>
        <p:nvSpPr>
          <p:cNvPr id="1251" name="CustomShape 15_ 12"/>
          <p:cNvSpPr/>
          <p:nvPr/>
        </p:nvSpPr>
        <p:spPr>
          <a:xfrm>
            <a:off x="7865280" y="2094840"/>
            <a:ext cx="3906360" cy="2762280"/>
          </a:xfrm>
          <a:prstGeom prst="rect">
            <a:avLst/>
          </a:prstGeom>
          <a:noFill/>
          <a:ln w="0">
            <a:noFill/>
          </a:ln>
        </p:spPr>
        <p:style>
          <a:lnRef idx="0"/>
          <a:fillRef idx="0"/>
          <a:effectRef idx="0"/>
          <a:fontRef idx="minor"/>
        </p:style>
        <p:txBody>
          <a:bodyPr lIns="90000" rIns="90000" tIns="45000" bIns="45000" anchor="t">
            <a:spAutoFit/>
          </a:bodyPr>
          <a:p>
            <a:pPr>
              <a:lnSpc>
                <a:spcPct val="115000"/>
              </a:lnSpc>
              <a:spcBef>
                <a:spcPts val="567"/>
              </a:spcBef>
              <a:spcAft>
                <a:spcPts val="567"/>
              </a:spcAft>
            </a:pPr>
            <a:r>
              <a:rPr b="1" i="1" lang="en-AU" sz="1600" spc="-1" strike="noStrike">
                <a:solidFill>
                  <a:srgbClr val="000000"/>
                </a:solidFill>
                <a:latin typeface="Arial"/>
                <a:ea typeface="Noto Sans CJK SC Regular"/>
              </a:rPr>
              <a:t>A</a:t>
            </a:r>
            <a:r>
              <a:rPr b="0" i="1" lang="en-AU" sz="1600" spc="-1" strike="noStrike">
                <a:solidFill>
                  <a:srgbClr val="000000"/>
                </a:solidFill>
                <a:latin typeface="Arial"/>
                <a:ea typeface="Noto Sans CJK SC Regular"/>
              </a:rPr>
              <a:t> – (right trolls) </a:t>
            </a:r>
            <a:r>
              <a:rPr b="0" lang="en-AU" sz="1600" spc="-1" strike="noStrike">
                <a:solidFill>
                  <a:srgbClr val="000000"/>
                </a:solidFill>
                <a:latin typeface="Arial"/>
                <a:ea typeface="Noto Sans CJK SC Regular"/>
              </a:rPr>
              <a:t>Hillary cannot be trusted </a:t>
            </a:r>
            <a:r>
              <a:rPr b="0" i="1" lang="en-AU" sz="1600" spc="-1" strike="noStrike">
                <a:solidFill>
                  <a:srgbClr val="000000"/>
                </a:solidFill>
                <a:latin typeface="Arial"/>
                <a:ea typeface="Noto Sans CJK SC Regular"/>
              </a:rPr>
              <a:t>#ThingsMoreTrustedThanHillary</a:t>
            </a:r>
            <a:endParaRPr b="0" lang="en-AU" sz="1600" spc="-1" strike="noStrike">
              <a:solidFill>
                <a:srgbClr val="000000"/>
              </a:solidFill>
              <a:latin typeface="Arial"/>
            </a:endParaRPr>
          </a:p>
          <a:p>
            <a:pPr>
              <a:lnSpc>
                <a:spcPct val="115000"/>
              </a:lnSpc>
              <a:spcBef>
                <a:spcPts val="567"/>
              </a:spcBef>
              <a:spcAft>
                <a:spcPts val="567"/>
              </a:spcAft>
            </a:pPr>
            <a:r>
              <a:rPr b="1" i="1" lang="en-AU" sz="1600" spc="-1" strike="noStrike">
                <a:solidFill>
                  <a:srgbClr val="000000"/>
                </a:solidFill>
                <a:latin typeface="Arial"/>
                <a:ea typeface="Noto Sans CJK SC Regular"/>
              </a:rPr>
              <a:t>B</a:t>
            </a:r>
            <a:r>
              <a:rPr b="0" i="1" lang="en-AU" sz="1600" spc="-1" strike="noStrike">
                <a:solidFill>
                  <a:srgbClr val="000000"/>
                </a:solidFill>
                <a:latin typeface="Arial"/>
                <a:ea typeface="Noto Sans CJK SC Regular"/>
              </a:rPr>
              <a:t> – (right trolls) </a:t>
            </a:r>
            <a:r>
              <a:rPr b="0" lang="en-AU" sz="1600" spc="-1" strike="noStrike">
                <a:solidFill>
                  <a:srgbClr val="000000"/>
                </a:solidFill>
                <a:latin typeface="Arial"/>
                <a:ea typeface="Noto Sans CJK SC Regular"/>
              </a:rPr>
              <a:t>Mimic black Trump supporters </a:t>
            </a:r>
            <a:r>
              <a:rPr b="0" i="1" lang="en-AU" sz="1600" spc="-1" strike="noStrike">
                <a:solidFill>
                  <a:srgbClr val="000000"/>
                </a:solidFill>
                <a:latin typeface="Arial"/>
                <a:ea typeface="Noto Sans CJK SC Regular"/>
              </a:rPr>
              <a:t>#Blacks4Trump</a:t>
            </a:r>
            <a:endParaRPr b="0" lang="en-AU" sz="1600" spc="-1" strike="noStrike">
              <a:solidFill>
                <a:srgbClr val="000000"/>
              </a:solidFill>
              <a:latin typeface="Arial"/>
            </a:endParaRPr>
          </a:p>
          <a:p>
            <a:pPr>
              <a:lnSpc>
                <a:spcPct val="115000"/>
              </a:lnSpc>
              <a:spcBef>
                <a:spcPts val="567"/>
              </a:spcBef>
              <a:spcAft>
                <a:spcPts val="567"/>
              </a:spcAft>
            </a:pPr>
            <a:r>
              <a:rPr b="1" i="1" lang="en-AU" sz="1600" spc="-1" strike="noStrike">
                <a:solidFill>
                  <a:srgbClr val="000000"/>
                </a:solidFill>
                <a:latin typeface="Arial"/>
                <a:ea typeface="Noto Sans CJK SC Regular"/>
              </a:rPr>
              <a:t>C</a:t>
            </a:r>
            <a:r>
              <a:rPr b="0" lang="en-AU" sz="1600" spc="-1" strike="noStrike">
                <a:solidFill>
                  <a:srgbClr val="000000"/>
                </a:solidFill>
                <a:latin typeface="Arial"/>
                <a:ea typeface="Noto Sans CJK SC Regular"/>
              </a:rPr>
              <a:t> – (news trolls) News about violence and civil unrest </a:t>
            </a:r>
            <a:r>
              <a:rPr b="0" i="1" lang="en-AU" sz="1600" spc="-1" strike="noStrike">
                <a:solidFill>
                  <a:srgbClr val="000000"/>
                </a:solidFill>
                <a:latin typeface="Arial"/>
                <a:ea typeface="Noto Sans CJK SC Regular"/>
              </a:rPr>
              <a:t>#news</a:t>
            </a:r>
            <a:endParaRPr b="0" lang="en-AU" sz="1600" spc="-1" strike="noStrike">
              <a:solidFill>
                <a:srgbClr val="000000"/>
              </a:solidFill>
              <a:latin typeface="Arial"/>
            </a:endParaRPr>
          </a:p>
          <a:p>
            <a:pPr>
              <a:lnSpc>
                <a:spcPct val="115000"/>
              </a:lnSpc>
              <a:spcBef>
                <a:spcPts val="567"/>
              </a:spcBef>
              <a:spcAft>
                <a:spcPts val="567"/>
              </a:spcAft>
            </a:pPr>
            <a:r>
              <a:rPr b="1" i="1" lang="en-AU" sz="1600" spc="-1" strike="noStrike">
                <a:solidFill>
                  <a:srgbClr val="000000"/>
                </a:solidFill>
                <a:latin typeface="Arial"/>
                <a:ea typeface="Noto Sans CJK SC Regular"/>
              </a:rPr>
              <a:t>D</a:t>
            </a:r>
            <a:r>
              <a:rPr b="0" lang="en-AU" sz="1600" spc="-1" strike="noStrike">
                <a:solidFill>
                  <a:srgbClr val="000000"/>
                </a:solidFill>
                <a:latin typeface="Arial"/>
                <a:ea typeface="Noto Sans CJK SC Regular"/>
              </a:rPr>
              <a:t> – (news trolls) Federal politics, policy and regulation </a:t>
            </a:r>
            <a:r>
              <a:rPr b="0" i="1" lang="en-AU" sz="1600" spc="-1" strike="noStrike">
                <a:solidFill>
                  <a:srgbClr val="000000"/>
                </a:solidFill>
                <a:latin typeface="Arial"/>
                <a:ea typeface="Noto Sans CJK SC Regular"/>
              </a:rPr>
              <a:t>#politics</a:t>
            </a:r>
            <a:endParaRPr b="0" lang="en-AU" sz="1600" spc="-1" strike="noStrike">
              <a:solidFill>
                <a:srgbClr val="000000"/>
              </a:solidFill>
              <a:latin typeface="Arial"/>
            </a:endParaRPr>
          </a:p>
        </p:txBody>
      </p:sp>
      <p:sp>
        <p:nvSpPr>
          <p:cNvPr id="1252" name=""/>
          <p:cNvSpPr/>
          <p:nvPr/>
        </p:nvSpPr>
        <p:spPr>
          <a:xfrm>
            <a:off x="7848000" y="1038600"/>
            <a:ext cx="3959640" cy="9928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Arial"/>
                <a:ea typeface="Noto Sans CJK SC Regular"/>
              </a:rPr>
              <a:t>(yellow) right trolls: focused MAGA</a:t>
            </a:r>
            <a:endParaRPr b="0" lang="en-AU" sz="1600" spc="-1" strike="noStrike">
              <a:solidFill>
                <a:srgbClr val="000000"/>
              </a:solidFill>
              <a:latin typeface="Arial"/>
            </a:endParaRPr>
          </a:p>
          <a:p>
            <a:pPr>
              <a:lnSpc>
                <a:spcPct val="100000"/>
              </a:lnSpc>
            </a:pPr>
            <a:r>
              <a:rPr b="0" lang="en-AU" sz="1600" spc="-1" strike="noStrike">
                <a:solidFill>
                  <a:srgbClr val="000000"/>
                </a:solidFill>
                <a:latin typeface="Arial"/>
                <a:ea typeface="Noto Sans CJK SC Regular"/>
              </a:rPr>
              <a:t>(magenta) left trolls: surround discussion</a:t>
            </a:r>
            <a:endParaRPr b="0" lang="en-AU" sz="1600" spc="-1" strike="noStrike">
              <a:solidFill>
                <a:srgbClr val="000000"/>
              </a:solidFill>
              <a:latin typeface="Arial"/>
            </a:endParaRPr>
          </a:p>
          <a:p>
            <a:pPr>
              <a:lnSpc>
                <a:spcPct val="100000"/>
              </a:lnSpc>
            </a:pPr>
            <a:r>
              <a:rPr b="0" lang="en-AU" sz="1600" spc="-1" strike="noStrike">
                <a:solidFill>
                  <a:srgbClr val="000000"/>
                </a:solidFill>
                <a:latin typeface="Arial"/>
                <a:ea typeface="Noto Sans CJK SC Regular"/>
              </a:rPr>
              <a:t>(green) news trolls: selective highlighting</a:t>
            </a:r>
            <a:endParaRPr b="0" lang="en-AU" sz="1600" spc="-1" strike="noStrike">
              <a:solidFill>
                <a:srgbClr val="000000"/>
              </a:solidFill>
              <a:latin typeface="Arial"/>
            </a:endParaRPr>
          </a:p>
        </p:txBody>
      </p:sp>
      <p:grpSp>
        <p:nvGrpSpPr>
          <p:cNvPr id="1253" name=""/>
          <p:cNvGrpSpPr/>
          <p:nvPr/>
        </p:nvGrpSpPr>
        <p:grpSpPr>
          <a:xfrm>
            <a:off x="6932880" y="4896000"/>
            <a:ext cx="518760" cy="657360"/>
            <a:chOff x="6932880" y="4896000"/>
            <a:chExt cx="518760" cy="657360"/>
          </a:xfrm>
        </p:grpSpPr>
        <p:sp>
          <p:nvSpPr>
            <p:cNvPr id="1254" name=""/>
            <p:cNvSpPr/>
            <p:nvPr/>
          </p:nvSpPr>
          <p:spPr>
            <a:xfrm>
              <a:off x="7030800" y="4957560"/>
              <a:ext cx="359640" cy="503640"/>
            </a:xfrm>
            <a:prstGeom prst="rect">
              <a:avLst/>
            </a:prstGeom>
            <a:solidFill>
              <a:srgbClr val="000000"/>
            </a:solidFill>
            <a:ln w="0">
              <a:noFill/>
            </a:ln>
          </p:spPr>
          <p:style>
            <a:lnRef idx="0"/>
            <a:fillRef idx="0"/>
            <a:effectRef idx="0"/>
            <a:fontRef idx="minor"/>
          </p:style>
          <p:txBody>
            <a:bodyPr wrap="none" lIns="90000" rIns="90000" tIns="45000" bIns="45000" anchor="ctr">
              <a:noAutofit/>
            </a:bodyPr>
            <a:p>
              <a:pPr>
                <a:lnSpc>
                  <a:spcPct val="100000"/>
                </a:lnSpc>
              </a:pPr>
              <a:endParaRPr b="0" lang="en-AU" sz="1800" spc="-1" strike="noStrike">
                <a:solidFill>
                  <a:srgbClr val="ffffff"/>
                </a:solidFill>
                <a:latin typeface="Arial"/>
              </a:endParaRPr>
            </a:p>
          </p:txBody>
        </p:sp>
        <p:sp>
          <p:nvSpPr>
            <p:cNvPr id="1255" name=""/>
            <p:cNvSpPr/>
            <p:nvPr/>
          </p:nvSpPr>
          <p:spPr>
            <a:xfrm>
              <a:off x="6932880" y="4896000"/>
              <a:ext cx="518760" cy="65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4000" spc="-1" strike="noStrike">
                  <a:solidFill>
                    <a:srgbClr val="000000"/>
                  </a:solidFill>
                  <a:highlight>
                    <a:srgbClr val="ffffff"/>
                  </a:highlight>
                  <a:latin typeface="Arial"/>
                  <a:ea typeface="Arial"/>
                </a:rPr>
                <a:t>C</a:t>
              </a:r>
              <a:endParaRPr b="0" lang="en-AU" sz="4000" spc="-1" strike="noStrike">
                <a:solidFill>
                  <a:srgbClr val="000000"/>
                </a:solidFill>
                <a:latin typeface="Arial"/>
              </a:endParaRPr>
            </a:p>
          </p:txBody>
        </p:sp>
      </p:grpSp>
      <p:grpSp>
        <p:nvGrpSpPr>
          <p:cNvPr id="1256" name=""/>
          <p:cNvGrpSpPr/>
          <p:nvPr/>
        </p:nvGrpSpPr>
        <p:grpSpPr>
          <a:xfrm>
            <a:off x="704880" y="5040000"/>
            <a:ext cx="518760" cy="657360"/>
            <a:chOff x="704880" y="5040000"/>
            <a:chExt cx="518760" cy="657360"/>
          </a:xfrm>
        </p:grpSpPr>
        <p:sp>
          <p:nvSpPr>
            <p:cNvPr id="1257" name=""/>
            <p:cNvSpPr/>
            <p:nvPr/>
          </p:nvSpPr>
          <p:spPr>
            <a:xfrm>
              <a:off x="802800" y="5101560"/>
              <a:ext cx="359640" cy="503640"/>
            </a:xfrm>
            <a:prstGeom prst="rect">
              <a:avLst/>
            </a:prstGeom>
            <a:solidFill>
              <a:srgbClr val="000000"/>
            </a:solidFill>
            <a:ln w="0">
              <a:noFill/>
            </a:ln>
          </p:spPr>
          <p:style>
            <a:lnRef idx="0"/>
            <a:fillRef idx="0"/>
            <a:effectRef idx="0"/>
            <a:fontRef idx="minor"/>
          </p:style>
          <p:txBody>
            <a:bodyPr wrap="none" lIns="90000" rIns="90000" tIns="45000" bIns="45000" anchor="ctr">
              <a:noAutofit/>
            </a:bodyPr>
            <a:p>
              <a:pPr>
                <a:lnSpc>
                  <a:spcPct val="100000"/>
                </a:lnSpc>
              </a:pPr>
              <a:endParaRPr b="0" lang="en-AU" sz="1800" spc="-1" strike="noStrike">
                <a:solidFill>
                  <a:srgbClr val="ffffff"/>
                </a:solidFill>
                <a:latin typeface="Arial"/>
              </a:endParaRPr>
            </a:p>
          </p:txBody>
        </p:sp>
        <p:sp>
          <p:nvSpPr>
            <p:cNvPr id="1258" name=""/>
            <p:cNvSpPr/>
            <p:nvPr/>
          </p:nvSpPr>
          <p:spPr>
            <a:xfrm>
              <a:off x="704880" y="5040000"/>
              <a:ext cx="518760" cy="65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4000" spc="-1" strike="noStrike">
                  <a:solidFill>
                    <a:srgbClr val="000000"/>
                  </a:solidFill>
                  <a:highlight>
                    <a:srgbClr val="ffffff"/>
                  </a:highlight>
                  <a:latin typeface="Arial"/>
                  <a:ea typeface="Arial"/>
                </a:rPr>
                <a:t>D</a:t>
              </a:r>
              <a:endParaRPr b="0" lang="en-AU" sz="4000" spc="-1" strike="noStrike">
                <a:solidFill>
                  <a:srgbClr val="000000"/>
                </a:solidFill>
                <a:latin typeface="Arial"/>
              </a:endParaRPr>
            </a:p>
          </p:txBody>
        </p:sp>
      </p:grpSp>
      <p:sp>
        <p:nvSpPr>
          <p:cNvPr id="1259" name=""/>
          <p:cNvSpPr/>
          <p:nvPr/>
        </p:nvSpPr>
        <p:spPr>
          <a:xfrm>
            <a:off x="335160" y="3240000"/>
            <a:ext cx="546120" cy="65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4000" spc="-1" strike="noStrike">
                <a:solidFill>
                  <a:srgbClr val="000000"/>
                </a:solidFill>
                <a:highlight>
                  <a:srgbClr val="ffffff"/>
                </a:highlight>
                <a:latin typeface="Arial"/>
                <a:ea typeface="Arial"/>
              </a:rPr>
              <a:t>A</a:t>
            </a:r>
            <a:endParaRPr b="0" lang="en-AU" sz="4000" spc="-1" strike="noStrike">
              <a:solidFill>
                <a:srgbClr val="000000"/>
              </a:solidFill>
              <a:latin typeface="Arial"/>
            </a:endParaRPr>
          </a:p>
        </p:txBody>
      </p:sp>
      <p:sp>
        <p:nvSpPr>
          <p:cNvPr id="1260" name=""/>
          <p:cNvSpPr/>
          <p:nvPr/>
        </p:nvSpPr>
        <p:spPr>
          <a:xfrm>
            <a:off x="5832000" y="2294280"/>
            <a:ext cx="546120" cy="657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4000" spc="-1" strike="noStrike">
                <a:solidFill>
                  <a:srgbClr val="000000"/>
                </a:solidFill>
                <a:highlight>
                  <a:srgbClr val="ffffff"/>
                </a:highlight>
                <a:latin typeface="Arial"/>
                <a:ea typeface="Arial"/>
              </a:rPr>
              <a:t>B</a:t>
            </a:r>
            <a:endParaRPr b="0" lang="en-AU"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1" name="" descr=""/>
          <p:cNvPicPr/>
          <p:nvPr/>
        </p:nvPicPr>
        <p:blipFill>
          <a:blip r:embed="rId1"/>
          <a:stretch/>
        </p:blipFill>
        <p:spPr>
          <a:xfrm>
            <a:off x="5220000" y="1800360"/>
            <a:ext cx="6551640" cy="4327200"/>
          </a:xfrm>
          <a:prstGeom prst="rect">
            <a:avLst/>
          </a:prstGeom>
          <a:ln w="0">
            <a:noFill/>
          </a:ln>
        </p:spPr>
      </p:pic>
      <p:sp>
        <p:nvSpPr>
          <p:cNvPr id="1262" name="CustomShape 3_ 17"/>
          <p:cNvSpPr/>
          <p:nvPr/>
        </p:nvSpPr>
        <p:spPr>
          <a:xfrm>
            <a:off x="0" y="360"/>
            <a:ext cx="95036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US" sz="3600" spc="-1" strike="noStrike">
                <a:solidFill>
                  <a:srgbClr val="000000"/>
                </a:solidFill>
                <a:latin typeface="Arial"/>
                <a:ea typeface="Arial"/>
              </a:rPr>
              <a:t>Mitigate:</a:t>
            </a:r>
            <a:r>
              <a:rPr b="0" lang="en-US" sz="3600" spc="-1" strike="noStrike">
                <a:solidFill>
                  <a:srgbClr val="000000"/>
                </a:solidFill>
                <a:latin typeface="Arial"/>
                <a:ea typeface="Arial"/>
              </a:rPr>
              <a:t> synthetic testing of interventions</a:t>
            </a:r>
            <a:endParaRPr b="0" lang="en-AU" sz="3600" spc="-1" strike="noStrike">
              <a:solidFill>
                <a:srgbClr val="000000"/>
              </a:solidFill>
              <a:latin typeface="Arial"/>
            </a:endParaRPr>
          </a:p>
        </p:txBody>
      </p:sp>
      <p:pic>
        <p:nvPicPr>
          <p:cNvPr id="1263" name="" descr=""/>
          <p:cNvPicPr/>
          <p:nvPr/>
        </p:nvPicPr>
        <p:blipFill>
          <a:blip r:embed="rId2"/>
          <a:srcRect l="0" t="20141" r="0" b="18142"/>
          <a:stretch/>
        </p:blipFill>
        <p:spPr>
          <a:xfrm>
            <a:off x="9835920" y="72000"/>
            <a:ext cx="2259720" cy="1439280"/>
          </a:xfrm>
          <a:prstGeom prst="rect">
            <a:avLst/>
          </a:prstGeom>
          <a:ln w="0">
            <a:noFill/>
          </a:ln>
        </p:spPr>
      </p:pic>
      <p:pic>
        <p:nvPicPr>
          <p:cNvPr id="1264" name="" descr=""/>
          <p:cNvPicPr/>
          <p:nvPr/>
        </p:nvPicPr>
        <p:blipFill>
          <a:blip r:embed="rId3"/>
          <a:stretch/>
        </p:blipFill>
        <p:spPr>
          <a:xfrm>
            <a:off x="936000" y="863280"/>
            <a:ext cx="3959640" cy="5922720"/>
          </a:xfrm>
          <a:prstGeom prst="rect">
            <a:avLst/>
          </a:prstGeom>
          <a:ln w="0">
            <a:noFill/>
          </a:ln>
        </p:spPr>
      </p:pic>
      <p:sp>
        <p:nvSpPr>
          <p:cNvPr id="1265" name=""/>
          <p:cNvSpPr/>
          <p:nvPr/>
        </p:nvSpPr>
        <p:spPr>
          <a:xfrm>
            <a:off x="6299640" y="6228000"/>
            <a:ext cx="4860000" cy="35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1600" spc="-1" strike="noStrike">
                <a:solidFill>
                  <a:srgbClr val="000000"/>
                </a:solidFill>
                <a:latin typeface="Arial"/>
                <a:ea typeface="DejaVu Sans"/>
              </a:rPr>
              <a:t>Some interventions back-fire (R3), other work (R0)</a:t>
            </a:r>
            <a:endParaRPr b="0" lang="en-AU"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11" dur="indefinite" restart="never" nodeType="tmRoot">
          <p:childTnLst>
            <p:seq>
              <p:cTn id="212" dur="indefinite" nodeType="mainSeq">
                <p:childTnLst>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1261"/>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1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0" name=""/>
          <p:cNvGrpSpPr/>
          <p:nvPr/>
        </p:nvGrpSpPr>
        <p:grpSpPr>
          <a:xfrm>
            <a:off x="360000" y="2005200"/>
            <a:ext cx="5191200" cy="2854800"/>
            <a:chOff x="360000" y="2005200"/>
            <a:chExt cx="5191200" cy="2854800"/>
          </a:xfrm>
        </p:grpSpPr>
        <p:sp>
          <p:nvSpPr>
            <p:cNvPr id="121" name=""/>
            <p:cNvSpPr/>
            <p:nvPr/>
          </p:nvSpPr>
          <p:spPr>
            <a:xfrm>
              <a:off x="5168880" y="4476600"/>
              <a:ext cx="382320" cy="383400"/>
            </a:xfrm>
            <a:prstGeom prst="rect">
              <a:avLst/>
            </a:prstGeom>
            <a:solidFill>
              <a:srgbClr val="ffffff"/>
            </a:solidFill>
            <a:ln w="0">
              <a:no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grpSp>
          <p:nvGrpSpPr>
            <p:cNvPr id="122" name=""/>
            <p:cNvGrpSpPr/>
            <p:nvPr/>
          </p:nvGrpSpPr>
          <p:grpSpPr>
            <a:xfrm>
              <a:off x="548280" y="4017600"/>
              <a:ext cx="4959720" cy="771120"/>
              <a:chOff x="548280" y="4017600"/>
              <a:chExt cx="4959720" cy="771120"/>
            </a:xfrm>
          </p:grpSpPr>
          <p:sp>
            <p:nvSpPr>
              <p:cNvPr id="123" name="Straight Connector 1"/>
              <p:cNvSpPr/>
              <p:nvPr/>
            </p:nvSpPr>
            <p:spPr>
              <a:xfrm flipV="1">
                <a:off x="5257440" y="4089240"/>
                <a:ext cx="360" cy="43380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24" name="Oval 1"/>
              <p:cNvSpPr/>
              <p:nvPr/>
            </p:nvSpPr>
            <p:spPr>
              <a:xfrm>
                <a:off x="5190840" y="4017600"/>
                <a:ext cx="136440" cy="13680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5" name="Straight Connector 2"/>
              <p:cNvSpPr/>
              <p:nvPr/>
            </p:nvSpPr>
            <p:spPr>
              <a:xfrm flipV="1">
                <a:off x="1773360" y="4104000"/>
                <a:ext cx="360" cy="43380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26" name="Straight Connector 4"/>
              <p:cNvSpPr/>
              <p:nvPr/>
            </p:nvSpPr>
            <p:spPr>
              <a:xfrm flipV="1">
                <a:off x="3154320" y="4104000"/>
                <a:ext cx="360" cy="43380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27" name="Oval 2"/>
              <p:cNvSpPr/>
              <p:nvPr/>
            </p:nvSpPr>
            <p:spPr>
              <a:xfrm>
                <a:off x="3085560" y="4017600"/>
                <a:ext cx="139320" cy="13680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28" name="Straight Connector 5"/>
              <p:cNvSpPr/>
              <p:nvPr/>
            </p:nvSpPr>
            <p:spPr>
              <a:xfrm flipV="1">
                <a:off x="881280" y="4104000"/>
                <a:ext cx="360" cy="43380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29" name="Oval 3"/>
              <p:cNvSpPr/>
              <p:nvPr/>
            </p:nvSpPr>
            <p:spPr>
              <a:xfrm>
                <a:off x="810360" y="4017600"/>
                <a:ext cx="140760" cy="13680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0" name="Oval 5"/>
              <p:cNvSpPr/>
              <p:nvPr/>
            </p:nvSpPr>
            <p:spPr>
              <a:xfrm>
                <a:off x="1701720" y="4017600"/>
                <a:ext cx="142920" cy="13680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1" name="Oval 6"/>
              <p:cNvSpPr/>
              <p:nvPr/>
            </p:nvSpPr>
            <p:spPr>
              <a:xfrm>
                <a:off x="3835080" y="4017600"/>
                <a:ext cx="139320" cy="136800"/>
              </a:xfrm>
              <a:prstGeom prst="ellipse">
                <a:avLst/>
              </a:prstGeom>
              <a:noFill/>
              <a:ln w="12600">
                <a:solidFill>
                  <a:srgbClr val="007eb2"/>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2" name="Oval 7"/>
              <p:cNvSpPr/>
              <p:nvPr/>
            </p:nvSpPr>
            <p:spPr>
              <a:xfrm>
                <a:off x="4185720" y="4017600"/>
                <a:ext cx="139680" cy="136800"/>
              </a:xfrm>
              <a:prstGeom prst="ellipse">
                <a:avLst/>
              </a:prstGeom>
              <a:noFill/>
              <a:ln w="12600">
                <a:solidFill>
                  <a:srgbClr val="007eb2"/>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3" name="Straight Connector 6"/>
              <p:cNvSpPr/>
              <p:nvPr/>
            </p:nvSpPr>
            <p:spPr>
              <a:xfrm flipV="1">
                <a:off x="2658600" y="4106520"/>
                <a:ext cx="360" cy="43452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34" name="Oval 9"/>
              <p:cNvSpPr/>
              <p:nvPr/>
            </p:nvSpPr>
            <p:spPr>
              <a:xfrm>
                <a:off x="2590920" y="4020120"/>
                <a:ext cx="136440" cy="14040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5" name="Straight Connector 18"/>
              <p:cNvSpPr/>
              <p:nvPr/>
            </p:nvSpPr>
            <p:spPr>
              <a:xfrm flipV="1">
                <a:off x="3910680" y="4101840"/>
                <a:ext cx="0" cy="43380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36" name="Oval 13"/>
              <p:cNvSpPr/>
              <p:nvPr/>
            </p:nvSpPr>
            <p:spPr>
              <a:xfrm>
                <a:off x="3840480" y="4017600"/>
                <a:ext cx="138960" cy="14148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7" name="Straight Connector 20"/>
              <p:cNvSpPr/>
              <p:nvPr/>
            </p:nvSpPr>
            <p:spPr>
              <a:xfrm flipV="1">
                <a:off x="4256280" y="4097520"/>
                <a:ext cx="360" cy="434160"/>
              </a:xfrm>
              <a:prstGeom prst="line">
                <a:avLst/>
              </a:prstGeom>
              <a:ln w="12600">
                <a:solidFill>
                  <a:srgbClr val="007eb2"/>
                </a:solidFill>
                <a:round/>
              </a:ln>
            </p:spPr>
            <p:style>
              <a:lnRef idx="0"/>
              <a:fillRef idx="0"/>
              <a:effectRef idx="0"/>
              <a:fontRef idx="minor"/>
            </p:style>
            <p:txBody>
              <a:bodyPr lIns="90000" rIns="90000" tIns="45000" bIns="45000" anchor="t" anchorCtr="1">
                <a:noAutofit/>
              </a:bodyPr>
              <a:p>
                <a:endParaRPr b="0" lang="en-US" sz="1800" spc="-1" strike="noStrike">
                  <a:solidFill>
                    <a:srgbClr val="000000"/>
                  </a:solidFill>
                  <a:latin typeface="Arial"/>
                </a:endParaRPr>
              </a:p>
            </p:txBody>
          </p:sp>
          <p:sp>
            <p:nvSpPr>
              <p:cNvPr id="138" name="Oval 16"/>
              <p:cNvSpPr/>
              <p:nvPr/>
            </p:nvSpPr>
            <p:spPr>
              <a:xfrm>
                <a:off x="4185720" y="4020120"/>
                <a:ext cx="139680" cy="140400"/>
              </a:xfrm>
              <a:prstGeom prst="ellipse">
                <a:avLst/>
              </a:prstGeom>
              <a:solidFill>
                <a:srgbClr val="007eb2"/>
              </a:solidFill>
              <a:ln w="12600">
                <a:solidFill>
                  <a:srgbClr val="000000"/>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139" name=""/>
              <p:cNvGrpSpPr/>
              <p:nvPr/>
            </p:nvGrpSpPr>
            <p:grpSpPr>
              <a:xfrm>
                <a:off x="778320" y="4572360"/>
                <a:ext cx="196920" cy="216360"/>
                <a:chOff x="778320" y="4572360"/>
                <a:chExt cx="196920" cy="216360"/>
              </a:xfrm>
            </p:grpSpPr>
            <p:sp>
              <p:nvSpPr>
                <p:cNvPr id="140" name=""/>
                <p:cNvSpPr/>
                <p:nvPr/>
              </p:nvSpPr>
              <p:spPr>
                <a:xfrm>
                  <a:off x="778320" y="4572360"/>
                  <a:ext cx="85320" cy="171000"/>
                </a:xfrm>
                <a:custGeom>
                  <a:avLst/>
                  <a:gdLst>
                    <a:gd name="textAreaLeft" fmla="*/ 0 w 85320"/>
                    <a:gd name="textAreaRight" fmla="*/ 85680 w 85320"/>
                    <a:gd name="textAreaTop" fmla="*/ 0 h 171000"/>
                    <a:gd name="textAreaBottom" fmla="*/ 171360 h 171000"/>
                  </a:gdLst>
                  <a:ahLst/>
                  <a:rect l="textAreaLeft" t="textAreaTop" r="textAreaRight" b="textAreaBottom"/>
                  <a:pathLst>
                    <a:path w="289" h="599">
                      <a:moveTo>
                        <a:pt x="144" y="205"/>
                      </a:moveTo>
                      <a:cubicBezTo>
                        <a:pt x="188" y="205"/>
                        <a:pt x="232" y="205"/>
                        <a:pt x="276" y="205"/>
                      </a:cubicBezTo>
                      <a:cubicBezTo>
                        <a:pt x="276" y="196"/>
                        <a:pt x="276" y="187"/>
                        <a:pt x="276" y="177"/>
                      </a:cubicBezTo>
                      <a:cubicBezTo>
                        <a:pt x="232" y="177"/>
                        <a:pt x="188" y="177"/>
                        <a:pt x="144" y="177"/>
                      </a:cubicBezTo>
                      <a:cubicBezTo>
                        <a:pt x="144" y="119"/>
                        <a:pt x="144" y="59"/>
                        <a:pt x="144" y="0"/>
                      </a:cubicBezTo>
                      <a:cubicBezTo>
                        <a:pt x="136" y="0"/>
                        <a:pt x="128" y="0"/>
                        <a:pt x="120" y="0"/>
                      </a:cubicBezTo>
                      <a:cubicBezTo>
                        <a:pt x="120" y="80"/>
                        <a:pt x="91" y="180"/>
                        <a:pt x="0" y="187"/>
                      </a:cubicBezTo>
                      <a:cubicBezTo>
                        <a:pt x="0" y="192"/>
                        <a:pt x="0" y="199"/>
                        <a:pt x="0" y="205"/>
                      </a:cubicBezTo>
                      <a:cubicBezTo>
                        <a:pt x="27" y="205"/>
                        <a:pt x="53" y="205"/>
                        <a:pt x="80" y="205"/>
                      </a:cubicBezTo>
                      <a:cubicBezTo>
                        <a:pt x="80" y="293"/>
                        <a:pt x="80" y="383"/>
                        <a:pt x="80" y="471"/>
                      </a:cubicBezTo>
                      <a:cubicBezTo>
                        <a:pt x="80" y="588"/>
                        <a:pt x="165" y="599"/>
                        <a:pt x="199" y="599"/>
                      </a:cubicBezTo>
                      <a:cubicBezTo>
                        <a:pt x="265" y="599"/>
                        <a:pt x="289" y="531"/>
                        <a:pt x="289" y="471"/>
                      </a:cubicBezTo>
                      <a:cubicBezTo>
                        <a:pt x="289" y="452"/>
                        <a:pt x="289" y="435"/>
                        <a:pt x="289" y="416"/>
                      </a:cubicBezTo>
                      <a:cubicBezTo>
                        <a:pt x="283" y="416"/>
                        <a:pt x="276" y="416"/>
                        <a:pt x="268" y="416"/>
                      </a:cubicBezTo>
                      <a:cubicBezTo>
                        <a:pt x="268" y="433"/>
                        <a:pt x="268" y="451"/>
                        <a:pt x="268" y="468"/>
                      </a:cubicBezTo>
                      <a:cubicBezTo>
                        <a:pt x="268" y="539"/>
                        <a:pt x="239" y="577"/>
                        <a:pt x="204" y="577"/>
                      </a:cubicBezTo>
                      <a:cubicBezTo>
                        <a:pt x="144" y="577"/>
                        <a:pt x="144" y="489"/>
                        <a:pt x="144" y="473"/>
                      </a:cubicBezTo>
                      <a:cubicBezTo>
                        <a:pt x="144" y="384"/>
                        <a:pt x="144" y="295"/>
                        <a:pt x="144"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sp>
              <p:nvSpPr>
                <p:cNvPr id="141" name=""/>
                <p:cNvSpPr/>
                <p:nvPr/>
              </p:nvSpPr>
              <p:spPr>
                <a:xfrm>
                  <a:off x="888480" y="4653360"/>
                  <a:ext cx="86760" cy="135360"/>
                </a:xfrm>
                <a:custGeom>
                  <a:avLst/>
                  <a:gdLst>
                    <a:gd name="textAreaLeft" fmla="*/ 0 w 86760"/>
                    <a:gd name="textAreaRight" fmla="*/ 87120 w 86760"/>
                    <a:gd name="textAreaTop" fmla="*/ 0 h 135360"/>
                    <a:gd name="textAreaBottom" fmla="*/ 135720 h 135360"/>
                  </a:gdLst>
                  <a:ahLst/>
                  <a:rect l="textAreaLeft" t="textAreaTop" r="textAreaRight" b="textAreaBottom"/>
                  <a:pathLst>
                    <a:path w="303" h="460">
                      <a:moveTo>
                        <a:pt x="303" y="232"/>
                      </a:moveTo>
                      <a:cubicBezTo>
                        <a:pt x="303" y="159"/>
                        <a:pt x="295" y="104"/>
                        <a:pt x="263" y="57"/>
                      </a:cubicBezTo>
                      <a:cubicBezTo>
                        <a:pt x="244" y="28"/>
                        <a:pt x="204" y="0"/>
                        <a:pt x="152" y="0"/>
                      </a:cubicBezTo>
                      <a:cubicBezTo>
                        <a:pt x="0" y="0"/>
                        <a:pt x="0" y="185"/>
                        <a:pt x="0" y="232"/>
                      </a:cubicBezTo>
                      <a:cubicBezTo>
                        <a:pt x="0" y="280"/>
                        <a:pt x="0" y="460"/>
                        <a:pt x="152" y="460"/>
                      </a:cubicBezTo>
                      <a:cubicBezTo>
                        <a:pt x="303" y="460"/>
                        <a:pt x="303" y="279"/>
                        <a:pt x="303" y="232"/>
                      </a:cubicBezTo>
                      <a:moveTo>
                        <a:pt x="152" y="440"/>
                      </a:moveTo>
                      <a:cubicBezTo>
                        <a:pt x="123" y="440"/>
                        <a:pt x="83" y="421"/>
                        <a:pt x="69" y="367"/>
                      </a:cubicBezTo>
                      <a:cubicBezTo>
                        <a:pt x="59" y="328"/>
                        <a:pt x="59" y="273"/>
                        <a:pt x="59" y="224"/>
                      </a:cubicBezTo>
                      <a:cubicBezTo>
                        <a:pt x="59" y="175"/>
                        <a:pt x="59" y="123"/>
                        <a:pt x="69" y="88"/>
                      </a:cubicBezTo>
                      <a:cubicBezTo>
                        <a:pt x="83" y="33"/>
                        <a:pt x="125" y="19"/>
                        <a:pt x="152" y="19"/>
                      </a:cubicBezTo>
                      <a:cubicBezTo>
                        <a:pt x="187" y="19"/>
                        <a:pt x="220" y="41"/>
                        <a:pt x="231" y="80"/>
                      </a:cubicBezTo>
                      <a:cubicBezTo>
                        <a:pt x="241" y="117"/>
                        <a:pt x="244" y="164"/>
                        <a:pt x="244" y="224"/>
                      </a:cubicBezTo>
                      <a:cubicBezTo>
                        <a:pt x="244" y="273"/>
                        <a:pt x="244" y="323"/>
                        <a:pt x="233" y="364"/>
                      </a:cubicBezTo>
                      <a:cubicBezTo>
                        <a:pt x="220" y="427"/>
                        <a:pt x="179" y="440"/>
                        <a:pt x="152" y="440"/>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grpSp>
          <p:grpSp>
            <p:nvGrpSpPr>
              <p:cNvPr id="142" name=""/>
              <p:cNvGrpSpPr/>
              <p:nvPr/>
            </p:nvGrpSpPr>
            <p:grpSpPr>
              <a:xfrm>
                <a:off x="1699200" y="4572360"/>
                <a:ext cx="188640" cy="211680"/>
                <a:chOff x="1699200" y="4572360"/>
                <a:chExt cx="188640" cy="211680"/>
              </a:xfrm>
            </p:grpSpPr>
            <p:grpSp>
              <p:nvGrpSpPr>
                <p:cNvPr id="143" name=""/>
                <p:cNvGrpSpPr/>
                <p:nvPr/>
              </p:nvGrpSpPr>
              <p:grpSpPr>
                <a:xfrm>
                  <a:off x="1699200" y="4572360"/>
                  <a:ext cx="188640" cy="211680"/>
                  <a:chOff x="1699200" y="4572360"/>
                  <a:chExt cx="188640" cy="211680"/>
                </a:xfrm>
              </p:grpSpPr>
              <p:sp>
                <p:nvSpPr>
                  <p:cNvPr id="144" name=""/>
                  <p:cNvSpPr/>
                  <p:nvPr/>
                </p:nvSpPr>
                <p:spPr>
                  <a:xfrm>
                    <a:off x="1699200" y="4572360"/>
                    <a:ext cx="84960" cy="171000"/>
                  </a:xfrm>
                  <a:custGeom>
                    <a:avLst/>
                    <a:gdLst>
                      <a:gd name="textAreaLeft" fmla="*/ 0 w 84960"/>
                      <a:gd name="textAreaRight" fmla="*/ 85320 w 84960"/>
                      <a:gd name="textAreaTop" fmla="*/ 0 h 171000"/>
                      <a:gd name="textAreaBottom" fmla="*/ 171360 h 171000"/>
                    </a:gdLst>
                    <a:ahLst/>
                    <a:rect l="textAreaLeft" t="textAreaTop" r="textAreaRight" b="textAreaBottom"/>
                    <a:pathLst>
                      <a:path w="300" h="599">
                        <a:moveTo>
                          <a:pt x="148" y="205"/>
                        </a:moveTo>
                        <a:cubicBezTo>
                          <a:pt x="193" y="205"/>
                          <a:pt x="239" y="205"/>
                          <a:pt x="284" y="205"/>
                        </a:cubicBezTo>
                        <a:cubicBezTo>
                          <a:pt x="284" y="196"/>
                          <a:pt x="284" y="187"/>
                          <a:pt x="284" y="177"/>
                        </a:cubicBezTo>
                        <a:cubicBezTo>
                          <a:pt x="239" y="177"/>
                          <a:pt x="193" y="177"/>
                          <a:pt x="148" y="177"/>
                        </a:cubicBezTo>
                        <a:cubicBezTo>
                          <a:pt x="148" y="119"/>
                          <a:pt x="148" y="59"/>
                          <a:pt x="148" y="0"/>
                        </a:cubicBezTo>
                        <a:cubicBezTo>
                          <a:pt x="139" y="0"/>
                          <a:pt x="131" y="0"/>
                          <a:pt x="123" y="0"/>
                        </a:cubicBezTo>
                        <a:cubicBezTo>
                          <a:pt x="123" y="80"/>
                          <a:pt x="93" y="180"/>
                          <a:pt x="0" y="187"/>
                        </a:cubicBezTo>
                        <a:cubicBezTo>
                          <a:pt x="0" y="192"/>
                          <a:pt x="0" y="199"/>
                          <a:pt x="0" y="205"/>
                        </a:cubicBezTo>
                        <a:cubicBezTo>
                          <a:pt x="27" y="205"/>
                          <a:pt x="55" y="205"/>
                          <a:pt x="81" y="205"/>
                        </a:cubicBezTo>
                        <a:cubicBezTo>
                          <a:pt x="81" y="293"/>
                          <a:pt x="81" y="383"/>
                          <a:pt x="81" y="471"/>
                        </a:cubicBezTo>
                        <a:cubicBezTo>
                          <a:pt x="81" y="588"/>
                          <a:pt x="169" y="599"/>
                          <a:pt x="205" y="599"/>
                        </a:cubicBezTo>
                        <a:cubicBezTo>
                          <a:pt x="273" y="599"/>
                          <a:pt x="300" y="531"/>
                          <a:pt x="300" y="471"/>
                        </a:cubicBezTo>
                        <a:cubicBezTo>
                          <a:pt x="300" y="452"/>
                          <a:pt x="300" y="435"/>
                          <a:pt x="300" y="416"/>
                        </a:cubicBezTo>
                        <a:cubicBezTo>
                          <a:pt x="292" y="416"/>
                          <a:pt x="284" y="416"/>
                          <a:pt x="276" y="416"/>
                        </a:cubicBezTo>
                        <a:cubicBezTo>
                          <a:pt x="276" y="433"/>
                          <a:pt x="276" y="451"/>
                          <a:pt x="276" y="468"/>
                        </a:cubicBezTo>
                        <a:cubicBezTo>
                          <a:pt x="276" y="539"/>
                          <a:pt x="245" y="575"/>
                          <a:pt x="211" y="575"/>
                        </a:cubicBezTo>
                        <a:cubicBezTo>
                          <a:pt x="148" y="575"/>
                          <a:pt x="148" y="489"/>
                          <a:pt x="148" y="473"/>
                        </a:cubicBezTo>
                        <a:cubicBezTo>
                          <a:pt x="148" y="384"/>
                          <a:pt x="148" y="295"/>
                          <a:pt x="148"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sp>
                <p:nvSpPr>
                  <p:cNvPr id="145" name=""/>
                  <p:cNvSpPr/>
                  <p:nvPr/>
                </p:nvSpPr>
                <p:spPr>
                  <a:xfrm>
                    <a:off x="1816560" y="4653360"/>
                    <a:ext cx="71280" cy="130680"/>
                  </a:xfrm>
                  <a:custGeom>
                    <a:avLst/>
                    <a:gdLst>
                      <a:gd name="textAreaLeft" fmla="*/ 0 w 71280"/>
                      <a:gd name="textAreaRight" fmla="*/ 71640 w 71280"/>
                      <a:gd name="textAreaTop" fmla="*/ 0 h 130680"/>
                      <a:gd name="textAreaBottom" fmla="*/ 131040 h 130680"/>
                    </a:gdLst>
                    <a:ahLst/>
                    <a:rect l="textAreaLeft" t="textAreaTop" r="textAreaRight" b="textAreaBottom"/>
                    <a:pathLst>
                      <a:path w="245" h="445">
                        <a:moveTo>
                          <a:pt x="153" y="19"/>
                        </a:moveTo>
                        <a:cubicBezTo>
                          <a:pt x="153" y="0"/>
                          <a:pt x="151" y="0"/>
                          <a:pt x="133" y="0"/>
                        </a:cubicBezTo>
                        <a:cubicBezTo>
                          <a:pt x="91" y="44"/>
                          <a:pt x="27" y="44"/>
                          <a:pt x="0" y="44"/>
                        </a:cubicBezTo>
                        <a:cubicBezTo>
                          <a:pt x="0" y="52"/>
                          <a:pt x="0" y="60"/>
                          <a:pt x="0" y="68"/>
                        </a:cubicBezTo>
                        <a:cubicBezTo>
                          <a:pt x="16" y="68"/>
                          <a:pt x="63" y="68"/>
                          <a:pt x="99" y="49"/>
                        </a:cubicBezTo>
                        <a:cubicBezTo>
                          <a:pt x="99" y="163"/>
                          <a:pt x="99" y="277"/>
                          <a:pt x="99" y="391"/>
                        </a:cubicBezTo>
                        <a:cubicBezTo>
                          <a:pt x="99" y="413"/>
                          <a:pt x="99" y="421"/>
                          <a:pt x="31" y="421"/>
                        </a:cubicBezTo>
                        <a:cubicBezTo>
                          <a:pt x="21" y="421"/>
                          <a:pt x="13" y="421"/>
                          <a:pt x="5" y="421"/>
                        </a:cubicBezTo>
                        <a:cubicBezTo>
                          <a:pt x="5" y="429"/>
                          <a:pt x="5" y="437"/>
                          <a:pt x="5" y="445"/>
                        </a:cubicBezTo>
                        <a:cubicBezTo>
                          <a:pt x="19" y="445"/>
                          <a:pt x="101" y="443"/>
                          <a:pt x="125" y="443"/>
                        </a:cubicBezTo>
                        <a:cubicBezTo>
                          <a:pt x="145" y="443"/>
                          <a:pt x="229" y="445"/>
                          <a:pt x="245" y="445"/>
                        </a:cubicBezTo>
                        <a:cubicBezTo>
                          <a:pt x="245" y="437"/>
                          <a:pt x="245" y="429"/>
                          <a:pt x="245" y="421"/>
                        </a:cubicBezTo>
                        <a:cubicBezTo>
                          <a:pt x="237" y="421"/>
                          <a:pt x="228" y="421"/>
                          <a:pt x="219" y="421"/>
                        </a:cubicBezTo>
                        <a:cubicBezTo>
                          <a:pt x="153" y="421"/>
                          <a:pt x="153" y="413"/>
                          <a:pt x="153" y="391"/>
                        </a:cubicBezTo>
                        <a:cubicBezTo>
                          <a:pt x="153" y="267"/>
                          <a:pt x="153" y="143"/>
                          <a:pt x="153" y="19"/>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grpSp>
          </p:grpSp>
          <p:grpSp>
            <p:nvGrpSpPr>
              <p:cNvPr id="146" name=""/>
              <p:cNvGrpSpPr/>
              <p:nvPr/>
            </p:nvGrpSpPr>
            <p:grpSpPr>
              <a:xfrm>
                <a:off x="2500200" y="4572360"/>
                <a:ext cx="195840" cy="212040"/>
                <a:chOff x="2500200" y="4572360"/>
                <a:chExt cx="195840" cy="212040"/>
              </a:xfrm>
            </p:grpSpPr>
            <p:grpSp>
              <p:nvGrpSpPr>
                <p:cNvPr id="147" name=""/>
                <p:cNvGrpSpPr/>
                <p:nvPr/>
              </p:nvGrpSpPr>
              <p:grpSpPr>
                <a:xfrm>
                  <a:off x="2500200" y="4572360"/>
                  <a:ext cx="195840" cy="212040"/>
                  <a:chOff x="2500200" y="4572360"/>
                  <a:chExt cx="195840" cy="212040"/>
                </a:xfrm>
              </p:grpSpPr>
              <p:sp>
                <p:nvSpPr>
                  <p:cNvPr id="148" name=""/>
                  <p:cNvSpPr/>
                  <p:nvPr/>
                </p:nvSpPr>
                <p:spPr>
                  <a:xfrm>
                    <a:off x="2500200" y="4572360"/>
                    <a:ext cx="84600" cy="171000"/>
                  </a:xfrm>
                  <a:custGeom>
                    <a:avLst/>
                    <a:gdLst>
                      <a:gd name="textAreaLeft" fmla="*/ 0 w 84600"/>
                      <a:gd name="textAreaRight" fmla="*/ 84960 w 84600"/>
                      <a:gd name="textAreaTop" fmla="*/ 0 h 171000"/>
                      <a:gd name="textAreaBottom" fmla="*/ 171360 h 171000"/>
                    </a:gdLst>
                    <a:ahLst/>
                    <a:rect l="textAreaLeft" t="textAreaTop" r="textAreaRight" b="textAreaBottom"/>
                    <a:pathLst>
                      <a:path w="297" h="599">
                        <a:moveTo>
                          <a:pt x="148" y="205"/>
                        </a:moveTo>
                        <a:cubicBezTo>
                          <a:pt x="193" y="205"/>
                          <a:pt x="239" y="205"/>
                          <a:pt x="284" y="205"/>
                        </a:cubicBezTo>
                        <a:cubicBezTo>
                          <a:pt x="284" y="195"/>
                          <a:pt x="284" y="185"/>
                          <a:pt x="284" y="175"/>
                        </a:cubicBezTo>
                        <a:cubicBezTo>
                          <a:pt x="239" y="175"/>
                          <a:pt x="193" y="175"/>
                          <a:pt x="148" y="175"/>
                        </a:cubicBezTo>
                        <a:cubicBezTo>
                          <a:pt x="148" y="117"/>
                          <a:pt x="148" y="59"/>
                          <a:pt x="148" y="0"/>
                        </a:cubicBezTo>
                        <a:cubicBezTo>
                          <a:pt x="139" y="0"/>
                          <a:pt x="131" y="0"/>
                          <a:pt x="123" y="0"/>
                        </a:cubicBezTo>
                        <a:cubicBezTo>
                          <a:pt x="120" y="79"/>
                          <a:pt x="93" y="180"/>
                          <a:pt x="0" y="185"/>
                        </a:cubicBezTo>
                        <a:cubicBezTo>
                          <a:pt x="0" y="192"/>
                          <a:pt x="0" y="199"/>
                          <a:pt x="0" y="205"/>
                        </a:cubicBezTo>
                        <a:cubicBezTo>
                          <a:pt x="27" y="205"/>
                          <a:pt x="53" y="205"/>
                          <a:pt x="79" y="205"/>
                        </a:cubicBezTo>
                        <a:cubicBezTo>
                          <a:pt x="79" y="293"/>
                          <a:pt x="79" y="381"/>
                          <a:pt x="79" y="471"/>
                        </a:cubicBezTo>
                        <a:cubicBezTo>
                          <a:pt x="79" y="588"/>
                          <a:pt x="169" y="599"/>
                          <a:pt x="205" y="599"/>
                        </a:cubicBezTo>
                        <a:cubicBezTo>
                          <a:pt x="271" y="599"/>
                          <a:pt x="297" y="531"/>
                          <a:pt x="297" y="471"/>
                        </a:cubicBezTo>
                        <a:cubicBezTo>
                          <a:pt x="297" y="452"/>
                          <a:pt x="297" y="433"/>
                          <a:pt x="297" y="416"/>
                        </a:cubicBezTo>
                        <a:cubicBezTo>
                          <a:pt x="291" y="416"/>
                          <a:pt x="283" y="416"/>
                          <a:pt x="276" y="416"/>
                        </a:cubicBezTo>
                        <a:cubicBezTo>
                          <a:pt x="276" y="433"/>
                          <a:pt x="276" y="451"/>
                          <a:pt x="276" y="468"/>
                        </a:cubicBezTo>
                        <a:cubicBezTo>
                          <a:pt x="276" y="539"/>
                          <a:pt x="245" y="577"/>
                          <a:pt x="211" y="577"/>
                        </a:cubicBezTo>
                        <a:cubicBezTo>
                          <a:pt x="148" y="577"/>
                          <a:pt x="148" y="489"/>
                          <a:pt x="148" y="473"/>
                        </a:cubicBezTo>
                        <a:cubicBezTo>
                          <a:pt x="148" y="384"/>
                          <a:pt x="148" y="295"/>
                          <a:pt x="148"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sp>
                <p:nvSpPr>
                  <p:cNvPr id="149" name=""/>
                  <p:cNvSpPr/>
                  <p:nvPr/>
                </p:nvSpPr>
                <p:spPr>
                  <a:xfrm>
                    <a:off x="2613240" y="4653720"/>
                    <a:ext cx="82800" cy="130680"/>
                  </a:xfrm>
                  <a:custGeom>
                    <a:avLst/>
                    <a:gdLst>
                      <a:gd name="textAreaLeft" fmla="*/ 0 w 82800"/>
                      <a:gd name="textAreaRight" fmla="*/ 83160 w 82800"/>
                      <a:gd name="textAreaTop" fmla="*/ 0 h 130680"/>
                      <a:gd name="textAreaBottom" fmla="*/ 131040 h 130680"/>
                    </a:gdLst>
                    <a:ahLst/>
                    <a:rect l="textAreaLeft" t="textAreaTop" r="textAreaRight" b="textAreaBottom"/>
                    <a:pathLst>
                      <a:path w="295" h="445">
                        <a:moveTo>
                          <a:pt x="295" y="323"/>
                        </a:moveTo>
                        <a:cubicBezTo>
                          <a:pt x="288" y="323"/>
                          <a:pt x="280" y="323"/>
                          <a:pt x="273" y="323"/>
                        </a:cubicBezTo>
                        <a:cubicBezTo>
                          <a:pt x="271" y="339"/>
                          <a:pt x="263" y="377"/>
                          <a:pt x="255" y="385"/>
                        </a:cubicBezTo>
                        <a:cubicBezTo>
                          <a:pt x="248" y="388"/>
                          <a:pt x="197" y="388"/>
                          <a:pt x="188" y="388"/>
                        </a:cubicBezTo>
                        <a:cubicBezTo>
                          <a:pt x="148" y="388"/>
                          <a:pt x="107" y="388"/>
                          <a:pt x="65" y="388"/>
                        </a:cubicBezTo>
                        <a:cubicBezTo>
                          <a:pt x="136" y="325"/>
                          <a:pt x="159" y="307"/>
                          <a:pt x="200" y="276"/>
                        </a:cubicBezTo>
                        <a:cubicBezTo>
                          <a:pt x="248" y="235"/>
                          <a:pt x="295" y="195"/>
                          <a:pt x="295" y="131"/>
                        </a:cubicBezTo>
                        <a:cubicBezTo>
                          <a:pt x="295" y="49"/>
                          <a:pt x="224" y="0"/>
                          <a:pt x="139" y="0"/>
                        </a:cubicBezTo>
                        <a:cubicBezTo>
                          <a:pt x="55" y="0"/>
                          <a:pt x="0" y="60"/>
                          <a:pt x="0" y="120"/>
                        </a:cubicBezTo>
                        <a:cubicBezTo>
                          <a:pt x="0" y="156"/>
                          <a:pt x="27" y="159"/>
                          <a:pt x="36" y="159"/>
                        </a:cubicBezTo>
                        <a:cubicBezTo>
                          <a:pt x="52" y="159"/>
                          <a:pt x="71" y="148"/>
                          <a:pt x="71" y="123"/>
                        </a:cubicBezTo>
                        <a:cubicBezTo>
                          <a:pt x="71" y="109"/>
                          <a:pt x="65" y="88"/>
                          <a:pt x="31" y="88"/>
                        </a:cubicBezTo>
                        <a:cubicBezTo>
                          <a:pt x="52" y="39"/>
                          <a:pt x="96" y="24"/>
                          <a:pt x="128" y="24"/>
                        </a:cubicBezTo>
                        <a:cubicBezTo>
                          <a:pt x="193" y="24"/>
                          <a:pt x="229" y="76"/>
                          <a:pt x="229" y="131"/>
                        </a:cubicBezTo>
                        <a:cubicBezTo>
                          <a:pt x="229" y="189"/>
                          <a:pt x="188" y="235"/>
                          <a:pt x="167" y="260"/>
                        </a:cubicBezTo>
                        <a:cubicBezTo>
                          <a:pt x="113" y="313"/>
                          <a:pt x="59" y="365"/>
                          <a:pt x="5" y="419"/>
                        </a:cubicBezTo>
                        <a:cubicBezTo>
                          <a:pt x="0" y="427"/>
                          <a:pt x="0" y="427"/>
                          <a:pt x="0" y="445"/>
                        </a:cubicBezTo>
                        <a:cubicBezTo>
                          <a:pt x="92" y="445"/>
                          <a:pt x="184" y="445"/>
                          <a:pt x="276" y="445"/>
                        </a:cubicBezTo>
                        <a:cubicBezTo>
                          <a:pt x="283" y="405"/>
                          <a:pt x="288" y="364"/>
                          <a:pt x="295" y="323"/>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grpSp>
          </p:grpSp>
          <p:grpSp>
            <p:nvGrpSpPr>
              <p:cNvPr id="150" name=""/>
              <p:cNvGrpSpPr/>
              <p:nvPr/>
            </p:nvGrpSpPr>
            <p:grpSpPr>
              <a:xfrm>
                <a:off x="3100680" y="4572360"/>
                <a:ext cx="198000" cy="216360"/>
                <a:chOff x="3100680" y="4572360"/>
                <a:chExt cx="198000" cy="216360"/>
              </a:xfrm>
            </p:grpSpPr>
            <p:sp>
              <p:nvSpPr>
                <p:cNvPr id="151" name=""/>
                <p:cNvSpPr/>
                <p:nvPr/>
              </p:nvSpPr>
              <p:spPr>
                <a:xfrm>
                  <a:off x="3100680" y="4572360"/>
                  <a:ext cx="84960" cy="171000"/>
                </a:xfrm>
                <a:custGeom>
                  <a:avLst/>
                  <a:gdLst>
                    <a:gd name="textAreaLeft" fmla="*/ 0 w 84960"/>
                    <a:gd name="textAreaRight" fmla="*/ 85320 w 84960"/>
                    <a:gd name="textAreaTop" fmla="*/ 0 h 171000"/>
                    <a:gd name="textAreaBottom" fmla="*/ 171360 h 171000"/>
                  </a:gdLst>
                  <a:ahLst/>
                  <a:rect l="textAreaLeft" t="textAreaTop" r="textAreaRight" b="textAreaBottom"/>
                  <a:pathLst>
                    <a:path w="300" h="599">
                      <a:moveTo>
                        <a:pt x="148" y="205"/>
                      </a:moveTo>
                      <a:cubicBezTo>
                        <a:pt x="193" y="205"/>
                        <a:pt x="239" y="205"/>
                        <a:pt x="284" y="205"/>
                      </a:cubicBezTo>
                      <a:cubicBezTo>
                        <a:pt x="284" y="196"/>
                        <a:pt x="284" y="187"/>
                        <a:pt x="284" y="177"/>
                      </a:cubicBezTo>
                      <a:cubicBezTo>
                        <a:pt x="239" y="177"/>
                        <a:pt x="193" y="177"/>
                        <a:pt x="148" y="177"/>
                      </a:cubicBezTo>
                      <a:cubicBezTo>
                        <a:pt x="148" y="119"/>
                        <a:pt x="148" y="59"/>
                        <a:pt x="148" y="0"/>
                      </a:cubicBezTo>
                      <a:cubicBezTo>
                        <a:pt x="139" y="0"/>
                        <a:pt x="131" y="0"/>
                        <a:pt x="123" y="0"/>
                      </a:cubicBezTo>
                      <a:cubicBezTo>
                        <a:pt x="123" y="80"/>
                        <a:pt x="93" y="180"/>
                        <a:pt x="0" y="187"/>
                      </a:cubicBezTo>
                      <a:cubicBezTo>
                        <a:pt x="0" y="192"/>
                        <a:pt x="0" y="199"/>
                        <a:pt x="0" y="205"/>
                      </a:cubicBezTo>
                      <a:cubicBezTo>
                        <a:pt x="27" y="205"/>
                        <a:pt x="55" y="205"/>
                        <a:pt x="81" y="205"/>
                      </a:cubicBezTo>
                      <a:cubicBezTo>
                        <a:pt x="81" y="293"/>
                        <a:pt x="81" y="383"/>
                        <a:pt x="81" y="471"/>
                      </a:cubicBezTo>
                      <a:cubicBezTo>
                        <a:pt x="81" y="588"/>
                        <a:pt x="169" y="599"/>
                        <a:pt x="205" y="599"/>
                      </a:cubicBezTo>
                      <a:cubicBezTo>
                        <a:pt x="273" y="599"/>
                        <a:pt x="300" y="531"/>
                        <a:pt x="300" y="471"/>
                      </a:cubicBezTo>
                      <a:cubicBezTo>
                        <a:pt x="300" y="452"/>
                        <a:pt x="300" y="435"/>
                        <a:pt x="300" y="416"/>
                      </a:cubicBezTo>
                      <a:cubicBezTo>
                        <a:pt x="292" y="416"/>
                        <a:pt x="284" y="416"/>
                        <a:pt x="276" y="416"/>
                      </a:cubicBezTo>
                      <a:cubicBezTo>
                        <a:pt x="276" y="433"/>
                        <a:pt x="276" y="451"/>
                        <a:pt x="276" y="468"/>
                      </a:cubicBezTo>
                      <a:cubicBezTo>
                        <a:pt x="276" y="539"/>
                        <a:pt x="245" y="577"/>
                        <a:pt x="211" y="577"/>
                      </a:cubicBezTo>
                      <a:cubicBezTo>
                        <a:pt x="148" y="577"/>
                        <a:pt x="148" y="489"/>
                        <a:pt x="148" y="473"/>
                      </a:cubicBezTo>
                      <a:cubicBezTo>
                        <a:pt x="148" y="384"/>
                        <a:pt x="148" y="295"/>
                        <a:pt x="148"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sp>
              <p:nvSpPr>
                <p:cNvPr id="152" name=""/>
                <p:cNvSpPr/>
                <p:nvPr/>
              </p:nvSpPr>
              <p:spPr>
                <a:xfrm>
                  <a:off x="3211200" y="4653360"/>
                  <a:ext cx="87480" cy="135360"/>
                </a:xfrm>
                <a:custGeom>
                  <a:avLst/>
                  <a:gdLst>
                    <a:gd name="textAreaLeft" fmla="*/ 0 w 87480"/>
                    <a:gd name="textAreaRight" fmla="*/ 87840 w 87480"/>
                    <a:gd name="textAreaTop" fmla="*/ 0 h 135360"/>
                    <a:gd name="textAreaBottom" fmla="*/ 135720 h 135360"/>
                  </a:gdLst>
                  <a:ahLst/>
                  <a:rect l="textAreaLeft" t="textAreaTop" r="textAreaRight" b="textAreaBottom"/>
                  <a:pathLst>
                    <a:path w="308" h="460">
                      <a:moveTo>
                        <a:pt x="148" y="221"/>
                      </a:moveTo>
                      <a:cubicBezTo>
                        <a:pt x="200" y="221"/>
                        <a:pt x="237" y="257"/>
                        <a:pt x="237" y="331"/>
                      </a:cubicBezTo>
                      <a:cubicBezTo>
                        <a:pt x="237" y="413"/>
                        <a:pt x="188" y="437"/>
                        <a:pt x="151" y="437"/>
                      </a:cubicBezTo>
                      <a:cubicBezTo>
                        <a:pt x="123" y="437"/>
                        <a:pt x="63" y="429"/>
                        <a:pt x="36" y="391"/>
                      </a:cubicBezTo>
                      <a:cubicBezTo>
                        <a:pt x="65" y="388"/>
                        <a:pt x="73" y="367"/>
                        <a:pt x="73" y="353"/>
                      </a:cubicBezTo>
                      <a:cubicBezTo>
                        <a:pt x="73" y="331"/>
                        <a:pt x="57" y="317"/>
                        <a:pt x="39" y="317"/>
                      </a:cubicBezTo>
                      <a:cubicBezTo>
                        <a:pt x="19" y="317"/>
                        <a:pt x="0" y="328"/>
                        <a:pt x="0" y="356"/>
                      </a:cubicBezTo>
                      <a:cubicBezTo>
                        <a:pt x="0" y="419"/>
                        <a:pt x="68" y="460"/>
                        <a:pt x="151" y="460"/>
                      </a:cubicBezTo>
                      <a:cubicBezTo>
                        <a:pt x="243" y="460"/>
                        <a:pt x="308" y="397"/>
                        <a:pt x="308" y="331"/>
                      </a:cubicBezTo>
                      <a:cubicBezTo>
                        <a:pt x="308" y="276"/>
                        <a:pt x="265" y="224"/>
                        <a:pt x="191" y="211"/>
                      </a:cubicBezTo>
                      <a:cubicBezTo>
                        <a:pt x="263" y="183"/>
                        <a:pt x="287" y="135"/>
                        <a:pt x="287" y="93"/>
                      </a:cubicBezTo>
                      <a:cubicBezTo>
                        <a:pt x="287" y="41"/>
                        <a:pt x="228" y="0"/>
                        <a:pt x="153" y="0"/>
                      </a:cubicBezTo>
                      <a:cubicBezTo>
                        <a:pt x="77" y="0"/>
                        <a:pt x="19" y="36"/>
                        <a:pt x="19" y="91"/>
                      </a:cubicBezTo>
                      <a:cubicBezTo>
                        <a:pt x="19" y="112"/>
                        <a:pt x="36" y="125"/>
                        <a:pt x="55" y="125"/>
                      </a:cubicBezTo>
                      <a:cubicBezTo>
                        <a:pt x="76" y="125"/>
                        <a:pt x="91" y="109"/>
                        <a:pt x="91" y="93"/>
                      </a:cubicBezTo>
                      <a:cubicBezTo>
                        <a:pt x="91" y="71"/>
                        <a:pt x="76" y="57"/>
                        <a:pt x="55" y="57"/>
                      </a:cubicBezTo>
                      <a:cubicBezTo>
                        <a:pt x="79" y="28"/>
                        <a:pt x="125" y="19"/>
                        <a:pt x="151" y="19"/>
                      </a:cubicBezTo>
                      <a:cubicBezTo>
                        <a:pt x="180" y="19"/>
                        <a:pt x="221" y="36"/>
                        <a:pt x="221" y="93"/>
                      </a:cubicBezTo>
                      <a:cubicBezTo>
                        <a:pt x="221" y="120"/>
                        <a:pt x="213" y="153"/>
                        <a:pt x="196" y="172"/>
                      </a:cubicBezTo>
                      <a:cubicBezTo>
                        <a:pt x="172" y="200"/>
                        <a:pt x="156" y="200"/>
                        <a:pt x="120" y="203"/>
                      </a:cubicBezTo>
                      <a:cubicBezTo>
                        <a:pt x="104" y="203"/>
                        <a:pt x="104" y="203"/>
                        <a:pt x="99" y="203"/>
                      </a:cubicBezTo>
                      <a:cubicBezTo>
                        <a:pt x="96" y="207"/>
                        <a:pt x="93" y="205"/>
                        <a:pt x="93" y="213"/>
                      </a:cubicBezTo>
                      <a:cubicBezTo>
                        <a:pt x="93" y="221"/>
                        <a:pt x="99" y="221"/>
                        <a:pt x="109" y="221"/>
                      </a:cubicBezTo>
                      <a:cubicBezTo>
                        <a:pt x="121" y="221"/>
                        <a:pt x="135" y="221"/>
                        <a:pt x="148" y="22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grpSp>
          <p:grpSp>
            <p:nvGrpSpPr>
              <p:cNvPr id="153" name=""/>
              <p:cNvGrpSpPr/>
              <p:nvPr/>
            </p:nvGrpSpPr>
            <p:grpSpPr>
              <a:xfrm>
                <a:off x="3819600" y="4572360"/>
                <a:ext cx="202320" cy="211680"/>
                <a:chOff x="3819600" y="4572360"/>
                <a:chExt cx="202320" cy="211680"/>
              </a:xfrm>
            </p:grpSpPr>
            <p:grpSp>
              <p:nvGrpSpPr>
                <p:cNvPr id="154" name=""/>
                <p:cNvGrpSpPr/>
                <p:nvPr/>
              </p:nvGrpSpPr>
              <p:grpSpPr>
                <a:xfrm>
                  <a:off x="3819600" y="4572360"/>
                  <a:ext cx="202320" cy="211680"/>
                  <a:chOff x="3819600" y="4572360"/>
                  <a:chExt cx="202320" cy="211680"/>
                </a:xfrm>
              </p:grpSpPr>
              <p:sp>
                <p:nvSpPr>
                  <p:cNvPr id="155" name=""/>
                  <p:cNvSpPr/>
                  <p:nvPr/>
                </p:nvSpPr>
                <p:spPr>
                  <a:xfrm>
                    <a:off x="3819600" y="4572360"/>
                    <a:ext cx="84240" cy="171000"/>
                  </a:xfrm>
                  <a:custGeom>
                    <a:avLst/>
                    <a:gdLst>
                      <a:gd name="textAreaLeft" fmla="*/ 0 w 84240"/>
                      <a:gd name="textAreaRight" fmla="*/ 84600 w 84240"/>
                      <a:gd name="textAreaTop" fmla="*/ 0 h 171000"/>
                      <a:gd name="textAreaBottom" fmla="*/ 171360 h 171000"/>
                    </a:gdLst>
                    <a:ahLst/>
                    <a:rect l="textAreaLeft" t="textAreaTop" r="textAreaRight" b="textAreaBottom"/>
                    <a:pathLst>
                      <a:path w="297" h="599">
                        <a:moveTo>
                          <a:pt x="147" y="205"/>
                        </a:moveTo>
                        <a:cubicBezTo>
                          <a:pt x="192" y="205"/>
                          <a:pt x="239" y="205"/>
                          <a:pt x="284" y="205"/>
                        </a:cubicBezTo>
                        <a:cubicBezTo>
                          <a:pt x="284" y="196"/>
                          <a:pt x="284" y="187"/>
                          <a:pt x="284" y="177"/>
                        </a:cubicBezTo>
                        <a:cubicBezTo>
                          <a:pt x="239" y="177"/>
                          <a:pt x="192" y="177"/>
                          <a:pt x="147" y="177"/>
                        </a:cubicBezTo>
                        <a:cubicBezTo>
                          <a:pt x="147" y="119"/>
                          <a:pt x="147" y="59"/>
                          <a:pt x="147" y="0"/>
                        </a:cubicBezTo>
                        <a:cubicBezTo>
                          <a:pt x="139" y="0"/>
                          <a:pt x="131" y="0"/>
                          <a:pt x="123" y="0"/>
                        </a:cubicBezTo>
                        <a:cubicBezTo>
                          <a:pt x="123" y="79"/>
                          <a:pt x="93" y="180"/>
                          <a:pt x="0" y="185"/>
                        </a:cubicBezTo>
                        <a:cubicBezTo>
                          <a:pt x="0" y="192"/>
                          <a:pt x="0" y="199"/>
                          <a:pt x="0" y="205"/>
                        </a:cubicBezTo>
                        <a:cubicBezTo>
                          <a:pt x="27" y="205"/>
                          <a:pt x="55" y="205"/>
                          <a:pt x="81" y="205"/>
                        </a:cubicBezTo>
                        <a:cubicBezTo>
                          <a:pt x="81" y="293"/>
                          <a:pt x="81" y="381"/>
                          <a:pt x="81" y="471"/>
                        </a:cubicBezTo>
                        <a:cubicBezTo>
                          <a:pt x="81" y="588"/>
                          <a:pt x="169" y="599"/>
                          <a:pt x="204" y="599"/>
                        </a:cubicBezTo>
                        <a:cubicBezTo>
                          <a:pt x="272" y="599"/>
                          <a:pt x="297" y="531"/>
                          <a:pt x="297" y="471"/>
                        </a:cubicBezTo>
                        <a:cubicBezTo>
                          <a:pt x="297" y="452"/>
                          <a:pt x="297" y="433"/>
                          <a:pt x="297" y="416"/>
                        </a:cubicBezTo>
                        <a:cubicBezTo>
                          <a:pt x="289" y="416"/>
                          <a:pt x="283" y="416"/>
                          <a:pt x="276" y="416"/>
                        </a:cubicBezTo>
                        <a:cubicBezTo>
                          <a:pt x="276" y="433"/>
                          <a:pt x="276" y="451"/>
                          <a:pt x="276" y="468"/>
                        </a:cubicBezTo>
                        <a:cubicBezTo>
                          <a:pt x="276" y="539"/>
                          <a:pt x="245" y="575"/>
                          <a:pt x="209" y="575"/>
                        </a:cubicBezTo>
                        <a:cubicBezTo>
                          <a:pt x="147" y="575"/>
                          <a:pt x="147" y="489"/>
                          <a:pt x="147" y="473"/>
                        </a:cubicBezTo>
                        <a:cubicBezTo>
                          <a:pt x="147" y="384"/>
                          <a:pt x="147" y="295"/>
                          <a:pt x="147"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sp>
                <p:nvSpPr>
                  <p:cNvPr id="156" name=""/>
                  <p:cNvSpPr/>
                  <p:nvPr/>
                </p:nvSpPr>
                <p:spPr>
                  <a:xfrm>
                    <a:off x="3926520" y="4651560"/>
                    <a:ext cx="95400" cy="132480"/>
                  </a:xfrm>
                  <a:custGeom>
                    <a:avLst/>
                    <a:gdLst>
                      <a:gd name="textAreaLeft" fmla="*/ 0 w 95400"/>
                      <a:gd name="textAreaRight" fmla="*/ 95760 w 95400"/>
                      <a:gd name="textAreaTop" fmla="*/ 0 h 132480"/>
                      <a:gd name="textAreaBottom" fmla="*/ 132840 h 132480"/>
                    </a:gdLst>
                    <a:ahLst/>
                    <a:rect l="textAreaLeft" t="textAreaTop" r="textAreaRight" b="textAreaBottom"/>
                    <a:pathLst>
                      <a:path w="327" h="451">
                        <a:moveTo>
                          <a:pt x="327" y="341"/>
                        </a:moveTo>
                        <a:cubicBezTo>
                          <a:pt x="327" y="333"/>
                          <a:pt x="327" y="325"/>
                          <a:pt x="327" y="317"/>
                        </a:cubicBezTo>
                        <a:cubicBezTo>
                          <a:pt x="303" y="317"/>
                          <a:pt x="279" y="317"/>
                          <a:pt x="253" y="317"/>
                        </a:cubicBezTo>
                        <a:cubicBezTo>
                          <a:pt x="253" y="217"/>
                          <a:pt x="253" y="119"/>
                          <a:pt x="253" y="19"/>
                        </a:cubicBezTo>
                        <a:cubicBezTo>
                          <a:pt x="253" y="3"/>
                          <a:pt x="253" y="0"/>
                          <a:pt x="237" y="0"/>
                        </a:cubicBezTo>
                        <a:cubicBezTo>
                          <a:pt x="229" y="0"/>
                          <a:pt x="227" y="0"/>
                          <a:pt x="221" y="8"/>
                        </a:cubicBezTo>
                        <a:cubicBezTo>
                          <a:pt x="147" y="111"/>
                          <a:pt x="73" y="215"/>
                          <a:pt x="0" y="317"/>
                        </a:cubicBezTo>
                        <a:cubicBezTo>
                          <a:pt x="0" y="325"/>
                          <a:pt x="0" y="333"/>
                          <a:pt x="0" y="341"/>
                        </a:cubicBezTo>
                        <a:cubicBezTo>
                          <a:pt x="65" y="341"/>
                          <a:pt x="131" y="341"/>
                          <a:pt x="196" y="341"/>
                        </a:cubicBezTo>
                        <a:cubicBezTo>
                          <a:pt x="196" y="360"/>
                          <a:pt x="196" y="379"/>
                          <a:pt x="196" y="396"/>
                        </a:cubicBezTo>
                        <a:cubicBezTo>
                          <a:pt x="196" y="419"/>
                          <a:pt x="196" y="427"/>
                          <a:pt x="141" y="427"/>
                        </a:cubicBezTo>
                        <a:cubicBezTo>
                          <a:pt x="136" y="427"/>
                          <a:pt x="129" y="427"/>
                          <a:pt x="123" y="427"/>
                        </a:cubicBezTo>
                        <a:cubicBezTo>
                          <a:pt x="123" y="435"/>
                          <a:pt x="123" y="443"/>
                          <a:pt x="123" y="451"/>
                        </a:cubicBezTo>
                        <a:cubicBezTo>
                          <a:pt x="159" y="448"/>
                          <a:pt x="199" y="448"/>
                          <a:pt x="224" y="448"/>
                        </a:cubicBezTo>
                        <a:cubicBezTo>
                          <a:pt x="248" y="448"/>
                          <a:pt x="292" y="448"/>
                          <a:pt x="324" y="451"/>
                        </a:cubicBezTo>
                        <a:cubicBezTo>
                          <a:pt x="324" y="443"/>
                          <a:pt x="324" y="435"/>
                          <a:pt x="324" y="427"/>
                        </a:cubicBezTo>
                        <a:cubicBezTo>
                          <a:pt x="319" y="427"/>
                          <a:pt x="312" y="427"/>
                          <a:pt x="305" y="427"/>
                        </a:cubicBezTo>
                        <a:cubicBezTo>
                          <a:pt x="253" y="427"/>
                          <a:pt x="253" y="419"/>
                          <a:pt x="253" y="396"/>
                        </a:cubicBezTo>
                        <a:cubicBezTo>
                          <a:pt x="253" y="379"/>
                          <a:pt x="253" y="360"/>
                          <a:pt x="253" y="341"/>
                        </a:cubicBezTo>
                        <a:cubicBezTo>
                          <a:pt x="279" y="341"/>
                          <a:pt x="303" y="341"/>
                          <a:pt x="327" y="341"/>
                        </a:cubicBezTo>
                        <a:moveTo>
                          <a:pt x="201" y="71"/>
                        </a:moveTo>
                        <a:cubicBezTo>
                          <a:pt x="201" y="153"/>
                          <a:pt x="201" y="235"/>
                          <a:pt x="201" y="317"/>
                        </a:cubicBezTo>
                        <a:cubicBezTo>
                          <a:pt x="143" y="317"/>
                          <a:pt x="84" y="317"/>
                          <a:pt x="24" y="317"/>
                        </a:cubicBezTo>
                        <a:cubicBezTo>
                          <a:pt x="84" y="235"/>
                          <a:pt x="143" y="153"/>
                          <a:pt x="201" y="7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grpSp>
          </p:grpSp>
          <p:grpSp>
            <p:nvGrpSpPr>
              <p:cNvPr id="157" name=""/>
              <p:cNvGrpSpPr/>
              <p:nvPr/>
            </p:nvGrpSpPr>
            <p:grpSpPr>
              <a:xfrm>
                <a:off x="4197240" y="4572360"/>
                <a:ext cx="195480" cy="216360"/>
                <a:chOff x="4197240" y="4572360"/>
                <a:chExt cx="195480" cy="216360"/>
              </a:xfrm>
            </p:grpSpPr>
            <p:grpSp>
              <p:nvGrpSpPr>
                <p:cNvPr id="158" name=""/>
                <p:cNvGrpSpPr/>
                <p:nvPr/>
              </p:nvGrpSpPr>
              <p:grpSpPr>
                <a:xfrm>
                  <a:off x="4197240" y="4572360"/>
                  <a:ext cx="195480" cy="216360"/>
                  <a:chOff x="4197240" y="4572360"/>
                  <a:chExt cx="195480" cy="216360"/>
                </a:xfrm>
              </p:grpSpPr>
              <p:sp>
                <p:nvSpPr>
                  <p:cNvPr id="159" name=""/>
                  <p:cNvSpPr/>
                  <p:nvPr/>
                </p:nvSpPr>
                <p:spPr>
                  <a:xfrm>
                    <a:off x="4197240" y="4572360"/>
                    <a:ext cx="83520" cy="171000"/>
                  </a:xfrm>
                  <a:custGeom>
                    <a:avLst/>
                    <a:gdLst>
                      <a:gd name="textAreaLeft" fmla="*/ 0 w 83520"/>
                      <a:gd name="textAreaRight" fmla="*/ 83880 w 83520"/>
                      <a:gd name="textAreaTop" fmla="*/ 0 h 171000"/>
                      <a:gd name="textAreaBottom" fmla="*/ 171360 h 171000"/>
                    </a:gdLst>
                    <a:ahLst/>
                    <a:rect l="textAreaLeft" t="textAreaTop" r="textAreaRight" b="textAreaBottom"/>
                    <a:pathLst>
                      <a:path w="297" h="599">
                        <a:moveTo>
                          <a:pt x="147" y="205"/>
                        </a:moveTo>
                        <a:cubicBezTo>
                          <a:pt x="193" y="205"/>
                          <a:pt x="239" y="205"/>
                          <a:pt x="284" y="205"/>
                        </a:cubicBezTo>
                        <a:cubicBezTo>
                          <a:pt x="284" y="195"/>
                          <a:pt x="284" y="185"/>
                          <a:pt x="284" y="175"/>
                        </a:cubicBezTo>
                        <a:cubicBezTo>
                          <a:pt x="239" y="175"/>
                          <a:pt x="193" y="175"/>
                          <a:pt x="147" y="175"/>
                        </a:cubicBezTo>
                        <a:cubicBezTo>
                          <a:pt x="147" y="116"/>
                          <a:pt x="147" y="59"/>
                          <a:pt x="147" y="0"/>
                        </a:cubicBezTo>
                        <a:cubicBezTo>
                          <a:pt x="139" y="0"/>
                          <a:pt x="131" y="0"/>
                          <a:pt x="123" y="0"/>
                        </a:cubicBezTo>
                        <a:cubicBezTo>
                          <a:pt x="120" y="79"/>
                          <a:pt x="93" y="180"/>
                          <a:pt x="0" y="185"/>
                        </a:cubicBezTo>
                        <a:cubicBezTo>
                          <a:pt x="0" y="192"/>
                          <a:pt x="0" y="199"/>
                          <a:pt x="0" y="205"/>
                        </a:cubicBezTo>
                        <a:cubicBezTo>
                          <a:pt x="27" y="205"/>
                          <a:pt x="53" y="205"/>
                          <a:pt x="79" y="205"/>
                        </a:cubicBezTo>
                        <a:cubicBezTo>
                          <a:pt x="79" y="293"/>
                          <a:pt x="79" y="381"/>
                          <a:pt x="79" y="471"/>
                        </a:cubicBezTo>
                        <a:cubicBezTo>
                          <a:pt x="79" y="588"/>
                          <a:pt x="169" y="599"/>
                          <a:pt x="204" y="599"/>
                        </a:cubicBezTo>
                        <a:cubicBezTo>
                          <a:pt x="271" y="599"/>
                          <a:pt x="297" y="531"/>
                          <a:pt x="297" y="471"/>
                        </a:cubicBezTo>
                        <a:cubicBezTo>
                          <a:pt x="297" y="452"/>
                          <a:pt x="297" y="433"/>
                          <a:pt x="297" y="416"/>
                        </a:cubicBezTo>
                        <a:cubicBezTo>
                          <a:pt x="291" y="416"/>
                          <a:pt x="283" y="416"/>
                          <a:pt x="276" y="416"/>
                        </a:cubicBezTo>
                        <a:cubicBezTo>
                          <a:pt x="276" y="433"/>
                          <a:pt x="276" y="451"/>
                          <a:pt x="276" y="468"/>
                        </a:cubicBezTo>
                        <a:cubicBezTo>
                          <a:pt x="276" y="539"/>
                          <a:pt x="245" y="577"/>
                          <a:pt x="211" y="577"/>
                        </a:cubicBezTo>
                        <a:cubicBezTo>
                          <a:pt x="147" y="577"/>
                          <a:pt x="147" y="489"/>
                          <a:pt x="147" y="473"/>
                        </a:cubicBezTo>
                        <a:cubicBezTo>
                          <a:pt x="147" y="384"/>
                          <a:pt x="147" y="295"/>
                          <a:pt x="147"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sp>
                <p:nvSpPr>
                  <p:cNvPr id="160" name=""/>
                  <p:cNvSpPr/>
                  <p:nvPr/>
                </p:nvSpPr>
                <p:spPr>
                  <a:xfrm>
                    <a:off x="4308840" y="4653360"/>
                    <a:ext cx="83880" cy="135360"/>
                  </a:xfrm>
                  <a:custGeom>
                    <a:avLst/>
                    <a:gdLst>
                      <a:gd name="textAreaLeft" fmla="*/ 0 w 83880"/>
                      <a:gd name="textAreaRight" fmla="*/ 84240 w 83880"/>
                      <a:gd name="textAreaTop" fmla="*/ 0 h 135360"/>
                      <a:gd name="textAreaBottom" fmla="*/ 135720 h 135360"/>
                    </a:gdLst>
                    <a:ahLst/>
                    <a:rect l="textAreaLeft" t="textAreaTop" r="textAreaRight" b="textAreaBottom"/>
                    <a:pathLst>
                      <a:path w="295" h="460">
                        <a:moveTo>
                          <a:pt x="60" y="71"/>
                        </a:moveTo>
                        <a:cubicBezTo>
                          <a:pt x="96" y="79"/>
                          <a:pt x="115" y="79"/>
                          <a:pt x="125" y="79"/>
                        </a:cubicBezTo>
                        <a:cubicBezTo>
                          <a:pt x="213" y="79"/>
                          <a:pt x="264" y="19"/>
                          <a:pt x="264" y="11"/>
                        </a:cubicBezTo>
                        <a:cubicBezTo>
                          <a:pt x="264" y="3"/>
                          <a:pt x="261" y="0"/>
                          <a:pt x="259" y="0"/>
                        </a:cubicBezTo>
                        <a:cubicBezTo>
                          <a:pt x="256" y="0"/>
                          <a:pt x="256" y="0"/>
                          <a:pt x="253" y="3"/>
                        </a:cubicBezTo>
                        <a:cubicBezTo>
                          <a:pt x="237" y="8"/>
                          <a:pt x="201" y="21"/>
                          <a:pt x="153" y="21"/>
                        </a:cubicBezTo>
                        <a:cubicBezTo>
                          <a:pt x="133" y="21"/>
                          <a:pt x="99" y="21"/>
                          <a:pt x="55" y="3"/>
                        </a:cubicBezTo>
                        <a:cubicBezTo>
                          <a:pt x="47" y="0"/>
                          <a:pt x="49" y="1"/>
                          <a:pt x="47" y="0"/>
                        </a:cubicBezTo>
                        <a:cubicBezTo>
                          <a:pt x="36" y="0"/>
                          <a:pt x="36" y="8"/>
                          <a:pt x="36" y="19"/>
                        </a:cubicBezTo>
                        <a:cubicBezTo>
                          <a:pt x="36" y="85"/>
                          <a:pt x="36" y="151"/>
                          <a:pt x="36" y="216"/>
                        </a:cubicBezTo>
                        <a:cubicBezTo>
                          <a:pt x="36" y="227"/>
                          <a:pt x="36" y="235"/>
                          <a:pt x="47" y="235"/>
                        </a:cubicBezTo>
                        <a:cubicBezTo>
                          <a:pt x="52" y="235"/>
                          <a:pt x="55" y="235"/>
                          <a:pt x="60" y="227"/>
                        </a:cubicBezTo>
                        <a:cubicBezTo>
                          <a:pt x="91" y="188"/>
                          <a:pt x="131" y="183"/>
                          <a:pt x="153" y="183"/>
                        </a:cubicBezTo>
                        <a:cubicBezTo>
                          <a:pt x="193" y="183"/>
                          <a:pt x="213" y="216"/>
                          <a:pt x="216" y="221"/>
                        </a:cubicBezTo>
                        <a:cubicBezTo>
                          <a:pt x="227" y="244"/>
                          <a:pt x="232" y="271"/>
                          <a:pt x="232" y="309"/>
                        </a:cubicBezTo>
                        <a:cubicBezTo>
                          <a:pt x="232" y="328"/>
                          <a:pt x="232" y="369"/>
                          <a:pt x="211" y="396"/>
                        </a:cubicBezTo>
                        <a:cubicBezTo>
                          <a:pt x="193" y="421"/>
                          <a:pt x="167" y="437"/>
                          <a:pt x="133" y="437"/>
                        </a:cubicBezTo>
                        <a:cubicBezTo>
                          <a:pt x="91" y="437"/>
                          <a:pt x="44" y="413"/>
                          <a:pt x="27" y="369"/>
                        </a:cubicBezTo>
                        <a:cubicBezTo>
                          <a:pt x="52" y="372"/>
                          <a:pt x="65" y="356"/>
                          <a:pt x="65" y="336"/>
                        </a:cubicBezTo>
                        <a:cubicBezTo>
                          <a:pt x="65" y="309"/>
                          <a:pt x="41" y="304"/>
                          <a:pt x="33" y="304"/>
                        </a:cubicBezTo>
                        <a:cubicBezTo>
                          <a:pt x="31" y="304"/>
                          <a:pt x="0" y="304"/>
                          <a:pt x="0" y="339"/>
                        </a:cubicBezTo>
                        <a:cubicBezTo>
                          <a:pt x="0" y="399"/>
                          <a:pt x="55" y="460"/>
                          <a:pt x="133" y="460"/>
                        </a:cubicBezTo>
                        <a:cubicBezTo>
                          <a:pt x="221" y="460"/>
                          <a:pt x="295" y="396"/>
                          <a:pt x="295" y="312"/>
                        </a:cubicBezTo>
                        <a:cubicBezTo>
                          <a:pt x="295" y="235"/>
                          <a:pt x="237" y="167"/>
                          <a:pt x="156" y="167"/>
                        </a:cubicBezTo>
                        <a:cubicBezTo>
                          <a:pt x="125" y="167"/>
                          <a:pt x="91" y="172"/>
                          <a:pt x="60" y="200"/>
                        </a:cubicBezTo>
                        <a:cubicBezTo>
                          <a:pt x="60" y="157"/>
                          <a:pt x="60" y="113"/>
                          <a:pt x="60" y="71"/>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grpSp>
          </p:grpSp>
          <p:grpSp>
            <p:nvGrpSpPr>
              <p:cNvPr id="161" name=""/>
              <p:cNvGrpSpPr/>
              <p:nvPr/>
            </p:nvGrpSpPr>
            <p:grpSpPr>
              <a:xfrm>
                <a:off x="5162760" y="4572360"/>
                <a:ext cx="200880" cy="216360"/>
                <a:chOff x="5162760" y="4572360"/>
                <a:chExt cx="200880" cy="216360"/>
              </a:xfrm>
            </p:grpSpPr>
            <p:grpSp>
              <p:nvGrpSpPr>
                <p:cNvPr id="162" name=""/>
                <p:cNvGrpSpPr/>
                <p:nvPr/>
              </p:nvGrpSpPr>
              <p:grpSpPr>
                <a:xfrm>
                  <a:off x="5162760" y="4572360"/>
                  <a:ext cx="200880" cy="216360"/>
                  <a:chOff x="5162760" y="4572360"/>
                  <a:chExt cx="200880" cy="216360"/>
                </a:xfrm>
              </p:grpSpPr>
              <p:sp>
                <p:nvSpPr>
                  <p:cNvPr id="163" name=""/>
                  <p:cNvSpPr/>
                  <p:nvPr/>
                </p:nvSpPr>
                <p:spPr>
                  <a:xfrm>
                    <a:off x="5162760" y="4572360"/>
                    <a:ext cx="85680" cy="171000"/>
                  </a:xfrm>
                  <a:custGeom>
                    <a:avLst/>
                    <a:gdLst>
                      <a:gd name="textAreaLeft" fmla="*/ 0 w 85680"/>
                      <a:gd name="textAreaRight" fmla="*/ 86040 w 85680"/>
                      <a:gd name="textAreaTop" fmla="*/ 0 h 171000"/>
                      <a:gd name="textAreaBottom" fmla="*/ 171360 h 171000"/>
                    </a:gdLst>
                    <a:ahLst/>
                    <a:rect l="textAreaLeft" t="textAreaTop" r="textAreaRight" b="textAreaBottom"/>
                    <a:pathLst>
                      <a:path w="300" h="599">
                        <a:moveTo>
                          <a:pt x="147" y="205"/>
                        </a:moveTo>
                        <a:cubicBezTo>
                          <a:pt x="193" y="205"/>
                          <a:pt x="239" y="205"/>
                          <a:pt x="284" y="205"/>
                        </a:cubicBezTo>
                        <a:cubicBezTo>
                          <a:pt x="284" y="196"/>
                          <a:pt x="284" y="187"/>
                          <a:pt x="284" y="177"/>
                        </a:cubicBezTo>
                        <a:cubicBezTo>
                          <a:pt x="239" y="177"/>
                          <a:pt x="193" y="177"/>
                          <a:pt x="147" y="177"/>
                        </a:cubicBezTo>
                        <a:cubicBezTo>
                          <a:pt x="147" y="119"/>
                          <a:pt x="147" y="59"/>
                          <a:pt x="147" y="0"/>
                        </a:cubicBezTo>
                        <a:cubicBezTo>
                          <a:pt x="139" y="0"/>
                          <a:pt x="131" y="0"/>
                          <a:pt x="123" y="0"/>
                        </a:cubicBezTo>
                        <a:cubicBezTo>
                          <a:pt x="123" y="79"/>
                          <a:pt x="93" y="180"/>
                          <a:pt x="0" y="185"/>
                        </a:cubicBezTo>
                        <a:cubicBezTo>
                          <a:pt x="0" y="192"/>
                          <a:pt x="0" y="199"/>
                          <a:pt x="0" y="205"/>
                        </a:cubicBezTo>
                        <a:cubicBezTo>
                          <a:pt x="27" y="205"/>
                          <a:pt x="55" y="205"/>
                          <a:pt x="81" y="205"/>
                        </a:cubicBezTo>
                        <a:cubicBezTo>
                          <a:pt x="81" y="293"/>
                          <a:pt x="81" y="381"/>
                          <a:pt x="81" y="471"/>
                        </a:cubicBezTo>
                        <a:cubicBezTo>
                          <a:pt x="81" y="588"/>
                          <a:pt x="169" y="599"/>
                          <a:pt x="204" y="599"/>
                        </a:cubicBezTo>
                        <a:cubicBezTo>
                          <a:pt x="273" y="599"/>
                          <a:pt x="300" y="531"/>
                          <a:pt x="300" y="471"/>
                        </a:cubicBezTo>
                        <a:cubicBezTo>
                          <a:pt x="300" y="452"/>
                          <a:pt x="300" y="433"/>
                          <a:pt x="300" y="416"/>
                        </a:cubicBezTo>
                        <a:cubicBezTo>
                          <a:pt x="292" y="416"/>
                          <a:pt x="284" y="416"/>
                          <a:pt x="276" y="416"/>
                        </a:cubicBezTo>
                        <a:cubicBezTo>
                          <a:pt x="276" y="433"/>
                          <a:pt x="276" y="451"/>
                          <a:pt x="276" y="468"/>
                        </a:cubicBezTo>
                        <a:cubicBezTo>
                          <a:pt x="276" y="539"/>
                          <a:pt x="245" y="577"/>
                          <a:pt x="211" y="577"/>
                        </a:cubicBezTo>
                        <a:cubicBezTo>
                          <a:pt x="147" y="577"/>
                          <a:pt x="147" y="489"/>
                          <a:pt x="147" y="473"/>
                        </a:cubicBezTo>
                        <a:cubicBezTo>
                          <a:pt x="147" y="384"/>
                          <a:pt x="147" y="295"/>
                          <a:pt x="147" y="205"/>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sp>
                <p:nvSpPr>
                  <p:cNvPr id="164" name=""/>
                  <p:cNvSpPr/>
                  <p:nvPr/>
                </p:nvSpPr>
                <p:spPr>
                  <a:xfrm>
                    <a:off x="5277240" y="4653360"/>
                    <a:ext cx="86400" cy="135360"/>
                  </a:xfrm>
                  <a:custGeom>
                    <a:avLst/>
                    <a:gdLst>
                      <a:gd name="textAreaLeft" fmla="*/ 0 w 86400"/>
                      <a:gd name="textAreaRight" fmla="*/ 86760 w 86400"/>
                      <a:gd name="textAreaTop" fmla="*/ 0 h 135360"/>
                      <a:gd name="textAreaBottom" fmla="*/ 135720 h 135360"/>
                    </a:gdLst>
                    <a:ahLst/>
                    <a:rect l="textAreaLeft" t="textAreaTop" r="textAreaRight" b="textAreaBottom"/>
                    <a:pathLst>
                      <a:path w="308" h="460">
                        <a:moveTo>
                          <a:pt x="63" y="227"/>
                        </a:moveTo>
                        <a:cubicBezTo>
                          <a:pt x="63" y="172"/>
                          <a:pt x="68" y="123"/>
                          <a:pt x="93" y="83"/>
                        </a:cubicBezTo>
                        <a:cubicBezTo>
                          <a:pt x="117" y="44"/>
                          <a:pt x="153" y="19"/>
                          <a:pt x="196" y="19"/>
                        </a:cubicBezTo>
                        <a:cubicBezTo>
                          <a:pt x="216" y="19"/>
                          <a:pt x="243" y="24"/>
                          <a:pt x="256" y="44"/>
                        </a:cubicBezTo>
                        <a:cubicBezTo>
                          <a:pt x="240" y="44"/>
                          <a:pt x="227" y="57"/>
                          <a:pt x="227" y="76"/>
                        </a:cubicBezTo>
                        <a:cubicBezTo>
                          <a:pt x="227" y="93"/>
                          <a:pt x="236" y="107"/>
                          <a:pt x="256" y="107"/>
                        </a:cubicBezTo>
                        <a:cubicBezTo>
                          <a:pt x="277" y="107"/>
                          <a:pt x="289" y="93"/>
                          <a:pt x="289" y="73"/>
                        </a:cubicBezTo>
                        <a:cubicBezTo>
                          <a:pt x="289" y="36"/>
                          <a:pt x="261" y="0"/>
                          <a:pt x="193" y="0"/>
                        </a:cubicBezTo>
                        <a:cubicBezTo>
                          <a:pt x="99" y="0"/>
                          <a:pt x="0" y="91"/>
                          <a:pt x="0" y="232"/>
                        </a:cubicBezTo>
                        <a:cubicBezTo>
                          <a:pt x="0" y="408"/>
                          <a:pt x="81" y="460"/>
                          <a:pt x="156" y="460"/>
                        </a:cubicBezTo>
                        <a:cubicBezTo>
                          <a:pt x="237" y="460"/>
                          <a:pt x="308" y="396"/>
                          <a:pt x="308" y="309"/>
                        </a:cubicBezTo>
                        <a:cubicBezTo>
                          <a:pt x="308" y="224"/>
                          <a:pt x="240" y="161"/>
                          <a:pt x="161" y="161"/>
                        </a:cubicBezTo>
                        <a:cubicBezTo>
                          <a:pt x="109" y="161"/>
                          <a:pt x="79" y="197"/>
                          <a:pt x="63" y="227"/>
                        </a:cubicBezTo>
                        <a:moveTo>
                          <a:pt x="156" y="437"/>
                        </a:moveTo>
                        <a:cubicBezTo>
                          <a:pt x="123" y="437"/>
                          <a:pt x="96" y="419"/>
                          <a:pt x="81" y="388"/>
                        </a:cubicBezTo>
                        <a:cubicBezTo>
                          <a:pt x="71" y="369"/>
                          <a:pt x="65" y="336"/>
                          <a:pt x="65" y="296"/>
                        </a:cubicBezTo>
                        <a:cubicBezTo>
                          <a:pt x="65" y="229"/>
                          <a:pt x="104" y="180"/>
                          <a:pt x="159" y="180"/>
                        </a:cubicBezTo>
                        <a:cubicBezTo>
                          <a:pt x="188" y="180"/>
                          <a:pt x="211" y="192"/>
                          <a:pt x="227" y="216"/>
                        </a:cubicBezTo>
                        <a:cubicBezTo>
                          <a:pt x="243" y="241"/>
                          <a:pt x="243" y="271"/>
                          <a:pt x="243" y="309"/>
                        </a:cubicBezTo>
                        <a:cubicBezTo>
                          <a:pt x="243" y="348"/>
                          <a:pt x="243" y="375"/>
                          <a:pt x="227" y="403"/>
                        </a:cubicBezTo>
                        <a:cubicBezTo>
                          <a:pt x="211" y="424"/>
                          <a:pt x="188" y="437"/>
                          <a:pt x="156" y="437"/>
                        </a:cubicBezTo>
                        <a:close/>
                      </a:path>
                    </a:pathLst>
                  </a:custGeom>
                  <a:solidFill>
                    <a:srgbClr val="000000"/>
                  </a:solidFill>
                  <a:ln w="0">
                    <a:noFill/>
                  </a:ln>
                </p:spPr>
                <p:style>
                  <a:lnRef idx="0"/>
                  <a:fillRef idx="0"/>
                  <a:effectRef idx="0"/>
                  <a:fontRef idx="minor"/>
                </p:style>
                <p:txBody>
                  <a:bodyPr lIns="90000" rIns="90000" tIns="45000" bIns="45000" anchor="ctr" anchorCtr="1">
                    <a:noAutofit/>
                  </a:bodyPr>
                  <a:p>
                    <a:endParaRPr b="0" lang="en-US" sz="1800" spc="-1" strike="noStrike">
                      <a:solidFill>
                        <a:srgbClr val="ffffff"/>
                      </a:solidFill>
                      <a:latin typeface="Arial"/>
                    </a:endParaRPr>
                  </a:p>
                </p:txBody>
              </p:sp>
            </p:grpSp>
          </p:grpSp>
          <p:sp>
            <p:nvSpPr>
              <p:cNvPr id="165" name="Straight Arrow Connector 1"/>
              <p:cNvSpPr/>
              <p:nvPr/>
            </p:nvSpPr>
            <p:spPr>
              <a:xfrm flipV="1">
                <a:off x="548280" y="4512960"/>
                <a:ext cx="4959720" cy="18720"/>
              </a:xfrm>
              <a:custGeom>
                <a:avLst/>
                <a:gdLst>
                  <a:gd name="textAreaLeft" fmla="*/ 0 w 4959720"/>
                  <a:gd name="textAreaRight" fmla="*/ 4960080 w 4959720"/>
                  <a:gd name="textAreaTop" fmla="*/ 360 h 18720"/>
                  <a:gd name="textAreaBottom" fmla="*/ 19440 h 18720"/>
                </a:gdLst>
                <a:ahLst/>
                <a:rect l="textAreaLeft" t="textAreaTop" r="textAreaRight" b="textAreaBottom"/>
                <a:pathLst>
                  <a:path w="21600" h="21600">
                    <a:moveTo>
                      <a:pt x="0" y="0"/>
                    </a:moveTo>
                    <a:lnTo>
                      <a:pt x="21600" y="21600"/>
                    </a:lnTo>
                  </a:path>
                </a:pathLst>
              </a:custGeom>
              <a:noFill/>
              <a:ln w="19080">
                <a:solidFill>
                  <a:srgbClr val="000000"/>
                </a:solidFill>
                <a:round/>
                <a:tailEnd len="med" type="triangle" w="med"/>
              </a:ln>
            </p:spPr>
            <p:style>
              <a:lnRef idx="0"/>
              <a:fillRef idx="0"/>
              <a:effectRef idx="0"/>
              <a:fontRef idx="minor"/>
            </p:style>
            <p:txBody>
              <a:bodyPr lIns="90000" rIns="90000" tIns="-23400" bIns="-23400" anchor="t">
                <a:noAutofit/>
              </a:bodyPr>
              <a:p>
                <a:endParaRPr b="0" lang="en-US" sz="1800" spc="-1" strike="noStrike">
                  <a:solidFill>
                    <a:srgbClr val="000000"/>
                  </a:solidFill>
                  <a:latin typeface="Arial"/>
                </a:endParaRPr>
              </a:p>
            </p:txBody>
          </p:sp>
        </p:grpSp>
        <p:grpSp>
          <p:nvGrpSpPr>
            <p:cNvPr id="166" name=""/>
            <p:cNvGrpSpPr/>
            <p:nvPr/>
          </p:nvGrpSpPr>
          <p:grpSpPr>
            <a:xfrm>
              <a:off x="360000" y="2005200"/>
              <a:ext cx="5024880" cy="1904040"/>
              <a:chOff x="360000" y="2005200"/>
              <a:chExt cx="5024880" cy="1904040"/>
            </a:xfrm>
          </p:grpSpPr>
          <p:pic>
            <p:nvPicPr>
              <p:cNvPr id="167" name="" descr=""/>
              <p:cNvPicPr/>
              <p:nvPr/>
            </p:nvPicPr>
            <p:blipFill>
              <a:blip r:embed="rId1"/>
              <a:stretch/>
            </p:blipFill>
            <p:spPr>
              <a:xfrm>
                <a:off x="1383480" y="2005200"/>
                <a:ext cx="4001400" cy="1716120"/>
              </a:xfrm>
              <a:prstGeom prst="rect">
                <a:avLst/>
              </a:prstGeom>
              <a:ln w="0">
                <a:noFill/>
              </a:ln>
            </p:spPr>
          </p:pic>
          <p:pic>
            <p:nvPicPr>
              <p:cNvPr id="168" name="" descr=""/>
              <p:cNvPicPr/>
              <p:nvPr/>
            </p:nvPicPr>
            <p:blipFill>
              <a:blip r:embed="rId2"/>
              <a:stretch/>
            </p:blipFill>
            <p:spPr>
              <a:xfrm flipH="1">
                <a:off x="360000" y="2765520"/>
                <a:ext cx="1029960" cy="1143720"/>
              </a:xfrm>
              <a:prstGeom prst="rect">
                <a:avLst/>
              </a:prstGeom>
              <a:ln w="0">
                <a:noFill/>
              </a:ln>
            </p:spPr>
          </p:pic>
        </p:grpSp>
      </p:grpSp>
      <p:pic>
        <p:nvPicPr>
          <p:cNvPr id="169" name="" descr=""/>
          <p:cNvPicPr/>
          <p:nvPr/>
        </p:nvPicPr>
        <p:blipFill>
          <a:blip r:embed="rId3"/>
          <a:stretch/>
        </p:blipFill>
        <p:spPr>
          <a:xfrm>
            <a:off x="6597360" y="1379520"/>
            <a:ext cx="5282640" cy="3480480"/>
          </a:xfrm>
          <a:prstGeom prst="rect">
            <a:avLst/>
          </a:prstGeom>
          <a:ln w="0">
            <a:noFill/>
          </a:ln>
        </p:spPr>
      </p:pic>
      <p:grpSp>
        <p:nvGrpSpPr>
          <p:cNvPr id="170" name=""/>
          <p:cNvGrpSpPr/>
          <p:nvPr/>
        </p:nvGrpSpPr>
        <p:grpSpPr>
          <a:xfrm>
            <a:off x="28800" y="6192000"/>
            <a:ext cx="10583640" cy="658800"/>
            <a:chOff x="28800" y="6192000"/>
            <a:chExt cx="10583640" cy="658800"/>
          </a:xfrm>
        </p:grpSpPr>
        <p:sp>
          <p:nvSpPr>
            <p:cNvPr id="171" name="CustomShape 15_0"/>
            <p:cNvSpPr/>
            <p:nvPr/>
          </p:nvSpPr>
          <p:spPr>
            <a:xfrm>
              <a:off x="430560" y="6547680"/>
              <a:ext cx="101818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601"/>
                </a:spcAft>
              </a:pPr>
              <a:r>
                <a:rPr b="0" lang="en-AU" sz="1400" spc="-1" strike="noStrike">
                  <a:solidFill>
                    <a:srgbClr val="000000"/>
                  </a:solidFill>
                  <a:latin typeface="Arial"/>
                  <a:ea typeface="DejaVu Sans"/>
                </a:rPr>
                <a:t>Users as social sensors; </a:t>
              </a:r>
              <a:r>
                <a:rPr b="0" lang="en-AU" sz="1400" spc="-1" strike="noStrike">
                  <a:solidFill>
                    <a:srgbClr val="000000"/>
                  </a:solidFill>
                  <a:latin typeface="Arial"/>
                  <a:ea typeface="DejaVu Sans"/>
                </a:rPr>
                <a:t>quantify users reaction to </a:t>
              </a:r>
              <a:r>
                <a:rPr b="0" lang="en-AU" sz="1400" spc="-1" strike="noStrike">
                  <a:solidFill>
                    <a:srgbClr val="000000"/>
                  </a:solidFill>
                  <a:latin typeface="Arial"/>
                  <a:ea typeface="DejaVu Sans"/>
                </a:rPr>
                <a:t>agents; Hawkes modelling; </a:t>
              </a:r>
              <a:r>
                <a:rPr b="0" lang="en-AU" sz="1400" spc="-1" strike="noStrike">
                  <a:solidFill>
                    <a:srgbClr val="000000"/>
                  </a:solidFill>
                  <a:latin typeface="Arial"/>
                  <a:ea typeface="DejaVu Sans"/>
                </a:rPr>
                <a:t>Transformer technology</a:t>
              </a:r>
              <a:endParaRPr b="0" lang="en-AU" sz="1400" spc="-1" strike="noStrike">
                <a:solidFill>
                  <a:srgbClr val="000000"/>
                </a:solidFill>
                <a:latin typeface="Arial"/>
              </a:endParaRPr>
            </a:p>
          </p:txBody>
        </p:sp>
        <p:pic>
          <p:nvPicPr>
            <p:cNvPr id="172" name="Picture 3_5" descr=""/>
            <p:cNvPicPr/>
            <p:nvPr/>
          </p:nvPicPr>
          <p:blipFill>
            <a:blip r:embed="rId4"/>
            <a:stretch/>
          </p:blipFill>
          <p:spPr>
            <a:xfrm>
              <a:off x="28800" y="6192000"/>
              <a:ext cx="473400" cy="473400"/>
            </a:xfrm>
            <a:prstGeom prst="rect">
              <a:avLst/>
            </a:prstGeom>
            <a:ln w="0">
              <a:noFill/>
            </a:ln>
          </p:spPr>
        </p:pic>
        <p:sp>
          <p:nvSpPr>
            <p:cNvPr id="173" name=""/>
            <p:cNvSpPr/>
            <p:nvPr/>
          </p:nvSpPr>
          <p:spPr>
            <a:xfrm>
              <a:off x="430560" y="6283800"/>
              <a:ext cx="1943640" cy="289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1400" spc="-1" strike="noStrike">
                  <a:solidFill>
                    <a:srgbClr val="000000"/>
                  </a:solidFill>
                  <a:latin typeface="Arial"/>
                  <a:ea typeface="DejaVu Sans"/>
                </a:rPr>
                <a:t>The technical detail:</a:t>
              </a:r>
              <a:endParaRPr b="0" lang="en-AU" sz="1400" spc="-1" strike="noStrike">
                <a:solidFill>
                  <a:srgbClr val="000000"/>
                </a:solidFill>
                <a:latin typeface="Arial"/>
              </a:endParaRPr>
            </a:p>
          </p:txBody>
        </p:sp>
      </p:grpSp>
      <p:sp>
        <p:nvSpPr>
          <p:cNvPr id="174" name="CustomShape 3_ 21"/>
          <p:cNvSpPr/>
          <p:nvPr/>
        </p:nvSpPr>
        <p:spPr>
          <a:xfrm>
            <a:off x="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AU" sz="3600" spc="-1" strike="noStrike">
                <a:solidFill>
                  <a:srgbClr val="000000"/>
                </a:solidFill>
                <a:latin typeface="Arial"/>
                <a:ea typeface="Arial"/>
              </a:rPr>
              <a:t>Today:</a:t>
            </a:r>
            <a:r>
              <a:rPr b="0" lang="en-AU" sz="3600" spc="-1" strike="noStrike">
                <a:solidFill>
                  <a:srgbClr val="000000"/>
                </a:solidFill>
                <a:latin typeface="Arial"/>
                <a:ea typeface="Arial"/>
              </a:rPr>
              <a:t> </a:t>
            </a:r>
            <a:r>
              <a:rPr b="0" lang="en-AU" sz="3600" spc="-1" strike="noStrike">
                <a:solidFill>
                  <a:srgbClr val="000000"/>
                </a:solidFill>
                <a:latin typeface="Arial"/>
                <a:ea typeface="Arial"/>
              </a:rPr>
              <a:t>Detect </a:t>
            </a:r>
            <a:r>
              <a:rPr b="0" lang="en-AU" sz="3600" spc="-1" strike="noStrike">
                <a:solidFill>
                  <a:srgbClr val="000000"/>
                </a:solidFill>
                <a:latin typeface="Arial"/>
                <a:ea typeface="Arial"/>
              </a:rPr>
              <a:t>Information </a:t>
            </a:r>
            <a:r>
              <a:rPr b="0" lang="en-AU" sz="3600" spc="-1" strike="noStrike">
                <a:solidFill>
                  <a:srgbClr val="000000"/>
                </a:solidFill>
                <a:latin typeface="Arial"/>
                <a:ea typeface="Arial"/>
              </a:rPr>
              <a:t>operation </a:t>
            </a:r>
            <a:r>
              <a:rPr b="0" lang="en-AU" sz="3600" spc="-1" strike="noStrike">
                <a:solidFill>
                  <a:srgbClr val="000000"/>
                </a:solidFill>
                <a:latin typeface="Arial"/>
                <a:ea typeface="Arial"/>
              </a:rPr>
              <a:t>agents</a:t>
            </a:r>
            <a:endParaRPr b="0" lang="en-AU" sz="3600" spc="-1" strike="noStrike">
              <a:solidFill>
                <a:srgbClr val="000000"/>
              </a:solidFill>
              <a:latin typeface="Arial"/>
            </a:endParaRPr>
          </a:p>
        </p:txBody>
      </p:sp>
      <p:sp>
        <p:nvSpPr>
          <p:cNvPr id="175" name=""/>
          <p:cNvSpPr txBox="1"/>
          <p:nvPr/>
        </p:nvSpPr>
        <p:spPr>
          <a:xfrm>
            <a:off x="360000" y="5205960"/>
            <a:ext cx="5400000" cy="657000"/>
          </a:xfrm>
          <a:prstGeom prst="rect">
            <a:avLst/>
          </a:prstGeom>
          <a:noFill/>
          <a:ln w="0">
            <a:noFill/>
          </a:ln>
        </p:spPr>
        <p:txBody>
          <a:bodyPr lIns="90000" rIns="90000" tIns="45000" bIns="45000" anchor="t">
            <a:noAutofit/>
          </a:bodyPr>
          <a:p>
            <a:r>
              <a:rPr b="0" lang="en-AU" sz="2000" spc="-1" strike="noStrike">
                <a:solidFill>
                  <a:srgbClr val="000000"/>
                </a:solidFill>
                <a:latin typeface="Arial"/>
                <a:ea typeface="DejaVu Sans"/>
              </a:rPr>
              <a:t>We can use </a:t>
            </a:r>
            <a:r>
              <a:rPr b="0" lang="en-AU" sz="2000" spc="-1" strike="noStrike">
                <a:solidFill>
                  <a:srgbClr val="000000"/>
                </a:solidFill>
                <a:latin typeface="Arial"/>
                <a:ea typeface="DejaVu Sans"/>
              </a:rPr>
              <a:t>the reactions of </a:t>
            </a:r>
            <a:r>
              <a:rPr b="0" lang="en-AU" sz="2000" spc="-1" strike="noStrike">
                <a:solidFill>
                  <a:srgbClr val="000000"/>
                </a:solidFill>
                <a:latin typeface="Arial"/>
                <a:ea typeface="DejaVu Sans"/>
              </a:rPr>
              <a:t>social systems </a:t>
            </a:r>
            <a:r>
              <a:rPr b="0" lang="en-AU" sz="2000" spc="-1" strike="noStrike">
                <a:solidFill>
                  <a:srgbClr val="000000"/>
                </a:solidFill>
                <a:latin typeface="Arial"/>
                <a:ea typeface="DejaVu Sans"/>
              </a:rPr>
              <a:t>…</a:t>
            </a:r>
            <a:endParaRPr b="0" lang="en-AU" sz="2000" spc="-1" strike="noStrike">
              <a:solidFill>
                <a:srgbClr val="000000"/>
              </a:solidFill>
              <a:latin typeface="Arial"/>
            </a:endParaRPr>
          </a:p>
        </p:txBody>
      </p:sp>
      <p:sp>
        <p:nvSpPr>
          <p:cNvPr id="176" name=""/>
          <p:cNvSpPr txBox="1"/>
          <p:nvPr/>
        </p:nvSpPr>
        <p:spPr>
          <a:xfrm>
            <a:off x="6584040" y="5220000"/>
            <a:ext cx="5475960" cy="940320"/>
          </a:xfrm>
          <a:prstGeom prst="rect">
            <a:avLst/>
          </a:prstGeom>
          <a:noFill/>
          <a:ln w="0">
            <a:noFill/>
          </a:ln>
        </p:spPr>
        <p:txBody>
          <a:bodyPr lIns="90000" rIns="90000" tIns="45000" bIns="45000" anchor="t">
            <a:noAutofit/>
          </a:bodyPr>
          <a:p>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to detect </a:t>
            </a:r>
            <a:r>
              <a:rPr b="0" lang="en-AU" sz="2000" spc="-1" strike="noStrike">
                <a:solidFill>
                  <a:srgbClr val="000000"/>
                </a:solidFill>
                <a:latin typeface="Arial"/>
                <a:ea typeface="DejaVu Sans"/>
              </a:rPr>
              <a:t>Information </a:t>
            </a:r>
            <a:r>
              <a:rPr b="0" lang="en-AU" sz="2000" spc="-1" strike="noStrike">
                <a:solidFill>
                  <a:srgbClr val="000000"/>
                </a:solidFill>
                <a:latin typeface="Arial"/>
                <a:ea typeface="DejaVu Sans"/>
              </a:rPr>
              <a:t>Operations agents </a:t>
            </a:r>
            <a:r>
              <a:rPr b="0" lang="en-AU" sz="2000" spc="-1" strike="noStrike">
                <a:solidFill>
                  <a:srgbClr val="000000"/>
                </a:solidFill>
                <a:latin typeface="Arial"/>
                <a:ea typeface="DejaVu Sans"/>
              </a:rPr>
              <a:t>and even individual </a:t>
            </a:r>
            <a:r>
              <a:rPr b="0" lang="en-AU" sz="2000" spc="-1" strike="noStrike">
                <a:solidFill>
                  <a:srgbClr val="000000"/>
                </a:solidFill>
                <a:latin typeface="Arial"/>
                <a:ea typeface="DejaVu Sans"/>
              </a:rPr>
              <a:t>troll farms.</a:t>
            </a:r>
            <a:endParaRPr b="0" lang="en-AU"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69"/>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 descr=""/>
          <p:cNvPicPr/>
          <p:nvPr/>
        </p:nvPicPr>
        <p:blipFill>
          <a:blip r:embed="rId1"/>
          <a:stretch/>
        </p:blipFill>
        <p:spPr>
          <a:xfrm>
            <a:off x="540000" y="1246320"/>
            <a:ext cx="6252120" cy="4333680"/>
          </a:xfrm>
          <a:prstGeom prst="rect">
            <a:avLst/>
          </a:prstGeom>
          <a:ln w="0">
            <a:noFill/>
          </a:ln>
        </p:spPr>
      </p:pic>
      <p:sp>
        <p:nvSpPr>
          <p:cNvPr id="178" name="CustomShape 3_ 6"/>
          <p:cNvSpPr/>
          <p:nvPr/>
        </p:nvSpPr>
        <p:spPr>
          <a:xfrm>
            <a:off x="0" y="360"/>
            <a:ext cx="12191040" cy="862560"/>
          </a:xfrm>
          <a:prstGeom prst="rect">
            <a:avLst/>
          </a:prstGeom>
          <a:noFill/>
          <a:ln w="0">
            <a:noFill/>
          </a:ln>
        </p:spPr>
        <p:style>
          <a:lnRef idx="0"/>
          <a:fillRef idx="0"/>
          <a:effectRef idx="0"/>
          <a:fontRef idx="minor"/>
        </p:style>
        <p:txBody>
          <a:bodyPr lIns="90000" rIns="90000" tIns="91440" bIns="91440" anchor="t">
            <a:noAutofit/>
          </a:bodyPr>
          <a:p>
            <a:pPr>
              <a:lnSpc>
                <a:spcPct val="100000"/>
              </a:lnSpc>
              <a:tabLst>
                <a:tab algn="l" pos="0"/>
              </a:tabLst>
            </a:pPr>
            <a:r>
              <a:rPr b="1" lang="en-AU" sz="3600" spc="-1" strike="noStrike">
                <a:solidFill>
                  <a:srgbClr val="000000"/>
                </a:solidFill>
                <a:latin typeface="Arial"/>
                <a:ea typeface="Arial"/>
              </a:rPr>
              <a:t>Today:</a:t>
            </a:r>
            <a:r>
              <a:rPr b="0" lang="en-AU" sz="3600" spc="-1" strike="noStrike">
                <a:solidFill>
                  <a:srgbClr val="000000"/>
                </a:solidFill>
                <a:latin typeface="Arial"/>
                <a:ea typeface="Arial"/>
              </a:rPr>
              <a:t> Detect inauthentic coordinated campaigns</a:t>
            </a:r>
            <a:endParaRPr b="0" lang="en-AU" sz="3600" spc="-1" strike="noStrike">
              <a:solidFill>
                <a:srgbClr val="000000"/>
              </a:solidFill>
              <a:latin typeface="Arial"/>
            </a:endParaRPr>
          </a:p>
        </p:txBody>
      </p:sp>
      <p:grpSp>
        <p:nvGrpSpPr>
          <p:cNvPr id="179" name=""/>
          <p:cNvGrpSpPr/>
          <p:nvPr/>
        </p:nvGrpSpPr>
        <p:grpSpPr>
          <a:xfrm>
            <a:off x="28800" y="6192000"/>
            <a:ext cx="10583640" cy="658800"/>
            <a:chOff x="28800" y="6192000"/>
            <a:chExt cx="10583640" cy="658800"/>
          </a:xfrm>
        </p:grpSpPr>
        <p:sp>
          <p:nvSpPr>
            <p:cNvPr id="180" name="CustomShape 15_0"/>
            <p:cNvSpPr/>
            <p:nvPr/>
          </p:nvSpPr>
          <p:spPr>
            <a:xfrm>
              <a:off x="430560" y="6547680"/>
              <a:ext cx="10181880" cy="30312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601"/>
                </a:spcAft>
              </a:pPr>
              <a:r>
                <a:rPr b="0" lang="en-AU" sz="1400" spc="-1" strike="noStrike">
                  <a:solidFill>
                    <a:srgbClr val="000000"/>
                  </a:solidFill>
                  <a:latin typeface="Arial"/>
                  <a:ea typeface="DejaVu Sans"/>
                </a:rPr>
                <a:t>Map information networks from social media; content, interactions, structure and diffusions analyse; social network analysis</a:t>
              </a:r>
              <a:endParaRPr b="0" lang="en-AU" sz="1400" spc="-1" strike="noStrike">
                <a:solidFill>
                  <a:srgbClr val="000000"/>
                </a:solidFill>
                <a:latin typeface="Arial"/>
              </a:endParaRPr>
            </a:p>
          </p:txBody>
        </p:sp>
        <p:pic>
          <p:nvPicPr>
            <p:cNvPr id="181" name="Picture 3_5" descr=""/>
            <p:cNvPicPr/>
            <p:nvPr/>
          </p:nvPicPr>
          <p:blipFill>
            <a:blip r:embed="rId2"/>
            <a:stretch/>
          </p:blipFill>
          <p:spPr>
            <a:xfrm>
              <a:off x="28800" y="6192000"/>
              <a:ext cx="473400" cy="473400"/>
            </a:xfrm>
            <a:prstGeom prst="rect">
              <a:avLst/>
            </a:prstGeom>
            <a:ln w="0">
              <a:noFill/>
            </a:ln>
          </p:spPr>
        </p:pic>
        <p:sp>
          <p:nvSpPr>
            <p:cNvPr id="182" name=""/>
            <p:cNvSpPr/>
            <p:nvPr/>
          </p:nvSpPr>
          <p:spPr>
            <a:xfrm>
              <a:off x="430560" y="6283800"/>
              <a:ext cx="1943640" cy="289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1400" spc="-1" strike="noStrike">
                  <a:solidFill>
                    <a:srgbClr val="000000"/>
                  </a:solidFill>
                  <a:latin typeface="Arial"/>
                  <a:ea typeface="DejaVu Sans"/>
                </a:rPr>
                <a:t>The technical detail:</a:t>
              </a:r>
              <a:endParaRPr b="0" lang="en-AU" sz="1400" spc="-1" strike="noStrike">
                <a:solidFill>
                  <a:srgbClr val="000000"/>
                </a:solidFill>
                <a:latin typeface="Arial"/>
              </a:endParaRPr>
            </a:p>
          </p:txBody>
        </p:sp>
      </p:grpSp>
      <p:pic>
        <p:nvPicPr>
          <p:cNvPr id="183" name="Content Placeholder 7_ 2" descr="A picture containing map&#10;&#10;Description automatically generated"/>
          <p:cNvPicPr/>
          <p:nvPr/>
        </p:nvPicPr>
        <p:blipFill>
          <a:blip r:embed="rId3"/>
          <a:stretch/>
        </p:blipFill>
        <p:spPr>
          <a:xfrm>
            <a:off x="7855920" y="2340000"/>
            <a:ext cx="4156200" cy="2519640"/>
          </a:xfrm>
          <a:prstGeom prst="rect">
            <a:avLst/>
          </a:prstGeom>
          <a:ln w="0">
            <a:noFill/>
          </a:ln>
        </p:spPr>
      </p:pic>
      <p:sp>
        <p:nvSpPr>
          <p:cNvPr id="184" name=""/>
          <p:cNvSpPr txBox="1"/>
          <p:nvPr/>
        </p:nvSpPr>
        <p:spPr>
          <a:xfrm>
            <a:off x="720000" y="5760000"/>
            <a:ext cx="6120000" cy="477000"/>
          </a:xfrm>
          <a:prstGeom prst="rect">
            <a:avLst/>
          </a:prstGeom>
          <a:noFill/>
          <a:ln w="0">
            <a:noFill/>
          </a:ln>
        </p:spPr>
        <p:txBody>
          <a:bodyPr lIns="90000" rIns="90000" tIns="45000" bIns="45000" anchor="t">
            <a:noAutofit/>
          </a:bodyPr>
          <a:p>
            <a:r>
              <a:rPr b="0" lang="en-AU" sz="2000" spc="-1" strike="noStrike">
                <a:solidFill>
                  <a:srgbClr val="000000"/>
                </a:solidFill>
                <a:latin typeface="Arial"/>
                <a:ea typeface="DejaVu Sans"/>
              </a:rPr>
              <a:t>The structure of the information spread networks …</a:t>
            </a:r>
            <a:endParaRPr b="0" lang="en-AU" sz="2000" spc="-1" strike="noStrike">
              <a:solidFill>
                <a:srgbClr val="000000"/>
              </a:solidFill>
              <a:latin typeface="Arial"/>
            </a:endParaRPr>
          </a:p>
        </p:txBody>
      </p:sp>
      <p:sp>
        <p:nvSpPr>
          <p:cNvPr id="185" name=""/>
          <p:cNvSpPr txBox="1"/>
          <p:nvPr/>
        </p:nvSpPr>
        <p:spPr>
          <a:xfrm>
            <a:off x="7380000" y="4860000"/>
            <a:ext cx="4680000" cy="477000"/>
          </a:xfrm>
          <a:prstGeom prst="rect">
            <a:avLst/>
          </a:prstGeom>
          <a:noFill/>
          <a:ln w="0">
            <a:noFill/>
          </a:ln>
        </p:spPr>
        <p:txBody>
          <a:bodyPr lIns="90000" rIns="90000" tIns="45000" bIns="45000" anchor="t">
            <a:noAutofit/>
          </a:bodyPr>
          <a:p>
            <a:r>
              <a:rPr b="0" lang="en-AU" sz="2000" spc="-1" strike="noStrike">
                <a:solidFill>
                  <a:srgbClr val="000000"/>
                </a:solidFill>
                <a:latin typeface="Arial"/>
                <a:ea typeface="DejaVu Sans"/>
              </a:rPr>
              <a:t>… </a:t>
            </a:r>
            <a:r>
              <a:rPr b="0" lang="en-AU" sz="2000" spc="-1" strike="noStrike">
                <a:solidFill>
                  <a:srgbClr val="000000"/>
                </a:solidFill>
                <a:latin typeface="Arial"/>
                <a:ea typeface="DejaVu Sans"/>
              </a:rPr>
              <a:t>can predict </a:t>
            </a:r>
            <a:r>
              <a:rPr b="0" lang="en-AU" sz="2000" spc="-1" strike="noStrike">
                <a:solidFill>
                  <a:srgbClr val="000000"/>
                </a:solidFill>
                <a:latin typeface="Arial"/>
                <a:ea typeface="DejaVu Sans"/>
              </a:rPr>
              <a:t>coordinated </a:t>
            </a:r>
            <a:r>
              <a:rPr b="0" lang="en-AU" sz="2000" spc="-1" strike="noStrike">
                <a:solidFill>
                  <a:srgbClr val="000000"/>
                </a:solidFill>
                <a:latin typeface="Arial"/>
                <a:ea typeface="DejaVu Sans"/>
              </a:rPr>
              <a:t>interventions</a:t>
            </a:r>
            <a:endParaRPr b="0" lang="en-AU"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 descr=""/>
          <p:cNvPicPr/>
          <p:nvPr/>
        </p:nvPicPr>
        <p:blipFill>
          <a:blip r:embed="rId1"/>
          <a:stretch/>
        </p:blipFill>
        <p:spPr>
          <a:xfrm>
            <a:off x="6300000" y="1908000"/>
            <a:ext cx="5949720" cy="4968360"/>
          </a:xfrm>
          <a:prstGeom prst="rect">
            <a:avLst/>
          </a:prstGeom>
          <a:ln w="0">
            <a:noFill/>
          </a:ln>
        </p:spPr>
      </p:pic>
      <p:sp>
        <p:nvSpPr>
          <p:cNvPr id="187" name=""/>
          <p:cNvSpPr/>
          <p:nvPr/>
        </p:nvSpPr>
        <p:spPr>
          <a:xfrm>
            <a:off x="5760" y="360"/>
            <a:ext cx="1115424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DejaVu Sans"/>
              </a:rPr>
              <a:t>Soon:</a:t>
            </a:r>
            <a:r>
              <a:rPr b="0" lang="en-US" sz="3600" spc="-1" strike="noStrike">
                <a:solidFill>
                  <a:srgbClr val="000000"/>
                </a:solidFill>
                <a:latin typeface="Arial"/>
                <a:ea typeface="DejaVu Sans"/>
              </a:rPr>
              <a:t> Predict the effectiveness of IO campaigns</a:t>
            </a:r>
            <a:endParaRPr b="0" lang="en-AU" sz="3600" spc="-1" strike="noStrike">
              <a:solidFill>
                <a:srgbClr val="000000"/>
              </a:solidFill>
              <a:latin typeface="Arial"/>
            </a:endParaRPr>
          </a:p>
        </p:txBody>
      </p:sp>
      <p:sp>
        <p:nvSpPr>
          <p:cNvPr id="188" name=""/>
          <p:cNvSpPr/>
          <p:nvPr/>
        </p:nvSpPr>
        <p:spPr>
          <a:xfrm>
            <a:off x="455040" y="2412360"/>
            <a:ext cx="5376600" cy="85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AU" sz="2200" spc="-1" strike="noStrike">
                <a:solidFill>
                  <a:srgbClr val="000000"/>
                </a:solidFill>
                <a:latin typeface="Arial"/>
                <a:ea typeface="DejaVu Sans"/>
              </a:rPr>
              <a:t>tipping points</a:t>
            </a:r>
            <a:r>
              <a:rPr b="0" lang="en-AU" sz="2200" spc="-1" strike="noStrike">
                <a:solidFill>
                  <a:srgbClr val="000000"/>
                </a:solidFill>
                <a:latin typeface="Arial"/>
                <a:ea typeface="DejaVu Sans"/>
              </a:rPr>
              <a:t> – the points at which the reach of IO increases exponentially</a:t>
            </a:r>
            <a:endParaRPr b="0" lang="en-AU" sz="2200" spc="-1" strike="noStrike">
              <a:solidFill>
                <a:srgbClr val="000000"/>
              </a:solidFill>
              <a:latin typeface="Arial"/>
            </a:endParaRPr>
          </a:p>
        </p:txBody>
      </p:sp>
      <p:sp>
        <p:nvSpPr>
          <p:cNvPr id="189" name=""/>
          <p:cNvSpPr/>
          <p:nvPr/>
        </p:nvSpPr>
        <p:spPr>
          <a:xfrm>
            <a:off x="455040" y="1260720"/>
            <a:ext cx="5376600" cy="858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AU" sz="2200" spc="-1" strike="noStrike">
                <a:solidFill>
                  <a:srgbClr val="000000"/>
                </a:solidFill>
                <a:latin typeface="Arial"/>
                <a:ea typeface="DejaVu Sans"/>
              </a:rPr>
              <a:t>Given an early observed spread, predict the future attention a narrative will gain</a:t>
            </a:r>
            <a:endParaRPr b="0" lang="en-AU" sz="2200" spc="-1" strike="noStrike">
              <a:solidFill>
                <a:srgbClr val="000000"/>
              </a:solidFill>
              <a:latin typeface="Arial"/>
            </a:endParaRPr>
          </a:p>
        </p:txBody>
      </p:sp>
      <p:sp>
        <p:nvSpPr>
          <p:cNvPr id="190" name="Rectangle 6"/>
          <p:cNvSpPr/>
          <p:nvPr/>
        </p:nvSpPr>
        <p:spPr>
          <a:xfrm>
            <a:off x="491760" y="4571640"/>
            <a:ext cx="562788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2060"/>
                </a:solidFill>
                <a:latin typeface="Arial"/>
                <a:ea typeface="Arial"/>
              </a:rPr>
              <a:t>When to act? (</a:t>
            </a:r>
            <a:r>
              <a:rPr b="1" lang="en-US" sz="2400" spc="-1" strike="noStrike">
                <a:solidFill>
                  <a:srgbClr val="002060"/>
                </a:solidFill>
                <a:latin typeface="Arial"/>
                <a:ea typeface="Arial"/>
              </a:rPr>
              <a:t>hint</a:t>
            </a:r>
            <a:r>
              <a:rPr b="0" lang="en-US" sz="2400" spc="-1" strike="noStrike">
                <a:solidFill>
                  <a:srgbClr val="002060"/>
                </a:solidFill>
                <a:latin typeface="Arial"/>
                <a:ea typeface="Arial"/>
              </a:rPr>
              <a:t>: before tipping point)</a:t>
            </a:r>
            <a:endParaRPr b="0" lang="en-AU" sz="2400" spc="-1" strike="noStrike">
              <a:solidFill>
                <a:srgbClr val="000000"/>
              </a:solidFill>
              <a:latin typeface="Arial"/>
            </a:endParaRPr>
          </a:p>
        </p:txBody>
      </p:sp>
      <p:sp>
        <p:nvSpPr>
          <p:cNvPr id="191" name="Rectangle 7"/>
          <p:cNvSpPr/>
          <p:nvPr/>
        </p:nvSpPr>
        <p:spPr>
          <a:xfrm>
            <a:off x="491760" y="5111640"/>
            <a:ext cx="56278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2060"/>
                </a:solidFill>
                <a:latin typeface="Arial"/>
                <a:ea typeface="Arial"/>
              </a:rPr>
              <a:t>What to counter? (</a:t>
            </a:r>
            <a:r>
              <a:rPr b="1" lang="en-US" sz="2400" spc="-1" strike="noStrike">
                <a:solidFill>
                  <a:srgbClr val="002060"/>
                </a:solidFill>
                <a:latin typeface="Arial"/>
                <a:ea typeface="Arial"/>
              </a:rPr>
              <a:t>hint</a:t>
            </a:r>
            <a:r>
              <a:rPr b="0" lang="en-US" sz="2400" spc="-1" strike="noStrike">
                <a:solidFill>
                  <a:srgbClr val="002060"/>
                </a:solidFill>
                <a:latin typeface="Arial"/>
                <a:ea typeface="Arial"/>
              </a:rPr>
              <a:t>: potentially popular IO)</a:t>
            </a:r>
            <a:endParaRPr b="0" lang="en-AU"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
          <p:cNvSpPr/>
          <p:nvPr/>
        </p:nvSpPr>
        <p:spPr>
          <a:xfrm>
            <a:off x="1821240" y="3410640"/>
            <a:ext cx="335880" cy="34020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193" name=""/>
          <p:cNvSpPr/>
          <p:nvPr/>
        </p:nvSpPr>
        <p:spPr>
          <a:xfrm>
            <a:off x="2669760" y="2914560"/>
            <a:ext cx="33624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194" name=""/>
          <p:cNvSpPr/>
          <p:nvPr/>
        </p:nvSpPr>
        <p:spPr>
          <a:xfrm>
            <a:off x="3200040" y="333540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195" name=""/>
          <p:cNvSpPr/>
          <p:nvPr/>
        </p:nvSpPr>
        <p:spPr>
          <a:xfrm>
            <a:off x="2397240" y="397512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196" name=""/>
          <p:cNvSpPr/>
          <p:nvPr/>
        </p:nvSpPr>
        <p:spPr>
          <a:xfrm>
            <a:off x="3200040" y="397512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197" name=""/>
          <p:cNvSpPr/>
          <p:nvPr/>
        </p:nvSpPr>
        <p:spPr>
          <a:xfrm>
            <a:off x="3906000" y="3661200"/>
            <a:ext cx="33696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198" name=""/>
          <p:cNvSpPr/>
          <p:nvPr/>
        </p:nvSpPr>
        <p:spPr>
          <a:xfrm>
            <a:off x="3729600" y="2750400"/>
            <a:ext cx="33588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199" name=""/>
          <p:cNvCxnSpPr>
            <a:stCxn id="192" idx="7"/>
            <a:endCxn id="193" idx="3"/>
          </p:cNvCxnSpPr>
          <p:nvPr/>
        </p:nvCxnSpPr>
        <p:spPr>
          <a:xfrm flipV="1">
            <a:off x="2108160" y="3201840"/>
            <a:ext cx="610920" cy="258840"/>
          </a:xfrm>
          <a:prstGeom prst="straightConnector1">
            <a:avLst/>
          </a:prstGeom>
          <a:ln w="0">
            <a:solidFill>
              <a:srgbClr val="3465a4"/>
            </a:solidFill>
            <a:tailEnd len="med" type="triangle" w="med"/>
          </a:ln>
        </p:spPr>
      </p:cxnSp>
      <p:cxnSp>
        <p:nvCxnSpPr>
          <p:cNvPr id="200" name=""/>
          <p:cNvCxnSpPr>
            <a:stCxn id="192" idx="5"/>
            <a:endCxn id="195" idx="1"/>
          </p:cNvCxnSpPr>
          <p:nvPr/>
        </p:nvCxnSpPr>
        <p:spPr>
          <a:xfrm>
            <a:off x="2108160" y="3701160"/>
            <a:ext cx="338400" cy="323280"/>
          </a:xfrm>
          <a:prstGeom prst="straightConnector1">
            <a:avLst/>
          </a:prstGeom>
          <a:ln w="0">
            <a:solidFill>
              <a:srgbClr val="3465a4"/>
            </a:solidFill>
            <a:tailEnd len="med" type="triangle" w="med"/>
          </a:ln>
        </p:spPr>
      </p:cxnSp>
      <p:cxnSp>
        <p:nvCxnSpPr>
          <p:cNvPr id="201" name=""/>
          <p:cNvCxnSpPr>
            <a:stCxn id="193" idx="5"/>
            <a:endCxn id="194" idx="1"/>
          </p:cNvCxnSpPr>
          <p:nvPr/>
        </p:nvCxnSpPr>
        <p:spPr>
          <a:xfrm>
            <a:off x="2957040" y="3201840"/>
            <a:ext cx="292320" cy="182880"/>
          </a:xfrm>
          <a:prstGeom prst="straightConnector1">
            <a:avLst/>
          </a:prstGeom>
          <a:ln w="0">
            <a:solidFill>
              <a:srgbClr val="3465a4"/>
            </a:solidFill>
            <a:tailEnd len="med" type="triangle" w="med"/>
          </a:ln>
        </p:spPr>
      </p:cxnSp>
      <p:cxnSp>
        <p:nvCxnSpPr>
          <p:cNvPr id="202" name=""/>
          <p:cNvCxnSpPr>
            <a:stCxn id="193" idx="4"/>
            <a:endCxn id="195" idx="0"/>
          </p:cNvCxnSpPr>
          <p:nvPr/>
        </p:nvCxnSpPr>
        <p:spPr>
          <a:xfrm flipH="1">
            <a:off x="2565360" y="3250800"/>
            <a:ext cx="272880" cy="724680"/>
          </a:xfrm>
          <a:prstGeom prst="straightConnector1">
            <a:avLst/>
          </a:prstGeom>
          <a:ln w="0">
            <a:solidFill>
              <a:srgbClr val="3465a4"/>
            </a:solidFill>
            <a:tailEnd len="med" type="triangle" w="med"/>
          </a:ln>
        </p:spPr>
      </p:cxnSp>
      <p:cxnSp>
        <p:nvCxnSpPr>
          <p:cNvPr id="203" name=""/>
          <p:cNvCxnSpPr>
            <a:stCxn id="195" idx="6"/>
            <a:endCxn id="196" idx="2"/>
          </p:cNvCxnSpPr>
          <p:nvPr/>
        </p:nvCxnSpPr>
        <p:spPr>
          <a:xfrm>
            <a:off x="2733120" y="4143240"/>
            <a:ext cx="467280" cy="360"/>
          </a:xfrm>
          <a:prstGeom prst="straightConnector1">
            <a:avLst/>
          </a:prstGeom>
          <a:ln w="0">
            <a:solidFill>
              <a:srgbClr val="3465a4"/>
            </a:solidFill>
            <a:tailEnd len="med" type="triangle" w="med"/>
          </a:ln>
        </p:spPr>
      </p:cxnSp>
      <p:cxnSp>
        <p:nvCxnSpPr>
          <p:cNvPr id="204" name=""/>
          <p:cNvCxnSpPr>
            <a:stCxn id="195" idx="7"/>
            <a:endCxn id="194" idx="3"/>
          </p:cNvCxnSpPr>
          <p:nvPr/>
        </p:nvCxnSpPr>
        <p:spPr>
          <a:xfrm flipV="1">
            <a:off x="2684160" y="3622320"/>
            <a:ext cx="565200" cy="402120"/>
          </a:xfrm>
          <a:prstGeom prst="straightConnector1">
            <a:avLst/>
          </a:prstGeom>
          <a:ln w="0">
            <a:solidFill>
              <a:srgbClr val="3465a4"/>
            </a:solidFill>
            <a:tailEnd len="med" type="triangle" w="med"/>
          </a:ln>
        </p:spPr>
      </p:cxnSp>
      <p:cxnSp>
        <p:nvCxnSpPr>
          <p:cNvPr id="205" name=""/>
          <p:cNvCxnSpPr>
            <a:stCxn id="196" idx="6"/>
            <a:endCxn id="197" idx="3"/>
          </p:cNvCxnSpPr>
          <p:nvPr/>
        </p:nvCxnSpPr>
        <p:spPr>
          <a:xfrm flipV="1">
            <a:off x="3535920" y="3948120"/>
            <a:ext cx="419760" cy="195480"/>
          </a:xfrm>
          <a:prstGeom prst="straightConnector1">
            <a:avLst/>
          </a:prstGeom>
          <a:ln w="0">
            <a:solidFill>
              <a:srgbClr val="3465a4"/>
            </a:solidFill>
            <a:tailEnd len="med" type="triangle" w="med"/>
          </a:ln>
        </p:spPr>
      </p:cxnSp>
      <p:cxnSp>
        <p:nvCxnSpPr>
          <p:cNvPr id="206" name=""/>
          <p:cNvCxnSpPr>
            <a:stCxn id="197" idx="0"/>
            <a:endCxn id="198" idx="5"/>
          </p:cNvCxnSpPr>
          <p:nvPr/>
        </p:nvCxnSpPr>
        <p:spPr>
          <a:xfrm flipH="1" flipV="1">
            <a:off x="4016520" y="3037680"/>
            <a:ext cx="58320" cy="623880"/>
          </a:xfrm>
          <a:prstGeom prst="straightConnector1">
            <a:avLst/>
          </a:prstGeom>
          <a:ln w="0">
            <a:solidFill>
              <a:srgbClr val="3465a4"/>
            </a:solidFill>
            <a:tailEnd len="med" type="triangle" w="med"/>
          </a:ln>
        </p:spPr>
      </p:cxnSp>
      <p:cxnSp>
        <p:nvCxnSpPr>
          <p:cNvPr id="207" name=""/>
          <p:cNvCxnSpPr>
            <a:stCxn id="194" idx="7"/>
            <a:endCxn id="198" idx="3"/>
          </p:cNvCxnSpPr>
          <p:nvPr/>
        </p:nvCxnSpPr>
        <p:spPr>
          <a:xfrm flipV="1">
            <a:off x="3486960" y="3037680"/>
            <a:ext cx="291960" cy="347040"/>
          </a:xfrm>
          <a:prstGeom prst="straightConnector1">
            <a:avLst/>
          </a:prstGeom>
          <a:ln w="0">
            <a:solidFill>
              <a:srgbClr val="3465a4"/>
            </a:solidFill>
            <a:tailEnd len="med" type="triangle" w="med"/>
          </a:ln>
        </p:spPr>
      </p:cxnSp>
      <p:cxnSp>
        <p:nvCxnSpPr>
          <p:cNvPr id="208" name=""/>
          <p:cNvCxnSpPr>
            <a:stCxn id="196" idx="0"/>
            <a:endCxn id="198" idx="4"/>
          </p:cNvCxnSpPr>
          <p:nvPr/>
        </p:nvCxnSpPr>
        <p:spPr>
          <a:xfrm flipV="1">
            <a:off x="3368160" y="3086640"/>
            <a:ext cx="529920" cy="888840"/>
          </a:xfrm>
          <a:prstGeom prst="straightConnector1">
            <a:avLst/>
          </a:prstGeom>
          <a:ln w="0">
            <a:solidFill>
              <a:srgbClr val="3465a4"/>
            </a:solidFill>
            <a:tailEnd len="med" type="triangle" w="med"/>
          </a:ln>
        </p:spPr>
      </p:cxnSp>
      <p:sp>
        <p:nvSpPr>
          <p:cNvPr id="209" name=""/>
          <p:cNvSpPr/>
          <p:nvPr/>
        </p:nvSpPr>
        <p:spPr>
          <a:xfrm>
            <a:off x="4722480" y="209484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10" name=""/>
          <p:cNvSpPr/>
          <p:nvPr/>
        </p:nvSpPr>
        <p:spPr>
          <a:xfrm>
            <a:off x="5569920" y="1758240"/>
            <a:ext cx="33696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11" name=""/>
          <p:cNvSpPr/>
          <p:nvPr/>
        </p:nvSpPr>
        <p:spPr>
          <a:xfrm>
            <a:off x="6243480" y="1593720"/>
            <a:ext cx="335520" cy="3409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12" name=""/>
          <p:cNvSpPr/>
          <p:nvPr/>
        </p:nvSpPr>
        <p:spPr>
          <a:xfrm>
            <a:off x="5226120" y="2770560"/>
            <a:ext cx="343440" cy="3427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13" name=""/>
          <p:cNvSpPr/>
          <p:nvPr/>
        </p:nvSpPr>
        <p:spPr>
          <a:xfrm>
            <a:off x="6243480" y="2944440"/>
            <a:ext cx="33552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14" name=""/>
          <p:cNvSpPr/>
          <p:nvPr/>
        </p:nvSpPr>
        <p:spPr>
          <a:xfrm>
            <a:off x="7092360" y="2770560"/>
            <a:ext cx="335160" cy="3427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15" name=""/>
          <p:cNvSpPr/>
          <p:nvPr/>
        </p:nvSpPr>
        <p:spPr>
          <a:xfrm>
            <a:off x="7092360" y="1935000"/>
            <a:ext cx="33516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16" name=""/>
          <p:cNvCxnSpPr>
            <a:stCxn id="209" idx="7"/>
            <a:endCxn id="210" idx="2"/>
          </p:cNvCxnSpPr>
          <p:nvPr/>
        </p:nvCxnSpPr>
        <p:spPr>
          <a:xfrm flipV="1">
            <a:off x="5009400" y="1926360"/>
            <a:ext cx="560880" cy="217800"/>
          </a:xfrm>
          <a:prstGeom prst="straightConnector1">
            <a:avLst/>
          </a:prstGeom>
          <a:ln w="0">
            <a:solidFill>
              <a:srgbClr val="3465a4"/>
            </a:solidFill>
            <a:tailEnd len="med" type="triangle" w="med"/>
          </a:ln>
        </p:spPr>
      </p:cxnSp>
      <p:cxnSp>
        <p:nvCxnSpPr>
          <p:cNvPr id="217" name=""/>
          <p:cNvCxnSpPr>
            <a:stCxn id="209" idx="5"/>
            <a:endCxn id="212" idx="1"/>
          </p:cNvCxnSpPr>
          <p:nvPr/>
        </p:nvCxnSpPr>
        <p:spPr>
          <a:xfrm>
            <a:off x="5009400" y="2381760"/>
            <a:ext cx="267120" cy="439200"/>
          </a:xfrm>
          <a:prstGeom prst="straightConnector1">
            <a:avLst/>
          </a:prstGeom>
          <a:ln w="0">
            <a:solidFill>
              <a:srgbClr val="3465a4"/>
            </a:solidFill>
            <a:tailEnd len="med" type="triangle" w="med"/>
          </a:ln>
        </p:spPr>
      </p:cxnSp>
      <p:cxnSp>
        <p:nvCxnSpPr>
          <p:cNvPr id="218" name=""/>
          <p:cNvCxnSpPr>
            <a:stCxn id="210" idx="6"/>
            <a:endCxn id="211" idx="1"/>
          </p:cNvCxnSpPr>
          <p:nvPr/>
        </p:nvCxnSpPr>
        <p:spPr>
          <a:xfrm flipV="1">
            <a:off x="5906880" y="1643400"/>
            <a:ext cx="385920" cy="283320"/>
          </a:xfrm>
          <a:prstGeom prst="straightConnector1">
            <a:avLst/>
          </a:prstGeom>
          <a:ln w="0">
            <a:solidFill>
              <a:srgbClr val="3465a4"/>
            </a:solidFill>
            <a:tailEnd len="med" type="triangle" w="med"/>
          </a:ln>
        </p:spPr>
      </p:cxnSp>
      <p:cxnSp>
        <p:nvCxnSpPr>
          <p:cNvPr id="219" name=""/>
          <p:cNvCxnSpPr>
            <a:stCxn id="210" idx="4"/>
            <a:endCxn id="212" idx="0"/>
          </p:cNvCxnSpPr>
          <p:nvPr/>
        </p:nvCxnSpPr>
        <p:spPr>
          <a:xfrm flipH="1">
            <a:off x="5397840" y="2094480"/>
            <a:ext cx="340920" cy="676440"/>
          </a:xfrm>
          <a:prstGeom prst="straightConnector1">
            <a:avLst/>
          </a:prstGeom>
          <a:ln w="0">
            <a:solidFill>
              <a:srgbClr val="3465a4"/>
            </a:solidFill>
            <a:tailEnd len="med" type="triangle" w="med"/>
          </a:ln>
        </p:spPr>
      </p:cxnSp>
      <p:cxnSp>
        <p:nvCxnSpPr>
          <p:cNvPr id="220" name=""/>
          <p:cNvCxnSpPr>
            <a:stCxn id="212" idx="6"/>
            <a:endCxn id="213" idx="2"/>
          </p:cNvCxnSpPr>
          <p:nvPr/>
        </p:nvCxnSpPr>
        <p:spPr>
          <a:xfrm>
            <a:off x="5569560" y="2941920"/>
            <a:ext cx="674280" cy="171000"/>
          </a:xfrm>
          <a:prstGeom prst="straightConnector1">
            <a:avLst/>
          </a:prstGeom>
          <a:ln w="0">
            <a:solidFill>
              <a:srgbClr val="3465a4"/>
            </a:solidFill>
            <a:tailEnd len="med" type="triangle" w="med"/>
          </a:ln>
        </p:spPr>
      </p:cxnSp>
      <p:cxnSp>
        <p:nvCxnSpPr>
          <p:cNvPr id="221" name=""/>
          <p:cNvCxnSpPr>
            <a:stCxn id="212" idx="7"/>
            <a:endCxn id="211" idx="3"/>
          </p:cNvCxnSpPr>
          <p:nvPr/>
        </p:nvCxnSpPr>
        <p:spPr>
          <a:xfrm flipV="1">
            <a:off x="5519520" y="1884960"/>
            <a:ext cx="773280" cy="936000"/>
          </a:xfrm>
          <a:prstGeom prst="straightConnector1">
            <a:avLst/>
          </a:prstGeom>
          <a:ln w="0">
            <a:solidFill>
              <a:srgbClr val="3465a4"/>
            </a:solidFill>
            <a:tailEnd len="med" type="triangle" w="med"/>
          </a:ln>
        </p:spPr>
      </p:cxnSp>
      <p:cxnSp>
        <p:nvCxnSpPr>
          <p:cNvPr id="222" name=""/>
          <p:cNvCxnSpPr>
            <a:stCxn id="213" idx="6"/>
            <a:endCxn id="214" idx="3"/>
          </p:cNvCxnSpPr>
          <p:nvPr/>
        </p:nvCxnSpPr>
        <p:spPr>
          <a:xfrm flipV="1">
            <a:off x="6579000" y="3063240"/>
            <a:ext cx="562680" cy="49680"/>
          </a:xfrm>
          <a:prstGeom prst="straightConnector1">
            <a:avLst/>
          </a:prstGeom>
          <a:ln w="0">
            <a:solidFill>
              <a:srgbClr val="3465a4"/>
            </a:solidFill>
            <a:tailEnd len="med" type="triangle" w="med"/>
          </a:ln>
        </p:spPr>
      </p:cxnSp>
      <p:cxnSp>
        <p:nvCxnSpPr>
          <p:cNvPr id="223" name=""/>
          <p:cNvCxnSpPr>
            <a:stCxn id="214" idx="0"/>
            <a:endCxn id="215" idx="5"/>
          </p:cNvCxnSpPr>
          <p:nvPr/>
        </p:nvCxnSpPr>
        <p:spPr>
          <a:xfrm flipV="1">
            <a:off x="7260120" y="2222280"/>
            <a:ext cx="118800" cy="548640"/>
          </a:xfrm>
          <a:prstGeom prst="straightConnector1">
            <a:avLst/>
          </a:prstGeom>
          <a:ln w="0">
            <a:solidFill>
              <a:srgbClr val="3465a4"/>
            </a:solidFill>
            <a:tailEnd len="med" type="triangle" w="med"/>
          </a:ln>
        </p:spPr>
      </p:cxnSp>
      <p:cxnSp>
        <p:nvCxnSpPr>
          <p:cNvPr id="224" name=""/>
          <p:cNvCxnSpPr>
            <a:stCxn id="211" idx="6"/>
            <a:endCxn id="215" idx="1"/>
          </p:cNvCxnSpPr>
          <p:nvPr/>
        </p:nvCxnSpPr>
        <p:spPr>
          <a:xfrm>
            <a:off x="6579000" y="1764360"/>
            <a:ext cx="562680" cy="219960"/>
          </a:xfrm>
          <a:prstGeom prst="straightConnector1">
            <a:avLst/>
          </a:prstGeom>
          <a:ln w="0">
            <a:solidFill>
              <a:srgbClr val="3465a4"/>
            </a:solidFill>
            <a:tailEnd len="med" type="triangle" w="med"/>
          </a:ln>
        </p:spPr>
      </p:cxnSp>
      <p:cxnSp>
        <p:nvCxnSpPr>
          <p:cNvPr id="225" name=""/>
          <p:cNvCxnSpPr>
            <a:stCxn id="213" idx="0"/>
            <a:endCxn id="215" idx="4"/>
          </p:cNvCxnSpPr>
          <p:nvPr/>
        </p:nvCxnSpPr>
        <p:spPr>
          <a:xfrm flipV="1">
            <a:off x="6411240" y="2270520"/>
            <a:ext cx="849240" cy="674280"/>
          </a:xfrm>
          <a:prstGeom prst="straightConnector1">
            <a:avLst/>
          </a:prstGeom>
          <a:ln w="0">
            <a:solidFill>
              <a:srgbClr val="3465a4"/>
            </a:solidFill>
            <a:tailEnd len="med" type="triangle" w="med"/>
          </a:ln>
        </p:spPr>
      </p:cxnSp>
      <p:sp>
        <p:nvSpPr>
          <p:cNvPr id="226" name=""/>
          <p:cNvSpPr/>
          <p:nvPr/>
        </p:nvSpPr>
        <p:spPr>
          <a:xfrm>
            <a:off x="4722480" y="5126760"/>
            <a:ext cx="335880" cy="34020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27" name=""/>
          <p:cNvSpPr/>
          <p:nvPr/>
        </p:nvSpPr>
        <p:spPr>
          <a:xfrm>
            <a:off x="5394960" y="4290480"/>
            <a:ext cx="335880" cy="3427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28" name=""/>
          <p:cNvSpPr/>
          <p:nvPr/>
        </p:nvSpPr>
        <p:spPr>
          <a:xfrm>
            <a:off x="6067080" y="4633560"/>
            <a:ext cx="337680" cy="3430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29" name=""/>
          <p:cNvSpPr/>
          <p:nvPr/>
        </p:nvSpPr>
        <p:spPr>
          <a:xfrm>
            <a:off x="5298120" y="5690880"/>
            <a:ext cx="33588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30" name=""/>
          <p:cNvSpPr/>
          <p:nvPr/>
        </p:nvSpPr>
        <p:spPr>
          <a:xfrm>
            <a:off x="6067080" y="5812200"/>
            <a:ext cx="337680" cy="34092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31" name=""/>
          <p:cNvSpPr/>
          <p:nvPr/>
        </p:nvSpPr>
        <p:spPr>
          <a:xfrm>
            <a:off x="6806520" y="5376960"/>
            <a:ext cx="33552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32" name=""/>
          <p:cNvSpPr/>
          <p:nvPr/>
        </p:nvSpPr>
        <p:spPr>
          <a:xfrm>
            <a:off x="6748920" y="4802760"/>
            <a:ext cx="343080" cy="33624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33" name=""/>
          <p:cNvCxnSpPr>
            <a:stCxn id="226" idx="7"/>
            <a:endCxn id="227" idx="3"/>
          </p:cNvCxnSpPr>
          <p:nvPr/>
        </p:nvCxnSpPr>
        <p:spPr>
          <a:xfrm flipV="1">
            <a:off x="5009400" y="4583160"/>
            <a:ext cx="434880" cy="593640"/>
          </a:xfrm>
          <a:prstGeom prst="straightConnector1">
            <a:avLst/>
          </a:prstGeom>
          <a:ln w="0">
            <a:solidFill>
              <a:srgbClr val="3465a4"/>
            </a:solidFill>
            <a:tailEnd len="med" type="triangle" w="med"/>
          </a:ln>
        </p:spPr>
      </p:cxnSp>
      <p:cxnSp>
        <p:nvCxnSpPr>
          <p:cNvPr id="234" name=""/>
          <p:cNvCxnSpPr>
            <a:stCxn id="226" idx="5"/>
            <a:endCxn id="229" idx="1"/>
          </p:cNvCxnSpPr>
          <p:nvPr/>
        </p:nvCxnSpPr>
        <p:spPr>
          <a:xfrm>
            <a:off x="5009400" y="5417280"/>
            <a:ext cx="338040" cy="322920"/>
          </a:xfrm>
          <a:prstGeom prst="straightConnector1">
            <a:avLst/>
          </a:prstGeom>
          <a:ln w="0">
            <a:solidFill>
              <a:srgbClr val="3465a4"/>
            </a:solidFill>
            <a:tailEnd len="med" type="triangle" w="med"/>
          </a:ln>
        </p:spPr>
      </p:cxnSp>
      <p:cxnSp>
        <p:nvCxnSpPr>
          <p:cNvPr id="235" name=""/>
          <p:cNvCxnSpPr>
            <a:stCxn id="227" idx="5"/>
            <a:endCxn id="228" idx="1"/>
          </p:cNvCxnSpPr>
          <p:nvPr/>
        </p:nvCxnSpPr>
        <p:spPr>
          <a:xfrm>
            <a:off x="5681880" y="4583160"/>
            <a:ext cx="434880" cy="100800"/>
          </a:xfrm>
          <a:prstGeom prst="straightConnector1">
            <a:avLst/>
          </a:prstGeom>
          <a:ln w="0">
            <a:solidFill>
              <a:srgbClr val="3465a4"/>
            </a:solidFill>
            <a:tailEnd len="med" type="triangle" w="med"/>
          </a:ln>
        </p:spPr>
      </p:cxnSp>
      <p:cxnSp>
        <p:nvCxnSpPr>
          <p:cNvPr id="236" name=""/>
          <p:cNvCxnSpPr>
            <a:stCxn id="227" idx="4"/>
            <a:endCxn id="229" idx="0"/>
          </p:cNvCxnSpPr>
          <p:nvPr/>
        </p:nvCxnSpPr>
        <p:spPr>
          <a:xfrm flipH="1">
            <a:off x="5466240" y="4626720"/>
            <a:ext cx="97200" cy="1064520"/>
          </a:xfrm>
          <a:prstGeom prst="straightConnector1">
            <a:avLst/>
          </a:prstGeom>
          <a:ln w="0">
            <a:solidFill>
              <a:srgbClr val="3465a4"/>
            </a:solidFill>
            <a:tailEnd len="med" type="triangle" w="med"/>
          </a:ln>
        </p:spPr>
      </p:cxnSp>
      <p:cxnSp>
        <p:nvCxnSpPr>
          <p:cNvPr id="237" name=""/>
          <p:cNvCxnSpPr>
            <a:stCxn id="229" idx="6"/>
            <a:endCxn id="230" idx="2"/>
          </p:cNvCxnSpPr>
          <p:nvPr/>
        </p:nvCxnSpPr>
        <p:spPr>
          <a:xfrm>
            <a:off x="5634000" y="5859000"/>
            <a:ext cx="433440" cy="124200"/>
          </a:xfrm>
          <a:prstGeom prst="straightConnector1">
            <a:avLst/>
          </a:prstGeom>
          <a:ln w="0">
            <a:solidFill>
              <a:srgbClr val="3465a4"/>
            </a:solidFill>
            <a:tailEnd len="med" type="triangle" w="med"/>
          </a:ln>
        </p:spPr>
      </p:cxnSp>
      <p:cxnSp>
        <p:nvCxnSpPr>
          <p:cNvPr id="238" name=""/>
          <p:cNvCxnSpPr>
            <a:stCxn id="229" idx="7"/>
            <a:endCxn id="228" idx="3"/>
          </p:cNvCxnSpPr>
          <p:nvPr/>
        </p:nvCxnSpPr>
        <p:spPr>
          <a:xfrm flipV="1">
            <a:off x="5585040" y="4926600"/>
            <a:ext cx="531720" cy="813600"/>
          </a:xfrm>
          <a:prstGeom prst="straightConnector1">
            <a:avLst/>
          </a:prstGeom>
          <a:ln w="0">
            <a:solidFill>
              <a:srgbClr val="3465a4"/>
            </a:solidFill>
            <a:tailEnd len="med" type="triangle" w="med"/>
          </a:ln>
        </p:spPr>
      </p:cxnSp>
      <p:cxnSp>
        <p:nvCxnSpPr>
          <p:cNvPr id="239" name=""/>
          <p:cNvCxnSpPr>
            <a:stCxn id="230" idx="6"/>
            <a:endCxn id="231" idx="3"/>
          </p:cNvCxnSpPr>
          <p:nvPr/>
        </p:nvCxnSpPr>
        <p:spPr>
          <a:xfrm flipV="1">
            <a:off x="6404760" y="5664240"/>
            <a:ext cx="451080" cy="318960"/>
          </a:xfrm>
          <a:prstGeom prst="straightConnector1">
            <a:avLst/>
          </a:prstGeom>
          <a:ln w="0">
            <a:solidFill>
              <a:srgbClr val="3465a4"/>
            </a:solidFill>
            <a:tailEnd len="med" type="triangle" w="med"/>
          </a:ln>
        </p:spPr>
      </p:cxnSp>
      <p:cxnSp>
        <p:nvCxnSpPr>
          <p:cNvPr id="240" name=""/>
          <p:cNvCxnSpPr>
            <a:stCxn id="231" idx="0"/>
            <a:endCxn id="232" idx="5"/>
          </p:cNvCxnSpPr>
          <p:nvPr/>
        </p:nvCxnSpPr>
        <p:spPr>
          <a:xfrm flipV="1">
            <a:off x="6974280" y="5090040"/>
            <a:ext cx="68040" cy="287280"/>
          </a:xfrm>
          <a:prstGeom prst="straightConnector1">
            <a:avLst/>
          </a:prstGeom>
          <a:ln w="0">
            <a:solidFill>
              <a:srgbClr val="3465a4"/>
            </a:solidFill>
            <a:tailEnd len="med" type="triangle" w="med"/>
          </a:ln>
        </p:spPr>
      </p:cxnSp>
      <p:cxnSp>
        <p:nvCxnSpPr>
          <p:cNvPr id="241" name=""/>
          <p:cNvCxnSpPr>
            <a:stCxn id="228" idx="6"/>
            <a:endCxn id="232" idx="1"/>
          </p:cNvCxnSpPr>
          <p:nvPr/>
        </p:nvCxnSpPr>
        <p:spPr>
          <a:xfrm>
            <a:off x="6404760" y="4805280"/>
            <a:ext cx="394560" cy="46800"/>
          </a:xfrm>
          <a:prstGeom prst="straightConnector1">
            <a:avLst/>
          </a:prstGeom>
          <a:ln w="0">
            <a:solidFill>
              <a:srgbClr val="3465a4"/>
            </a:solidFill>
            <a:tailEnd len="med" type="triangle" w="med"/>
          </a:ln>
        </p:spPr>
      </p:cxnSp>
      <p:cxnSp>
        <p:nvCxnSpPr>
          <p:cNvPr id="242" name=""/>
          <p:cNvCxnSpPr>
            <a:stCxn id="230" idx="0"/>
            <a:endCxn id="232" idx="4"/>
          </p:cNvCxnSpPr>
          <p:nvPr/>
        </p:nvCxnSpPr>
        <p:spPr>
          <a:xfrm flipV="1">
            <a:off x="6235920" y="5139000"/>
            <a:ext cx="685080" cy="673560"/>
          </a:xfrm>
          <a:prstGeom prst="straightConnector1">
            <a:avLst/>
          </a:prstGeom>
          <a:ln w="0">
            <a:solidFill>
              <a:srgbClr val="3465a4"/>
            </a:solidFill>
            <a:tailEnd len="med" type="triangle" w="med"/>
          </a:ln>
        </p:spPr>
      </p:cxnSp>
      <p:sp>
        <p:nvSpPr>
          <p:cNvPr id="243" name=""/>
          <p:cNvSpPr/>
          <p:nvPr/>
        </p:nvSpPr>
        <p:spPr>
          <a:xfrm>
            <a:off x="1431000" y="2431080"/>
            <a:ext cx="3205080" cy="2202120"/>
          </a:xfrm>
          <a:prstGeom prst="ellipse">
            <a:avLst/>
          </a:prstGeom>
          <a:no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44" name=""/>
          <p:cNvSpPr/>
          <p:nvPr/>
        </p:nvSpPr>
        <p:spPr>
          <a:xfrm>
            <a:off x="4636080" y="1422000"/>
            <a:ext cx="3201480" cy="2194560"/>
          </a:xfrm>
          <a:prstGeom prst="ellipse">
            <a:avLst/>
          </a:prstGeom>
          <a:no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45" name=""/>
          <p:cNvSpPr/>
          <p:nvPr/>
        </p:nvSpPr>
        <p:spPr>
          <a:xfrm>
            <a:off x="4386240" y="4130280"/>
            <a:ext cx="3201840" cy="2194560"/>
          </a:xfrm>
          <a:prstGeom prst="ellipse">
            <a:avLst/>
          </a:prstGeom>
          <a:no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46" name=""/>
          <p:cNvSpPr/>
          <p:nvPr/>
        </p:nvSpPr>
        <p:spPr>
          <a:xfrm>
            <a:off x="7535520" y="2770560"/>
            <a:ext cx="3217320" cy="2206080"/>
          </a:xfrm>
          <a:prstGeom prst="ellipse">
            <a:avLst/>
          </a:prstGeom>
          <a:no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47" name=""/>
          <p:cNvCxnSpPr>
            <a:stCxn id="197" idx="7"/>
            <a:endCxn id="212" idx="3"/>
          </p:cNvCxnSpPr>
          <p:nvPr/>
        </p:nvCxnSpPr>
        <p:spPr>
          <a:xfrm flipV="1">
            <a:off x="4193640" y="3063240"/>
            <a:ext cx="1082880" cy="647280"/>
          </a:xfrm>
          <a:prstGeom prst="straightConnector1">
            <a:avLst/>
          </a:prstGeom>
          <a:ln w="0">
            <a:solidFill>
              <a:srgbClr val="3465a4"/>
            </a:solidFill>
            <a:tailEnd len="med" type="triangle" w="med"/>
          </a:ln>
        </p:spPr>
      </p:cxnSp>
      <p:cxnSp>
        <p:nvCxnSpPr>
          <p:cNvPr id="248" name=""/>
          <p:cNvCxnSpPr>
            <a:stCxn id="198" idx="7"/>
            <a:endCxn id="209" idx="2"/>
          </p:cNvCxnSpPr>
          <p:nvPr/>
        </p:nvCxnSpPr>
        <p:spPr>
          <a:xfrm flipV="1">
            <a:off x="4016520" y="2262960"/>
            <a:ext cx="706320" cy="536760"/>
          </a:xfrm>
          <a:prstGeom prst="straightConnector1">
            <a:avLst/>
          </a:prstGeom>
          <a:ln w="0">
            <a:solidFill>
              <a:srgbClr val="3465a4"/>
            </a:solidFill>
            <a:tailEnd len="med" type="triangle" w="med"/>
          </a:ln>
        </p:spPr>
      </p:cxnSp>
      <p:cxnSp>
        <p:nvCxnSpPr>
          <p:cNvPr id="249" name=""/>
          <p:cNvCxnSpPr>
            <a:stCxn id="197" idx="5"/>
            <a:endCxn id="226" idx="1"/>
          </p:cNvCxnSpPr>
          <p:nvPr/>
        </p:nvCxnSpPr>
        <p:spPr>
          <a:xfrm>
            <a:off x="4193640" y="3948120"/>
            <a:ext cx="578160" cy="1228680"/>
          </a:xfrm>
          <a:prstGeom prst="straightConnector1">
            <a:avLst/>
          </a:prstGeom>
          <a:ln w="0">
            <a:solidFill>
              <a:srgbClr val="3465a4"/>
            </a:solidFill>
            <a:tailEnd len="med" type="triangle" w="med"/>
          </a:ln>
        </p:spPr>
      </p:cxnSp>
      <p:cxnSp>
        <p:nvCxnSpPr>
          <p:cNvPr id="250" name=""/>
          <p:cNvCxnSpPr>
            <a:stCxn id="213" idx="4"/>
            <a:endCxn id="228" idx="0"/>
          </p:cNvCxnSpPr>
          <p:nvPr/>
        </p:nvCxnSpPr>
        <p:spPr>
          <a:xfrm flipH="1">
            <a:off x="6235920" y="3280320"/>
            <a:ext cx="175680" cy="1353600"/>
          </a:xfrm>
          <a:prstGeom prst="straightConnector1">
            <a:avLst/>
          </a:prstGeom>
          <a:ln w="0">
            <a:solidFill>
              <a:srgbClr val="3465a4"/>
            </a:solidFill>
            <a:tailEnd len="med" type="triangle" w="med"/>
          </a:ln>
        </p:spPr>
      </p:cxnSp>
      <p:cxnSp>
        <p:nvCxnSpPr>
          <p:cNvPr id="251" name=""/>
          <p:cNvCxnSpPr>
            <a:stCxn id="214" idx="4"/>
            <a:endCxn id="232" idx="7"/>
          </p:cNvCxnSpPr>
          <p:nvPr/>
        </p:nvCxnSpPr>
        <p:spPr>
          <a:xfrm flipH="1">
            <a:off x="7041960" y="3106080"/>
            <a:ext cx="218520" cy="1746000"/>
          </a:xfrm>
          <a:prstGeom prst="straightConnector1">
            <a:avLst/>
          </a:prstGeom>
          <a:ln w="0">
            <a:solidFill>
              <a:srgbClr val="3465a4"/>
            </a:solidFill>
            <a:tailEnd len="med" type="triangle" w="med"/>
          </a:ln>
        </p:spPr>
      </p:cxnSp>
      <p:cxnSp>
        <p:nvCxnSpPr>
          <p:cNvPr id="252" name=""/>
          <p:cNvCxnSpPr>
            <a:stCxn id="214" idx="5"/>
          </p:cNvCxnSpPr>
          <p:nvPr/>
        </p:nvCxnSpPr>
        <p:spPr>
          <a:xfrm>
            <a:off x="7378560" y="3063240"/>
            <a:ext cx="929520" cy="482400"/>
          </a:xfrm>
          <a:prstGeom prst="straightConnector1">
            <a:avLst/>
          </a:prstGeom>
          <a:ln w="0">
            <a:solidFill>
              <a:srgbClr val="3465a4"/>
            </a:solidFill>
            <a:tailEnd len="med" type="triangle" w="med"/>
          </a:ln>
        </p:spPr>
      </p:cxnSp>
      <p:cxnSp>
        <p:nvCxnSpPr>
          <p:cNvPr id="253" name=""/>
          <p:cNvCxnSpPr>
            <a:stCxn id="231" idx="7"/>
          </p:cNvCxnSpPr>
          <p:nvPr/>
        </p:nvCxnSpPr>
        <p:spPr>
          <a:xfrm flipV="1">
            <a:off x="7093080" y="4158000"/>
            <a:ext cx="1313280" cy="1268280"/>
          </a:xfrm>
          <a:prstGeom prst="straightConnector1">
            <a:avLst/>
          </a:prstGeom>
          <a:ln w="0">
            <a:solidFill>
              <a:srgbClr val="3465a4"/>
            </a:solidFill>
            <a:tailEnd len="med" type="triangle" w="med"/>
          </a:ln>
        </p:spPr>
      </p:cxnSp>
      <p:sp>
        <p:nvSpPr>
          <p:cNvPr id="254" name=""/>
          <p:cNvSpPr/>
          <p:nvPr/>
        </p:nvSpPr>
        <p:spPr>
          <a:xfrm>
            <a:off x="1821240" y="3410640"/>
            <a:ext cx="335880" cy="34020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55" name=""/>
          <p:cNvSpPr/>
          <p:nvPr/>
        </p:nvSpPr>
        <p:spPr>
          <a:xfrm>
            <a:off x="2669760" y="2914560"/>
            <a:ext cx="336240" cy="33624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56" name=""/>
          <p:cNvSpPr/>
          <p:nvPr/>
        </p:nvSpPr>
        <p:spPr>
          <a:xfrm>
            <a:off x="3200040" y="3335400"/>
            <a:ext cx="335880" cy="33588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57" name=""/>
          <p:cNvSpPr/>
          <p:nvPr/>
        </p:nvSpPr>
        <p:spPr>
          <a:xfrm>
            <a:off x="3200040" y="3335400"/>
            <a:ext cx="335880" cy="335880"/>
          </a:xfrm>
          <a:prstGeom prst="ellipse">
            <a:avLst/>
          </a:prstGeom>
          <a:solidFill>
            <a:srgbClr val="ffff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58" name=""/>
          <p:cNvSpPr/>
          <p:nvPr/>
        </p:nvSpPr>
        <p:spPr>
          <a:xfrm>
            <a:off x="3729600" y="2750400"/>
            <a:ext cx="335880" cy="33624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59" name=""/>
          <p:cNvCxnSpPr/>
          <p:nvPr/>
        </p:nvCxnSpPr>
        <p:spPr>
          <a:xfrm flipV="1">
            <a:off x="2107800" y="3201840"/>
            <a:ext cx="612360" cy="259560"/>
          </a:xfrm>
          <a:prstGeom prst="straightConnector1">
            <a:avLst/>
          </a:prstGeom>
          <a:ln w="0">
            <a:solidFill>
              <a:srgbClr val="ff3333"/>
            </a:solidFill>
            <a:tailEnd len="med" type="triangle" w="med"/>
          </a:ln>
        </p:spPr>
      </p:cxnSp>
      <p:cxnSp>
        <p:nvCxnSpPr>
          <p:cNvPr id="260" name=""/>
          <p:cNvCxnSpPr/>
          <p:nvPr/>
        </p:nvCxnSpPr>
        <p:spPr>
          <a:xfrm>
            <a:off x="2956680" y="3201480"/>
            <a:ext cx="293760" cy="184320"/>
          </a:xfrm>
          <a:prstGeom prst="straightConnector1">
            <a:avLst/>
          </a:prstGeom>
          <a:ln w="0">
            <a:solidFill>
              <a:srgbClr val="ff3333"/>
            </a:solidFill>
            <a:tailEnd len="med" type="triangle" w="med"/>
          </a:ln>
        </p:spPr>
      </p:cxnSp>
      <p:cxnSp>
        <p:nvCxnSpPr>
          <p:cNvPr id="261" name=""/>
          <p:cNvCxnSpPr/>
          <p:nvPr/>
        </p:nvCxnSpPr>
        <p:spPr>
          <a:xfrm flipV="1">
            <a:off x="3486600" y="3037680"/>
            <a:ext cx="293400" cy="348480"/>
          </a:xfrm>
          <a:prstGeom prst="straightConnector1">
            <a:avLst/>
          </a:prstGeom>
          <a:ln w="0">
            <a:solidFill>
              <a:srgbClr val="ff3333"/>
            </a:solidFill>
            <a:tailEnd len="med" type="triangle" w="med"/>
          </a:ln>
        </p:spPr>
      </p:cxnSp>
      <p:sp>
        <p:nvSpPr>
          <p:cNvPr id="262" name=""/>
          <p:cNvSpPr/>
          <p:nvPr/>
        </p:nvSpPr>
        <p:spPr>
          <a:xfrm>
            <a:off x="3200040" y="3335400"/>
            <a:ext cx="335880" cy="33588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sp>
        <p:nvSpPr>
          <p:cNvPr id="263" name=""/>
          <p:cNvSpPr/>
          <p:nvPr/>
        </p:nvSpPr>
        <p:spPr>
          <a:xfrm>
            <a:off x="4722480" y="2094840"/>
            <a:ext cx="335880" cy="33588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64" name=""/>
          <p:cNvCxnSpPr/>
          <p:nvPr/>
        </p:nvCxnSpPr>
        <p:spPr>
          <a:xfrm flipV="1">
            <a:off x="4016160" y="2271960"/>
            <a:ext cx="707040" cy="529200"/>
          </a:xfrm>
          <a:prstGeom prst="straightConnector1">
            <a:avLst/>
          </a:prstGeom>
          <a:ln w="0">
            <a:solidFill>
              <a:srgbClr val="ff3333"/>
            </a:solidFill>
            <a:tailEnd len="med" type="triangle" w="med"/>
          </a:ln>
        </p:spPr>
      </p:cxnSp>
      <p:sp>
        <p:nvSpPr>
          <p:cNvPr id="265" name=""/>
          <p:cNvSpPr/>
          <p:nvPr/>
        </p:nvSpPr>
        <p:spPr>
          <a:xfrm>
            <a:off x="1418400" y="5139360"/>
            <a:ext cx="171720" cy="176400"/>
          </a:xfrm>
          <a:prstGeom prst="rect">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66" name=""/>
          <p:cNvCxnSpPr>
            <a:stCxn id="265" idx="0"/>
            <a:endCxn id="254" idx="3"/>
          </p:cNvCxnSpPr>
          <p:nvPr/>
        </p:nvCxnSpPr>
        <p:spPr>
          <a:xfrm flipV="1">
            <a:off x="1504080" y="3701160"/>
            <a:ext cx="366480" cy="1438560"/>
          </a:xfrm>
          <a:prstGeom prst="straightConnector1">
            <a:avLst/>
          </a:prstGeom>
          <a:ln w="0">
            <a:solidFill>
              <a:srgbClr val="ff3333"/>
            </a:solidFill>
            <a:tailEnd len="med" type="triangle" w="med"/>
          </a:ln>
        </p:spPr>
      </p:cxnSp>
      <p:sp>
        <p:nvSpPr>
          <p:cNvPr id="267" name=""/>
          <p:cNvSpPr/>
          <p:nvPr/>
        </p:nvSpPr>
        <p:spPr>
          <a:xfrm>
            <a:off x="5226120" y="2770560"/>
            <a:ext cx="343440" cy="34272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68" name=""/>
          <p:cNvCxnSpPr/>
          <p:nvPr/>
        </p:nvCxnSpPr>
        <p:spPr>
          <a:xfrm>
            <a:off x="5009040" y="2381400"/>
            <a:ext cx="266760" cy="438840"/>
          </a:xfrm>
          <a:prstGeom prst="straightConnector1">
            <a:avLst/>
          </a:prstGeom>
          <a:ln w="0">
            <a:solidFill>
              <a:srgbClr val="ff3333"/>
            </a:solidFill>
            <a:tailEnd len="med" type="triangle" w="med"/>
          </a:ln>
        </p:spPr>
      </p:cxnSp>
      <p:cxnSp>
        <p:nvCxnSpPr>
          <p:cNvPr id="269" name=""/>
          <p:cNvCxnSpPr/>
          <p:nvPr/>
        </p:nvCxnSpPr>
        <p:spPr>
          <a:xfrm>
            <a:off x="5569920" y="2950920"/>
            <a:ext cx="674280" cy="163440"/>
          </a:xfrm>
          <a:prstGeom prst="straightConnector1">
            <a:avLst/>
          </a:prstGeom>
          <a:ln w="0">
            <a:solidFill>
              <a:srgbClr val="ff3333"/>
            </a:solidFill>
            <a:tailEnd len="med" type="triangle" w="med"/>
          </a:ln>
        </p:spPr>
      </p:cxnSp>
      <p:sp>
        <p:nvSpPr>
          <p:cNvPr id="270" name=""/>
          <p:cNvSpPr/>
          <p:nvPr/>
        </p:nvSpPr>
        <p:spPr>
          <a:xfrm>
            <a:off x="6243480" y="2944800"/>
            <a:ext cx="335520" cy="33588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71" name=""/>
          <p:cNvCxnSpPr>
            <a:stCxn id="270" idx="6"/>
            <a:endCxn id="214" idx="3"/>
          </p:cNvCxnSpPr>
          <p:nvPr/>
        </p:nvCxnSpPr>
        <p:spPr>
          <a:xfrm flipV="1">
            <a:off x="6579000" y="3063240"/>
            <a:ext cx="562680" cy="50040"/>
          </a:xfrm>
          <a:prstGeom prst="straightConnector1">
            <a:avLst/>
          </a:prstGeom>
          <a:ln w="0">
            <a:solidFill>
              <a:srgbClr val="ff3333"/>
            </a:solidFill>
            <a:tailEnd len="med" type="triangle" w="med"/>
          </a:ln>
        </p:spPr>
      </p:cxnSp>
      <p:sp>
        <p:nvSpPr>
          <p:cNvPr id="272" name=""/>
          <p:cNvSpPr/>
          <p:nvPr/>
        </p:nvSpPr>
        <p:spPr>
          <a:xfrm>
            <a:off x="7092360" y="2770560"/>
            <a:ext cx="335160" cy="342720"/>
          </a:xfrm>
          <a:prstGeom prst="ellipse">
            <a:avLst/>
          </a:prstGeom>
          <a:solidFill>
            <a:srgbClr val="ff3333"/>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73" name=""/>
          <p:cNvCxnSpPr/>
          <p:nvPr/>
        </p:nvCxnSpPr>
        <p:spPr>
          <a:xfrm>
            <a:off x="7378200" y="3064680"/>
            <a:ext cx="929880" cy="480960"/>
          </a:xfrm>
          <a:prstGeom prst="straightConnector1">
            <a:avLst/>
          </a:prstGeom>
          <a:ln w="0">
            <a:solidFill>
              <a:srgbClr val="ff3333"/>
            </a:solidFill>
            <a:tailEnd len="med" type="triangle" w="med"/>
          </a:ln>
        </p:spPr>
      </p:cxnSp>
      <p:sp>
        <p:nvSpPr>
          <p:cNvPr id="274" name=""/>
          <p:cNvSpPr/>
          <p:nvPr/>
        </p:nvSpPr>
        <p:spPr>
          <a:xfrm>
            <a:off x="1948320" y="5412960"/>
            <a:ext cx="175680" cy="159120"/>
          </a:xfrm>
          <a:prstGeom prst="rect">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6666ff"/>
              </a:solidFill>
              <a:latin typeface="Arial"/>
            </a:endParaRPr>
          </a:p>
        </p:txBody>
      </p:sp>
      <p:cxnSp>
        <p:nvCxnSpPr>
          <p:cNvPr id="275" name=""/>
          <p:cNvCxnSpPr>
            <a:stCxn id="274" idx="0"/>
            <a:endCxn id="195" idx="3"/>
          </p:cNvCxnSpPr>
          <p:nvPr/>
        </p:nvCxnSpPr>
        <p:spPr>
          <a:xfrm flipV="1">
            <a:off x="2036160" y="4262040"/>
            <a:ext cx="410400" cy="1151280"/>
          </a:xfrm>
          <a:prstGeom prst="straightConnector1">
            <a:avLst/>
          </a:prstGeom>
          <a:ln w="0">
            <a:solidFill>
              <a:srgbClr val="6666ff"/>
            </a:solidFill>
            <a:tailEnd len="med" type="triangle" w="med"/>
          </a:ln>
        </p:spPr>
      </p:cxnSp>
      <p:sp>
        <p:nvSpPr>
          <p:cNvPr id="276" name=""/>
          <p:cNvSpPr/>
          <p:nvPr/>
        </p:nvSpPr>
        <p:spPr>
          <a:xfrm>
            <a:off x="2397240" y="3975120"/>
            <a:ext cx="335880" cy="33588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77" name=""/>
          <p:cNvCxnSpPr/>
          <p:nvPr/>
        </p:nvCxnSpPr>
        <p:spPr>
          <a:xfrm>
            <a:off x="2733480" y="4143240"/>
            <a:ext cx="467280" cy="720"/>
          </a:xfrm>
          <a:prstGeom prst="straightConnector1">
            <a:avLst/>
          </a:prstGeom>
          <a:ln w="0">
            <a:solidFill>
              <a:srgbClr val="6666ff"/>
            </a:solidFill>
            <a:tailEnd len="med" type="triangle" w="med"/>
          </a:ln>
        </p:spPr>
      </p:cxnSp>
      <p:sp>
        <p:nvSpPr>
          <p:cNvPr id="278" name=""/>
          <p:cNvSpPr/>
          <p:nvPr/>
        </p:nvSpPr>
        <p:spPr>
          <a:xfrm>
            <a:off x="3200040" y="3975120"/>
            <a:ext cx="335880" cy="33588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79" name=""/>
          <p:cNvCxnSpPr/>
          <p:nvPr/>
        </p:nvCxnSpPr>
        <p:spPr>
          <a:xfrm flipV="1">
            <a:off x="3536280" y="3948120"/>
            <a:ext cx="420120" cy="195840"/>
          </a:xfrm>
          <a:prstGeom prst="straightConnector1">
            <a:avLst/>
          </a:prstGeom>
          <a:ln w="0">
            <a:solidFill>
              <a:srgbClr val="6666ff"/>
            </a:solidFill>
            <a:tailEnd len="med" type="triangle" w="med"/>
          </a:ln>
        </p:spPr>
      </p:cxnSp>
      <p:sp>
        <p:nvSpPr>
          <p:cNvPr id="280" name=""/>
          <p:cNvSpPr/>
          <p:nvPr/>
        </p:nvSpPr>
        <p:spPr>
          <a:xfrm>
            <a:off x="3906000" y="3661200"/>
            <a:ext cx="336960" cy="33588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81" name=""/>
          <p:cNvCxnSpPr/>
          <p:nvPr/>
        </p:nvCxnSpPr>
        <p:spPr>
          <a:xfrm>
            <a:off x="4194360" y="3947760"/>
            <a:ext cx="578520" cy="1229400"/>
          </a:xfrm>
          <a:prstGeom prst="straightConnector1">
            <a:avLst/>
          </a:prstGeom>
          <a:ln w="0">
            <a:solidFill>
              <a:srgbClr val="6666ff"/>
            </a:solidFill>
            <a:tailEnd len="med" type="triangle" w="med"/>
          </a:ln>
        </p:spPr>
      </p:cxnSp>
      <p:sp>
        <p:nvSpPr>
          <p:cNvPr id="282" name=""/>
          <p:cNvSpPr/>
          <p:nvPr/>
        </p:nvSpPr>
        <p:spPr>
          <a:xfrm>
            <a:off x="4722480" y="5126760"/>
            <a:ext cx="335880" cy="34020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83" name=""/>
          <p:cNvCxnSpPr/>
          <p:nvPr/>
        </p:nvCxnSpPr>
        <p:spPr>
          <a:xfrm>
            <a:off x="5009040" y="5418000"/>
            <a:ext cx="339480" cy="323280"/>
          </a:xfrm>
          <a:prstGeom prst="straightConnector1">
            <a:avLst/>
          </a:prstGeom>
          <a:ln w="0">
            <a:solidFill>
              <a:srgbClr val="6666ff"/>
            </a:solidFill>
            <a:tailEnd len="med" type="triangle" w="med"/>
          </a:ln>
        </p:spPr>
      </p:cxnSp>
      <p:sp>
        <p:nvSpPr>
          <p:cNvPr id="284" name=""/>
          <p:cNvSpPr/>
          <p:nvPr/>
        </p:nvSpPr>
        <p:spPr>
          <a:xfrm>
            <a:off x="5298120" y="5690880"/>
            <a:ext cx="335880" cy="33624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85" name=""/>
          <p:cNvCxnSpPr/>
          <p:nvPr/>
        </p:nvCxnSpPr>
        <p:spPr>
          <a:xfrm>
            <a:off x="5634360" y="5859360"/>
            <a:ext cx="433440" cy="133560"/>
          </a:xfrm>
          <a:prstGeom prst="straightConnector1">
            <a:avLst/>
          </a:prstGeom>
          <a:ln w="0">
            <a:solidFill>
              <a:srgbClr val="6666ff"/>
            </a:solidFill>
            <a:tailEnd len="med" type="triangle" w="med"/>
          </a:ln>
        </p:spPr>
      </p:cxnSp>
      <p:sp>
        <p:nvSpPr>
          <p:cNvPr id="286" name=""/>
          <p:cNvSpPr/>
          <p:nvPr/>
        </p:nvSpPr>
        <p:spPr>
          <a:xfrm>
            <a:off x="6067080" y="5812200"/>
            <a:ext cx="337680" cy="34092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87" name=""/>
          <p:cNvCxnSpPr/>
          <p:nvPr/>
        </p:nvCxnSpPr>
        <p:spPr>
          <a:xfrm flipV="1">
            <a:off x="6405120" y="5664240"/>
            <a:ext cx="451440" cy="325800"/>
          </a:xfrm>
          <a:prstGeom prst="straightConnector1">
            <a:avLst/>
          </a:prstGeom>
          <a:ln w="0">
            <a:solidFill>
              <a:srgbClr val="6666ff"/>
            </a:solidFill>
            <a:tailEnd len="med" type="triangle" w="med"/>
          </a:ln>
        </p:spPr>
      </p:cxnSp>
      <p:sp>
        <p:nvSpPr>
          <p:cNvPr id="288" name=""/>
          <p:cNvSpPr/>
          <p:nvPr/>
        </p:nvSpPr>
        <p:spPr>
          <a:xfrm>
            <a:off x="6806520" y="5376960"/>
            <a:ext cx="335520" cy="336240"/>
          </a:xfrm>
          <a:prstGeom prst="ellipse">
            <a:avLst/>
          </a:prstGeom>
          <a:solidFill>
            <a:srgbClr val="6666ff"/>
          </a:solidFill>
          <a:ln w="0">
            <a:solidFill>
              <a:srgbClr val="3465a4"/>
            </a:solidFill>
          </a:ln>
        </p:spPr>
        <p:style>
          <a:lnRef idx="0"/>
          <a:fillRef idx="0"/>
          <a:effectRef idx="0"/>
          <a:fontRef idx="minor"/>
        </p:style>
        <p:txBody>
          <a:bodyPr wrap="none" lIns="90000" rIns="90000" tIns="45000" bIns="45000" anchor="ctr">
            <a:noAutofit/>
          </a:bodyPr>
          <a:p>
            <a:endParaRPr b="0" lang="en-US" sz="1800" spc="-1" strike="noStrike">
              <a:solidFill>
                <a:srgbClr val="000000"/>
              </a:solidFill>
              <a:latin typeface="Arial"/>
            </a:endParaRPr>
          </a:p>
        </p:txBody>
      </p:sp>
      <p:cxnSp>
        <p:nvCxnSpPr>
          <p:cNvPr id="289" name=""/>
          <p:cNvCxnSpPr/>
          <p:nvPr/>
        </p:nvCxnSpPr>
        <p:spPr>
          <a:xfrm flipV="1">
            <a:off x="7093080" y="4158360"/>
            <a:ext cx="1313280" cy="1269360"/>
          </a:xfrm>
          <a:prstGeom prst="straightConnector1">
            <a:avLst/>
          </a:prstGeom>
          <a:ln w="0">
            <a:solidFill>
              <a:srgbClr val="6666ff"/>
            </a:solidFill>
            <a:tailEnd len="med" type="triangle" w="med"/>
          </a:ln>
        </p:spPr>
      </p:cxnSp>
      <p:sp>
        <p:nvSpPr>
          <p:cNvPr id="290" name=""/>
          <p:cNvSpPr/>
          <p:nvPr/>
        </p:nvSpPr>
        <p:spPr>
          <a:xfrm>
            <a:off x="6120" y="720"/>
            <a:ext cx="1201752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000000"/>
                </a:solidFill>
                <a:latin typeface="Arial"/>
                <a:ea typeface="DejaVu Sans"/>
              </a:rPr>
              <a:t>Soon:</a:t>
            </a:r>
            <a:r>
              <a:rPr b="0" lang="en-US" sz="3600" spc="-1" strike="noStrike">
                <a:solidFill>
                  <a:srgbClr val="000000"/>
                </a:solidFill>
                <a:latin typeface="Arial"/>
                <a:ea typeface="DejaVu Sans"/>
              </a:rPr>
              <a:t> Predict the “path” of an information spread</a:t>
            </a:r>
            <a:endParaRPr b="0" lang="en-AU" sz="3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259"/>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254"/>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255"/>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258"/>
                                        </p:tgtEl>
                                        <p:attrNameLst>
                                          <p:attrName>style.visibility</p:attrName>
                                        </p:attrNameLst>
                                      </p:cBhvr>
                                      <p:to>
                                        <p:strVal val="visible"/>
                                      </p:to>
                                    </p:set>
                                  </p:childTnLst>
                                </p:cTn>
                              </p:par>
                              <p:par>
                                <p:cTn id="61" nodeType="withEffect" fill="hold" presetClass="entr" presetID="1">
                                  <p:stCondLst>
                                    <p:cond delay="0"/>
                                  </p:stCondLst>
                                  <p:childTnLst>
                                    <p:set>
                                      <p:cBhvr>
                                        <p:cTn id="62" dur="1" fill="hold">
                                          <p:stCondLst>
                                            <p:cond delay="0"/>
                                          </p:stCondLst>
                                        </p:cTn>
                                        <p:tgtEl>
                                          <p:spTgt spid="260"/>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261"/>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262"/>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266"/>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263"/>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264"/>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267"/>
                                        </p:tgtEl>
                                        <p:attrNameLst>
                                          <p:attrName>style.visibility</p:attrName>
                                        </p:attrNameLst>
                                      </p:cBhvr>
                                      <p:to>
                                        <p:strVal val="visible"/>
                                      </p:to>
                                    </p:set>
                                  </p:childTnLst>
                                </p:cTn>
                              </p:par>
                              <p:par>
                                <p:cTn id="75" nodeType="withEffect" fill="hold" presetClass="entr" presetID="1">
                                  <p:stCondLst>
                                    <p:cond delay="0"/>
                                  </p:stCondLst>
                                  <p:childTnLst>
                                    <p:set>
                                      <p:cBhvr>
                                        <p:cTn id="76" dur="1" fill="hold">
                                          <p:stCondLst>
                                            <p:cond delay="0"/>
                                          </p:stCondLst>
                                        </p:cTn>
                                        <p:tgtEl>
                                          <p:spTgt spid="268"/>
                                        </p:tgtEl>
                                        <p:attrNameLst>
                                          <p:attrName>style.visibility</p:attrName>
                                        </p:attrNameLst>
                                      </p:cBhvr>
                                      <p:to>
                                        <p:strVal val="visible"/>
                                      </p:to>
                                    </p:set>
                                  </p:childTnLst>
                                </p:cTn>
                              </p:par>
                              <p:par>
                                <p:cTn id="77" nodeType="withEffect" fill="hold" presetClass="entr" presetID="1">
                                  <p:stCondLst>
                                    <p:cond delay="0"/>
                                  </p:stCondLst>
                                  <p:childTnLst>
                                    <p:set>
                                      <p:cBhvr>
                                        <p:cTn id="78" dur="1" fill="hold">
                                          <p:stCondLst>
                                            <p:cond delay="0"/>
                                          </p:stCondLst>
                                        </p:cTn>
                                        <p:tgtEl>
                                          <p:spTgt spid="269"/>
                                        </p:tgtEl>
                                        <p:attrNameLst>
                                          <p:attrName>style.visibility</p:attrName>
                                        </p:attrNameLst>
                                      </p:cBhvr>
                                      <p:to>
                                        <p:strVal val="visible"/>
                                      </p:to>
                                    </p:set>
                                  </p:childTnLst>
                                </p:cTn>
                              </p:par>
                              <p:par>
                                <p:cTn id="79" nodeType="withEffect" fill="hold" presetClass="entr" presetID="1">
                                  <p:stCondLst>
                                    <p:cond delay="0"/>
                                  </p:stCondLst>
                                  <p:childTnLst>
                                    <p:set>
                                      <p:cBhvr>
                                        <p:cTn id="80" dur="1" fill="hold">
                                          <p:stCondLst>
                                            <p:cond delay="0"/>
                                          </p:stCondLst>
                                        </p:cTn>
                                        <p:tgtEl>
                                          <p:spTgt spid="270"/>
                                        </p:tgtEl>
                                        <p:attrNameLst>
                                          <p:attrName>style.visibility</p:attrName>
                                        </p:attrNameLst>
                                      </p:cBhvr>
                                      <p:to>
                                        <p:strVal val="visible"/>
                                      </p:to>
                                    </p:set>
                                  </p:childTnLst>
                                </p:cTn>
                              </p:par>
                              <p:par>
                                <p:cTn id="81" nodeType="withEffect" fill="hold" presetClass="entr" presetID="1">
                                  <p:stCondLst>
                                    <p:cond delay="0"/>
                                  </p:stCondLst>
                                  <p:childTnLst>
                                    <p:set>
                                      <p:cBhvr>
                                        <p:cTn id="82" dur="1" fill="hold">
                                          <p:stCondLst>
                                            <p:cond delay="0"/>
                                          </p:stCondLst>
                                        </p:cTn>
                                        <p:tgtEl>
                                          <p:spTgt spid="271"/>
                                        </p:tgtEl>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tgtEl>
                                          <p:spTgt spid="272"/>
                                        </p:tgtEl>
                                        <p:attrNameLst>
                                          <p:attrName>style.visibility</p:attrName>
                                        </p:attrNameLst>
                                      </p:cBhvr>
                                      <p:to>
                                        <p:strVal val="visible"/>
                                      </p:to>
                                    </p:set>
                                  </p:childTnLst>
                                </p:cTn>
                              </p:par>
                              <p:par>
                                <p:cTn id="85" nodeType="withEffect" fill="hold" presetClass="entr" presetID="1">
                                  <p:stCondLst>
                                    <p:cond delay="0"/>
                                  </p:stCondLst>
                                  <p:childTnLst>
                                    <p:set>
                                      <p:cBhvr>
                                        <p:cTn id="86" dur="1" fill="hold">
                                          <p:stCondLst>
                                            <p:cond delay="0"/>
                                          </p:stCondLst>
                                        </p:cTn>
                                        <p:tgtEl>
                                          <p:spTgt spid="273"/>
                                        </p:tgtEl>
                                        <p:attrNameLst>
                                          <p:attrName>style.visibility</p:attrName>
                                        </p:attrNameLst>
                                      </p:cBhvr>
                                      <p:to>
                                        <p:strVal val="visible"/>
                                      </p:to>
                                    </p:set>
                                  </p:childTnLst>
                                </p:cTn>
                              </p:par>
                              <p:par>
                                <p:cTn id="87" nodeType="withEffect" fill="hold" presetClass="entr" presetID="1">
                                  <p:stCondLst>
                                    <p:cond delay="0"/>
                                  </p:stCondLst>
                                  <p:childTnLst>
                                    <p:set>
                                      <p:cBhvr>
                                        <p:cTn id="88" dur="1" fill="hold">
                                          <p:stCondLst>
                                            <p:cond delay="0"/>
                                          </p:stCondLst>
                                        </p:cTn>
                                        <p:tgtEl>
                                          <p:spTgt spid="275"/>
                                        </p:tgtEl>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tgtEl>
                                          <p:spTgt spid="276"/>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277"/>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278"/>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279"/>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280"/>
                                        </p:tgtEl>
                                        <p:attrNameLst>
                                          <p:attrName>style.visibility</p:attrName>
                                        </p:attrNameLst>
                                      </p:cBhvr>
                                      <p:to>
                                        <p:strVal val="visible"/>
                                      </p:to>
                                    </p:set>
                                  </p:childTnLst>
                                </p:cTn>
                              </p:par>
                              <p:par>
                                <p:cTn id="99" nodeType="withEffect" fill="hold" presetClass="entr" presetID="1">
                                  <p:stCondLst>
                                    <p:cond delay="0"/>
                                  </p:stCondLst>
                                  <p:childTnLst>
                                    <p:set>
                                      <p:cBhvr>
                                        <p:cTn id="100" dur="1" fill="hold">
                                          <p:stCondLst>
                                            <p:cond delay="0"/>
                                          </p:stCondLst>
                                        </p:cTn>
                                        <p:tgtEl>
                                          <p:spTgt spid="281"/>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282"/>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283"/>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284"/>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285"/>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286"/>
                                        </p:tgtEl>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tgtEl>
                                          <p:spTgt spid="287"/>
                                        </p:tgtEl>
                                        <p:attrNameLst>
                                          <p:attrName>style.visibility</p:attrName>
                                        </p:attrNameLst>
                                      </p:cBhvr>
                                      <p:to>
                                        <p:strVal val="visible"/>
                                      </p:to>
                                    </p:set>
                                  </p:childTnLst>
                                </p:cTn>
                              </p:par>
                              <p:par>
                                <p:cTn id="113" nodeType="withEffect" fill="hold" presetClass="entr" presetID="1">
                                  <p:stCondLst>
                                    <p:cond delay="0"/>
                                  </p:stCondLst>
                                  <p:childTnLst>
                                    <p:set>
                                      <p:cBhvr>
                                        <p:cTn id="114" dur="1" fill="hold">
                                          <p:stCondLst>
                                            <p:cond delay="0"/>
                                          </p:stCondLst>
                                        </p:cTn>
                                        <p:tgtEl>
                                          <p:spTgt spid="288"/>
                                        </p:tgtEl>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19507</TotalTime>
  <Application>LibreOffice/7.6.5.2$Linux_X86_64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2020-09-24T18:52:17Z</dcterms:created>
  <dc:creator>Marian-Andrei RIZOIU</dc:creator>
  <dc:description/>
  <dc:language>ro-RO</dc:language>
  <cp:lastModifiedBy>Marian-Andrei Rizoiu</cp:lastModifiedBy>
  <dcterms:modified xsi:type="dcterms:W3CDTF">2024-03-11T14:04:49Z</dcterms:modified>
  <cp:revision>487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0x01010005AB1D58D383E04FB2C28DCE60CB11AF</vt:lpwstr>
  </property>
  <property fmtid="{D5CDD505-2E9C-101B-9397-08002B2CF9AE}" pid="3" name="HiddenSlides">
    <vt:r8>0</vt:r8>
  </property>
  <property fmtid="{D5CDD505-2E9C-101B-9397-08002B2CF9AE}" pid="4" name="HyperlinksChanged">
    <vt:bool>0</vt:bool>
  </property>
  <property fmtid="{D5CDD505-2E9C-101B-9397-08002B2CF9AE}" pid="5" name="LinksUpToDate">
    <vt:bool>0</vt:bool>
  </property>
  <property fmtid="{D5CDD505-2E9C-101B-9397-08002B2CF9AE}" pid="6" name="MMClips">
    <vt:r8>0</vt:r8>
  </property>
  <property fmtid="{D5CDD505-2E9C-101B-9397-08002B2CF9AE}" pid="7" name="Notes">
    <vt:r8>0</vt:r8>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r8>25</vt:r8>
  </property>
  <property fmtid="{D5CDD505-2E9C-101B-9397-08002B2CF9AE}" pid="12" name="TexMathsIgnorePreamble">
    <vt:lpwstr>TRUE</vt:lpwstr>
  </property>
  <property fmtid="{D5CDD505-2E9C-101B-9397-08002B2CF9AE}" pid="13" name="TexMathsPreamble">
    <vt:lpwstr>\usepackage{amsmath}§\usepackage{amssymb}§\usepackage[usenames]{color}§\usepackage{ifxetex}§§% XeLaTeX compiler§\ifxetex§§    \usepackage{fontspec}§    \usepackage{unicode-math}§§    % Uncomment these lines for alternative fonts§    %\setmainfont{FreeSeri</vt:lpwstr>
  </property>
</Properties>
</file>